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5" r:id="rId3"/>
    <p:sldId id="432" r:id="rId4"/>
    <p:sldId id="434" r:id="rId5"/>
    <p:sldId id="447" r:id="rId6"/>
    <p:sldId id="446" r:id="rId7"/>
    <p:sldId id="443" r:id="rId8"/>
    <p:sldId id="448" r:id="rId9"/>
    <p:sldId id="442" r:id="rId10"/>
    <p:sldId id="440" r:id="rId11"/>
    <p:sldId id="451" r:id="rId12"/>
    <p:sldId id="449" r:id="rId13"/>
    <p:sldId id="438" r:id="rId14"/>
    <p:sldId id="450" r:id="rId15"/>
    <p:sldId id="431" r:id="rId16"/>
  </p:sldIdLst>
  <p:sldSz cx="16276638" cy="9144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66CCFF"/>
    <a:srgbClr val="33CCFF"/>
    <a:srgbClr val="FFFFCC"/>
    <a:srgbClr val="FF99FF"/>
    <a:srgbClr val="0000CC"/>
    <a:srgbClr val="FF0066"/>
    <a:srgbClr val="FF7C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3883" autoAdjust="0"/>
  </p:normalViewPr>
  <p:slideViewPr>
    <p:cSldViewPr>
      <p:cViewPr varScale="1">
        <p:scale>
          <a:sx n="51" d="100"/>
          <a:sy n="51" d="100"/>
        </p:scale>
        <p:origin x="532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0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4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6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79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75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30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42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7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3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49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4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2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gif"/><Relationship Id="rId12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0.gif"/><Relationship Id="rId11" Type="http://schemas.openxmlformats.org/officeDocument/2006/relationships/image" Target="../media/image22.jpeg"/><Relationship Id="rId5" Type="http://schemas.openxmlformats.org/officeDocument/2006/relationships/image" Target="../media/image19.png"/><Relationship Id="rId10" Type="http://schemas.openxmlformats.org/officeDocument/2006/relationships/slide" Target="slide1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gif"/><Relationship Id="rId12" Type="http://schemas.openxmlformats.org/officeDocument/2006/relationships/image" Target="../media/image2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0.gif"/><Relationship Id="rId11" Type="http://schemas.openxmlformats.org/officeDocument/2006/relationships/image" Target="../media/image22.jpeg"/><Relationship Id="rId5" Type="http://schemas.openxmlformats.org/officeDocument/2006/relationships/image" Target="../media/image19.png"/><Relationship Id="rId10" Type="http://schemas.openxmlformats.org/officeDocument/2006/relationships/slide" Target="slide13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3488" y="1093444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ĐẠI AN B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722475"/>
            <a:ext cx="13500099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763257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776119" y="1730978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861719" y="5943600"/>
            <a:ext cx="7440616" cy="177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viên:Trương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Hồng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Khanh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Dạy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ớp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3/1</a:t>
            </a:r>
          </a:p>
          <a:p>
            <a:pPr marL="0" marR="0" lvl="0" indent="0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dạy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21/04/2025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3119" y="533400"/>
            <a:ext cx="1485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lựa chọn vật liệu và dụng cụ làm xe đồ chơi. </a:t>
            </a:r>
            <a:r>
              <a:rPr lang="nl-NL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(Trò chơi </a:t>
            </a:r>
            <a:r>
              <a:rPr lang="nl-NL" sz="36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đội)</a:t>
            </a:r>
            <a:endParaRPr lang="en-US" sz="36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9805" y="1261361"/>
            <a:ext cx="14859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“Chọn đúng, chọn nhanh</a:t>
            </a:r>
            <a:r>
              <a:rPr lang="nl-NL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nl-NL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(Tiến hành chơi trò chơi trong thời 3 phút) 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6895" y="1941731"/>
            <a:ext cx="14605552" cy="6452059"/>
            <a:chOff x="213519" y="1676400"/>
            <a:chExt cx="15773400" cy="6829780"/>
          </a:xfrm>
        </p:grpSpPr>
        <p:grpSp>
          <p:nvGrpSpPr>
            <p:cNvPr id="15" name="Group 14"/>
            <p:cNvGrpSpPr/>
            <p:nvPr/>
          </p:nvGrpSpPr>
          <p:grpSpPr>
            <a:xfrm>
              <a:off x="213519" y="1676400"/>
              <a:ext cx="15773400" cy="6829780"/>
              <a:chOff x="365919" y="1524000"/>
              <a:chExt cx="15461226" cy="682978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EA77525-E998-D1E6-E5A0-1FBDAC3145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5919" y="1524000"/>
                <a:ext cx="15461226" cy="6829780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594519" y="7391400"/>
                <a:ext cx="2819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cụ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566319" y="3925669"/>
              <a:ext cx="9220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pho-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mếch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66319" y="4618126"/>
              <a:ext cx="922019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pho-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mếch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83597" y="6099329"/>
              <a:ext cx="9220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Ống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hút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nhựa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51719" y="2133838"/>
            <a:ext cx="14275904" cy="1144067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VẬT LIỆU VÀ DỤNG CỤ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137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19" y="304800"/>
            <a:ext cx="14935200" cy="8264061"/>
          </a:xfrm>
          <a:prstGeom prst="rect">
            <a:avLst/>
          </a:prstGeom>
        </p:spPr>
      </p:pic>
      <p:sp>
        <p:nvSpPr>
          <p:cNvPr id="37" name="Wave 36"/>
          <p:cNvSpPr/>
          <p:nvPr/>
        </p:nvSpPr>
        <p:spPr>
          <a:xfrm>
            <a:off x="3573247" y="53340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50682" y="9853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ONG NHỎ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VÀ MẬT HOA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53" y="3962400"/>
            <a:ext cx="2643187" cy="333851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319" y="4502668"/>
            <a:ext cx="2209800" cy="271474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05" y="685801"/>
            <a:ext cx="1952408" cy="193833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25" y="1665854"/>
            <a:ext cx="4743450" cy="4743450"/>
          </a:xfrm>
          <a:prstGeom prst="rect">
            <a:avLst/>
          </a:prstGeom>
        </p:spPr>
      </p:pic>
      <p:sp>
        <p:nvSpPr>
          <p:cNvPr id="43" name="Right Arrow 42">
            <a:hlinkClick r:id="" action="ppaction://noaction"/>
          </p:cNvPr>
          <p:cNvSpPr/>
          <p:nvPr/>
        </p:nvSpPr>
        <p:spPr>
          <a:xfrm>
            <a:off x="11186319" y="60198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>
            <a:hlinkClick r:id="" action="ppaction://noaction"/>
          </p:cNvPr>
          <p:cNvSpPr txBox="1"/>
          <p:nvPr/>
        </p:nvSpPr>
        <p:spPr>
          <a:xfrm>
            <a:off x="11276374" y="64093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BẮT ĐẦU</a:t>
            </a:r>
          </a:p>
        </p:txBody>
      </p:sp>
      <p:pic>
        <p:nvPicPr>
          <p:cNvPr id="45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548519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497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9017"/>
            <a:ext cx="16367919" cy="9144000"/>
          </a:xfrm>
          <a:prstGeom prst="rect">
            <a:avLst/>
          </a:prstGeom>
        </p:spPr>
      </p:pic>
      <p:pic>
        <p:nvPicPr>
          <p:cNvPr id="3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349" y="3518719"/>
            <a:ext cx="1178277" cy="12711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44" y="3389983"/>
            <a:ext cx="1143000" cy="1143000"/>
          </a:xfrm>
          <a:prstGeom prst="rect">
            <a:avLst/>
          </a:prstGeom>
        </p:spPr>
      </p:pic>
      <p:pic>
        <p:nvPicPr>
          <p:cNvPr id="5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44" y="3427027"/>
            <a:ext cx="1195948" cy="129020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21" y="6051830"/>
            <a:ext cx="1252642" cy="135137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06" y="5740125"/>
            <a:ext cx="1188385" cy="128205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danana"/>
          <p:cNvSpPr txBox="1"/>
          <p:nvPr/>
        </p:nvSpPr>
        <p:spPr>
          <a:xfrm>
            <a:off x="4556919" y="6363554"/>
            <a:ext cx="2819400" cy="64633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panb"/>
          <p:cNvSpPr txBox="1"/>
          <p:nvPr/>
        </p:nvSpPr>
        <p:spPr>
          <a:xfrm>
            <a:off x="9882487" y="6113581"/>
            <a:ext cx="2788558" cy="64633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panc"/>
          <p:cNvSpPr txBox="1"/>
          <p:nvPr/>
        </p:nvSpPr>
        <p:spPr>
          <a:xfrm>
            <a:off x="9882488" y="3852959"/>
            <a:ext cx="2739266" cy="64633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pand"/>
          <p:cNvSpPr txBox="1"/>
          <p:nvPr/>
        </p:nvSpPr>
        <p:spPr>
          <a:xfrm>
            <a:off x="4580373" y="3766579"/>
            <a:ext cx="2795946" cy="64633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nhanb"/>
          <p:cNvSpPr/>
          <p:nvPr/>
        </p:nvSpPr>
        <p:spPr>
          <a:xfrm>
            <a:off x="8499263" y="5825212"/>
            <a:ext cx="1183302" cy="107668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nhand"/>
          <p:cNvSpPr/>
          <p:nvPr/>
        </p:nvSpPr>
        <p:spPr>
          <a:xfrm>
            <a:off x="3286483" y="3537278"/>
            <a:ext cx="1103938" cy="106820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nhanc"/>
          <p:cNvSpPr/>
          <p:nvPr/>
        </p:nvSpPr>
        <p:spPr>
          <a:xfrm>
            <a:off x="8500243" y="3564733"/>
            <a:ext cx="1240489" cy="10756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677644" y="3766579"/>
            <a:ext cx="609600" cy="609600"/>
          </a:xfrm>
          <a:prstGeom prst="rect">
            <a:avLst/>
          </a:prstGeom>
        </p:spPr>
      </p:pic>
      <p:pic>
        <p:nvPicPr>
          <p:cNvPr id="17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549" y="157078"/>
            <a:ext cx="1137802" cy="1137802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58" y="3543256"/>
            <a:ext cx="1567186" cy="197945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514345" y="79525"/>
            <a:ext cx="9969835" cy="31774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auhoi"/>
          <p:cNvSpPr txBox="1"/>
          <p:nvPr/>
        </p:nvSpPr>
        <p:spPr>
          <a:xfrm>
            <a:off x="3846055" y="622792"/>
            <a:ext cx="533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27BA27-B137-16FD-617A-2E7F7A73CD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78721" y="458954"/>
            <a:ext cx="3819501" cy="26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1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1737E-6 0.01389 L -0.00225 1.00434 " pathEditMode="relative" rAng="0" ptsTypes="AA">
                                      <p:cBhvr>
                                        <p:cTn id="13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4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2" y="-64532"/>
            <a:ext cx="16367919" cy="9144000"/>
          </a:xfrm>
          <a:prstGeom prst="rect">
            <a:avLst/>
          </a:prstGeom>
        </p:spPr>
      </p:pic>
      <p:pic>
        <p:nvPicPr>
          <p:cNvPr id="23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84" y="3543406"/>
            <a:ext cx="1254767" cy="13536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o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35" y="3935968"/>
            <a:ext cx="1143000" cy="1143000"/>
          </a:xfrm>
          <a:prstGeom prst="rect">
            <a:avLst/>
          </a:prstGeom>
        </p:spPr>
      </p:pic>
      <p:pic>
        <p:nvPicPr>
          <p:cNvPr id="25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09" y="7368636"/>
            <a:ext cx="1204662" cy="12996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6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12" y="6149440"/>
            <a:ext cx="1111739" cy="119936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7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66" y="4940489"/>
            <a:ext cx="1182285" cy="127546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8" name="danana"/>
          <p:cNvSpPr txBox="1"/>
          <p:nvPr/>
        </p:nvSpPr>
        <p:spPr>
          <a:xfrm>
            <a:off x="7577370" y="5019316"/>
            <a:ext cx="1598488" cy="64633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4Đ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dapanb"/>
          <p:cNvSpPr txBox="1"/>
          <p:nvPr/>
        </p:nvSpPr>
        <p:spPr>
          <a:xfrm>
            <a:off x="7577370" y="3754576"/>
            <a:ext cx="1598488" cy="64633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3Đ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dapanc"/>
          <p:cNvSpPr txBox="1"/>
          <p:nvPr/>
        </p:nvSpPr>
        <p:spPr>
          <a:xfrm>
            <a:off x="7577370" y="6355779"/>
            <a:ext cx="1598488" cy="64633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5Đ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dapand"/>
          <p:cNvSpPr txBox="1"/>
          <p:nvPr/>
        </p:nvSpPr>
        <p:spPr>
          <a:xfrm>
            <a:off x="7667426" y="7690400"/>
            <a:ext cx="1508432" cy="64633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6Đ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nhanb"/>
          <p:cNvSpPr/>
          <p:nvPr/>
        </p:nvSpPr>
        <p:spPr>
          <a:xfrm>
            <a:off x="6050478" y="3632878"/>
            <a:ext cx="1060784" cy="104766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nhand"/>
          <p:cNvSpPr/>
          <p:nvPr/>
        </p:nvSpPr>
        <p:spPr>
          <a:xfrm>
            <a:off x="6103679" y="7328824"/>
            <a:ext cx="1161540" cy="121634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5" name="nhanc"/>
          <p:cNvSpPr/>
          <p:nvPr/>
        </p:nvSpPr>
        <p:spPr>
          <a:xfrm>
            <a:off x="6218525" y="6184774"/>
            <a:ext cx="973112" cy="106151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540835" y="4312564"/>
            <a:ext cx="609600" cy="609600"/>
          </a:xfrm>
          <a:prstGeom prst="rect">
            <a:avLst/>
          </a:prstGeom>
        </p:spPr>
      </p:pic>
      <p:pic>
        <p:nvPicPr>
          <p:cNvPr id="38" name="mattroi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534" y="373888"/>
            <a:ext cx="1137802" cy="1137802"/>
          </a:xfrm>
          <a:prstGeom prst="rect">
            <a:avLst/>
          </a:prstGeom>
        </p:spPr>
      </p:pic>
      <p:pic>
        <p:nvPicPr>
          <p:cNvPr id="39" name="Picture 3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37" y="6034112"/>
            <a:ext cx="1567186" cy="1979454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2345332" y="326665"/>
            <a:ext cx="11713897" cy="1630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auhoi"/>
          <p:cNvSpPr txBox="1"/>
          <p:nvPr/>
        </p:nvSpPr>
        <p:spPr>
          <a:xfrm>
            <a:off x="2728119" y="479950"/>
            <a:ext cx="10732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3808" y="2819400"/>
            <a:ext cx="6645257" cy="55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01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3 0.11181 C 0.09588 0.09861 0.10836 0.08837 0.11909 0.07969 C 0.12172 0.07153 0.13401 0.05365 0.14152 0.0474 C 0.1504 0.01945 0.20404 0.01025 0.23437 0.00695 C 0.24949 0.00764 0.26529 0.00504 0.27972 0.00886 C 0.28538 0.01025 0.28626 0.01719 0.28977 0.02136 C 0.29406 0.02656 0.29738 0.03837 0.29982 0.04531 C 0.30157 0.0507 0.30499 0.06129 0.30499 0.06163 C 0.30421 0.07761 0.30382 0.09375 0.30245 0.1099 C 0.30177 0.11545 0.29777 0.11736 0.29494 0.12205 C 0.27885 0.14792 0.24968 0.15764 0.21457 0.1625 C 0.1939 0.16059 0.19477 0.16372 0.1818 0.15434 C 0.17566 0.15 0.16425 0.14028 0.16425 0.14045 C 0.16044 0.13108 0.15674 0.11181 0.15674 0.11198 C 0.15956 0.07205 0.15157 0.08316 0.16912 0.06337 C 0.18053 0.0507 0.16717 0.0592 0.1818 0.05156 C 0.19302 0.0382 0.20716 0.0257 0.22433 0.01719 C 0.22764 0.01545 0.23106 0.01389 0.23437 0.01302 C 0.2412 0.01111 0.25446 0.00886 0.25446 0.00903 C 0.26217 0.00955 0.26978 0.0092 0.27729 0.01094 C 0.27972 0.01129 0.2806 0.01389 0.28226 0.01528 C 0.29377 0.02309 0.30069 0.03056 0.30733 0.0415 C 0.31211 0.06788 0.32693 0.12275 0.30499 0.14028 C 0.28626 0.15538 0.25749 0.16511 0.23213 0.16858 C 0.21457 0.16667 0.21057 0.16736 0.19936 0.15834 C 0.19185 0.14566 0.18921 0.13351 0.18697 0.11997 C 0.18834 0.08611 0.18092 0.06667 0.20453 0.04358 C 0.21145 0.03681 0.2134 0.03212 0.22433 0.02934 C 0.23213 0.02518 0.23857 0.02344 0.24705 0.02136 C 0.27309 0.02309 0.26392 0.02309 0.27465 0.02309 L 0.25212 0.0375 L 0.27221 0.01719 " pathEditMode="relative" rAng="0" ptsTypes="AAAAAAAAAAAAAAAAAAAAAAAAAAAAAAAA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-243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74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7503E-6 0.01389 L -0.00224 1.00435 " pathEditMode="relative" rAng="0" ptsTypes="AA">
                                      <p:cBhvr>
                                        <p:cTn id="60" dur="3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4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757417" y="803452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ĐÂY LÀ AI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13719" y="7132320"/>
            <a:ext cx="1204790" cy="1682114"/>
            <a:chOff x="990600" y="2621280"/>
            <a:chExt cx="2735176" cy="38063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1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56919" y="7162800"/>
            <a:ext cx="1204790" cy="1682114"/>
            <a:chOff x="990600" y="2621280"/>
            <a:chExt cx="2735176" cy="380634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2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47719" y="7162800"/>
            <a:ext cx="1204790" cy="1682114"/>
            <a:chOff x="990600" y="2621280"/>
            <a:chExt cx="2735176" cy="380634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3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14719" y="7193280"/>
            <a:ext cx="1204790" cy="1682114"/>
            <a:chOff x="990600" y="2621280"/>
            <a:chExt cx="2735176" cy="38063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4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Độc đáo hình tượng ông bụt trong truyện cổ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/>
          <a:stretch/>
        </p:blipFill>
        <p:spPr bwMode="auto">
          <a:xfrm>
            <a:off x="1813719" y="1981201"/>
            <a:ext cx="273183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2634119" y="7193280"/>
            <a:ext cx="1204790" cy="1682114"/>
            <a:chOff x="990600" y="2621280"/>
            <a:chExt cx="2735176" cy="380634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5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2" name="Picture 4" descr="Nữ ca sĩ khiến Hari Won ghen tuông hoá chị Hằng Nga xinh đẹp say đắm lòng  người - Yeah1 Musi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b="13418"/>
          <a:stretch/>
        </p:blipFill>
        <p:spPr bwMode="auto">
          <a:xfrm>
            <a:off x="6508163" y="1981201"/>
            <a:ext cx="295060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ôn Ngộ Không - Nhân vật mang đầy tính nhân văn - Tượng Mỹ Hầu Vương trang  trí 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09" y="1981200"/>
            <a:ext cx="3351287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ự tích chú Cuội cung trăng lớp 3, sự tích chú Cuội chị Hằ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11" y="4495800"/>
            <a:ext cx="3497995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2 Bài văn tả cô Tấm trong truyện cổ tích &quot;Tấm Cám&quot; (lớp 5) hay nhất -  Toplist.v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93" y="4495800"/>
            <a:ext cx="3667354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0923" y="408253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Ông Bụt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48020" y="4021574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Chị Hằng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643519" y="4006334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Tôn ngộ Không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63440" y="6546126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Chú Cuội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967119" y="654612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Cô Tấm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D28AA9-E7CE-4E7B-8400-9044A92194BC}"/>
              </a:ext>
            </a:extLst>
          </p:cNvPr>
          <p:cNvSpPr/>
          <p:nvPr/>
        </p:nvSpPr>
        <p:spPr>
          <a:xfrm>
            <a:off x="791434" y="352719"/>
            <a:ext cx="3221277" cy="90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I. KHỞI </a:t>
            </a:r>
            <a:r>
              <a:rPr lang="en-US" sz="4000" b="1" dirty="0">
                <a:solidFill>
                  <a:srgbClr val="FF0000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ĐỘNG</a:t>
            </a:r>
            <a:endParaRPr lang="vi-VN" sz="4000" b="1" dirty="0">
              <a:solidFill>
                <a:srgbClr val="FF0000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46291" y="518953"/>
            <a:ext cx="8093297" cy="1468635"/>
            <a:chOff x="5032537" y="472222"/>
            <a:chExt cx="5988905" cy="995787"/>
          </a:xfrm>
        </p:grpSpPr>
        <p:sp>
          <p:nvSpPr>
            <p:cNvPr id="29" name="TextBox 28"/>
            <p:cNvSpPr txBox="1"/>
            <p:nvPr/>
          </p:nvSpPr>
          <p:spPr>
            <a:xfrm>
              <a:off x="5032537" y="472222"/>
              <a:ext cx="5988905" cy="438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21 </a:t>
              </a:r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04 </a:t>
              </a:r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2025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26789" y="1014428"/>
              <a:ext cx="2210741" cy="453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23988" y="1887365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 CHƠI (T2) 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442119" y="2977960"/>
            <a:ext cx="3104376" cy="935746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MỤC TIÊU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90332" y="3916137"/>
            <a:ext cx="13182912" cy="4766605"/>
            <a:chOff x="1490332" y="3916137"/>
            <a:chExt cx="13182912" cy="4766605"/>
          </a:xfrm>
        </p:grpSpPr>
        <p:grpSp>
          <p:nvGrpSpPr>
            <p:cNvPr id="17" name="Group 16"/>
            <p:cNvGrpSpPr/>
            <p:nvPr/>
          </p:nvGrpSpPr>
          <p:grpSpPr>
            <a:xfrm>
              <a:off x="1490332" y="3916137"/>
              <a:ext cx="13182912" cy="4766605"/>
              <a:chOff x="493824" y="3854758"/>
              <a:chExt cx="10962550" cy="312680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8" name="Rounded Rectangle 17"/>
              <p:cNvSpPr/>
              <p:nvPr/>
            </p:nvSpPr>
            <p:spPr>
              <a:xfrm>
                <a:off x="493824" y="3854758"/>
                <a:ext cx="10962550" cy="3126808"/>
              </a:xfrm>
              <a:prstGeom prst="roundRect">
                <a:avLst/>
              </a:prstGeom>
              <a:solidFill>
                <a:srgbClr val="FFFFCC"/>
              </a:solidFill>
              <a:ln w="28575"/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70922" y="4053116"/>
                <a:ext cx="10592963" cy="7873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chơi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sắc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kích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phận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70922" y="4994179"/>
                <a:ext cx="10685452" cy="423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lựa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cụ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phù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chơi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869725" y="6533696"/>
              <a:ext cx="1264612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chọng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3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3989" y="1302578"/>
            <a:ext cx="14308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 sản phẩm mẫu. </a:t>
            </a:r>
            <a:endParaRPr lang="en-US" sz="3600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6D1647-F6C4-7FD2-04B5-2E06545F165E}"/>
              </a:ext>
            </a:extLst>
          </p:cNvPr>
          <p:cNvSpPr txBox="1"/>
          <p:nvPr/>
        </p:nvSpPr>
        <p:spPr>
          <a:xfrm>
            <a:off x="663844" y="2189710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gọi tên các đồ chơi tương ứng với các thẻ tên dưới đây.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D3EA98B8-79F5-3B27-8B31-AA66263A5A95}"/>
              </a:ext>
            </a:extLst>
          </p:cNvPr>
          <p:cNvSpPr/>
          <p:nvPr/>
        </p:nvSpPr>
        <p:spPr>
          <a:xfrm>
            <a:off x="636813" y="3280232"/>
            <a:ext cx="7125728" cy="2304595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 </a:t>
            </a:r>
            <a:r>
              <a:rPr lang="nl-N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chơi mẫu có những bộ phận gì</a:t>
            </a:r>
            <a:r>
              <a:rPr lang="nl-NL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nl-NL" sz="4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việc nhóm đôi, thời gian </a:t>
            </a:r>
            <a:r>
              <a:rPr lang="nl-NL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nl-NL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27BA27-B137-16FD-617A-2E7F7A73C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253" y="2888812"/>
            <a:ext cx="7924800" cy="548563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E878947-EB46-35C5-1F97-3646DAD7B819}"/>
              </a:ext>
            </a:extLst>
          </p:cNvPr>
          <p:cNvSpPr txBox="1"/>
          <p:nvPr/>
        </p:nvSpPr>
        <p:spPr>
          <a:xfrm>
            <a:off x="791434" y="6096000"/>
            <a:ext cx="6079045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 lời</a:t>
            </a:r>
            <a:r>
              <a:rPr lang="nl-NL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 chơi mẫu </a:t>
            </a: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gồm: Có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 chính là: Thân xe, trục bánh xe, và bánh xe.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D28AA9-E7CE-4E7B-8400-9044A92194BC}"/>
              </a:ext>
            </a:extLst>
          </p:cNvPr>
          <p:cNvSpPr/>
          <p:nvPr/>
        </p:nvSpPr>
        <p:spPr>
          <a:xfrm>
            <a:off x="791434" y="352719"/>
            <a:ext cx="3602810" cy="904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u="sng" dirty="0" smtClean="0">
                <a:solidFill>
                  <a:srgbClr val="FF0000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294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AD98D91D-4EDF-E631-BE2D-FB9EDABBEDF6}"/>
              </a:ext>
            </a:extLst>
          </p:cNvPr>
          <p:cNvSpPr/>
          <p:nvPr/>
        </p:nvSpPr>
        <p:spPr>
          <a:xfrm>
            <a:off x="780908" y="533400"/>
            <a:ext cx="7086600" cy="253339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</a:t>
            </a:r>
            <a:r>
              <a:rPr lang="nl-N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phận </a:t>
            </a:r>
            <a:r>
              <a:rPr lang="nl-NL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đồ chơi mẫu đó </a:t>
            </a:r>
            <a:r>
              <a:rPr lang="nl-N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màu sắc, hình dạng và kích thức như thế nào</a:t>
            </a:r>
            <a:r>
              <a:rPr lang="nl-NL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(làm việc nhóm đôi, thời gian 2 phút)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4EE0C0-D12E-916E-AA03-9DAC5701B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64" y="622673"/>
            <a:ext cx="7772400" cy="60020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19CCDB-0212-254A-7EEA-0A828A76F296}"/>
              </a:ext>
            </a:extLst>
          </p:cNvPr>
          <p:cNvSpPr txBox="1"/>
          <p:nvPr/>
        </p:nvSpPr>
        <p:spPr>
          <a:xfrm>
            <a:off x="743797" y="7485722"/>
            <a:ext cx="1453342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Bánh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 </a:t>
            </a: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màu đỏ và trắng, đường kính </a:t>
            </a: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bánh xe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4cm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3797" y="3241484"/>
            <a:ext cx="61101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 lời</a:t>
            </a:r>
            <a:r>
              <a:rPr lang="nl-NL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20000"/>
              </a:lnSpc>
            </a:pPr>
            <a:r>
              <a:rPr lang="nl-NL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 hình chữ nhật, có màu xanh dương và 2 sọc màu đỏ.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chiều dài 15cm, chiều rộng 10cm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797" y="6632011"/>
            <a:ext cx="1153431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Trục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 xe thon dài 18 cm, trong lòng 2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14cm.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603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7919" y="894386"/>
            <a:ext cx="14478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 chọn vật liệu và dụng </a:t>
            </a:r>
            <a:r>
              <a:rPr lang="nl-NL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 </a:t>
            </a:r>
            <a:r>
              <a:rPr lang="nl-NL" sz="4000" b="1" i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4 </a:t>
            </a:r>
            <a:r>
              <a:rPr lang="nl-NL" sz="4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SGK trang 57. </a:t>
            </a:r>
            <a:r>
              <a:rPr lang="nl-NL" sz="36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(Làm việc </a:t>
            </a:r>
            <a:r>
              <a:rPr lang="nl-NL" sz="3600" b="1" i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đôi ghi vào phiếu học tập, thời gian 5 phút )</a:t>
            </a:r>
            <a:endParaRPr lang="en-US" sz="3600" b="1" i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66F3E3-51FF-D991-8A9B-FE80F06B20C0}"/>
              </a:ext>
            </a:extLst>
          </p:cNvPr>
          <p:cNvSpPr txBox="1"/>
          <p:nvPr/>
        </p:nvSpPr>
        <p:spPr>
          <a:xfrm>
            <a:off x="1338306" y="2156807"/>
            <a:ext cx="15014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Thảo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lựa chọn các vật liệu phù hợp làm xe đồ chơi</a:t>
            </a:r>
            <a:r>
              <a:rPr lang="nl-NL" dirty="0"/>
              <a:t>.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27015A5-A7CF-43F0-EF9C-6DE854E97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319" y="3048000"/>
            <a:ext cx="12039600" cy="57676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5D28AA9-E7CE-4E7B-8400-9044A92194BC}"/>
              </a:ext>
            </a:extLst>
          </p:cNvPr>
          <p:cNvSpPr/>
          <p:nvPr/>
        </p:nvSpPr>
        <p:spPr>
          <a:xfrm>
            <a:off x="1153548" y="76200"/>
            <a:ext cx="4038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u="sng" dirty="0" smtClean="0">
                <a:solidFill>
                  <a:srgbClr val="FF0000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38119" y="8077200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4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27426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B3676004-DA41-572D-C89A-A78C031D97EF}"/>
              </a:ext>
            </a:extLst>
          </p:cNvPr>
          <p:cNvSpPr txBox="1"/>
          <p:nvPr/>
        </p:nvSpPr>
        <p:spPr>
          <a:xfrm>
            <a:off x="1432719" y="533400"/>
            <a:ext cx="8142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Hoàn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 </a:t>
            </a: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endParaRPr lang="nl-NL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067830"/>
              </p:ext>
            </p:extLst>
          </p:nvPr>
        </p:nvGraphicFramePr>
        <p:xfrm>
          <a:off x="1432719" y="1313145"/>
          <a:ext cx="13411200" cy="5496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726">
                  <a:extLst>
                    <a:ext uri="{9D8B030D-6E8A-4147-A177-3AD203B41FA5}">
                      <a16:colId xmlns:a16="http://schemas.microsoft.com/office/drawing/2014/main" val="697488854"/>
                    </a:ext>
                  </a:extLst>
                </a:gridCol>
                <a:gridCol w="7038474">
                  <a:extLst>
                    <a:ext uri="{9D8B030D-6E8A-4147-A177-3AD203B41FA5}">
                      <a16:colId xmlns:a16="http://schemas.microsoft.com/office/drawing/2014/main" val="255269883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097298405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98885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Tên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bộ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phận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Vật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liệu</a:t>
                      </a:r>
                      <a:r>
                        <a:rPr lang="en-US" b="1" baseline="0" dirty="0" smtClean="0"/>
                        <a:t>/ </a:t>
                      </a:r>
                      <a:r>
                        <a:rPr lang="en-US" b="1" baseline="0" dirty="0" err="1" smtClean="0"/>
                        <a:t>Dụng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cụ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Số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lượng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31576"/>
                  </a:ext>
                </a:extLst>
              </a:tr>
              <a:tr h="104905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844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1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736045"/>
                  </a:ext>
                </a:extLst>
              </a:tr>
              <a:tr h="6223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634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8181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32719" y="1319310"/>
            <a:ext cx="13411201" cy="9906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VẬT LIỆU VÀ DỤNG CỤ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919" y="3124200"/>
            <a:ext cx="3505200" cy="913253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Thân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2211" y="3124201"/>
            <a:ext cx="7054708" cy="913252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pho-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285011" y="3124199"/>
            <a:ext cx="2558908" cy="913253"/>
          </a:xfrm>
          <a:prstGeom prst="rect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78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25450ED-5278-AB6A-836D-18E6F207A3F7}"/>
              </a:ext>
            </a:extLst>
          </p:cNvPr>
          <p:cNvSpPr txBox="1"/>
          <p:nvPr/>
        </p:nvSpPr>
        <p:spPr>
          <a:xfrm>
            <a:off x="1204119" y="533400"/>
            <a:ext cx="1445612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Hoàn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 phiếu và chuẩn bị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 liệu theo phiếu 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3519" y="1447800"/>
            <a:ext cx="15773400" cy="6829780"/>
            <a:chOff x="213519" y="1676400"/>
            <a:chExt cx="15773400" cy="6829780"/>
          </a:xfrm>
        </p:grpSpPr>
        <p:grpSp>
          <p:nvGrpSpPr>
            <p:cNvPr id="3" name="Group 2"/>
            <p:cNvGrpSpPr/>
            <p:nvPr/>
          </p:nvGrpSpPr>
          <p:grpSpPr>
            <a:xfrm>
              <a:off x="213519" y="1676400"/>
              <a:ext cx="15773400" cy="6829780"/>
              <a:chOff x="365919" y="1524000"/>
              <a:chExt cx="15461226" cy="682978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EA77525-E998-D1E6-E5A0-1FBDAC3145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5919" y="1524000"/>
                <a:ext cx="15461226" cy="6829780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594519" y="7391400"/>
                <a:ext cx="2819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cụ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566319" y="3925669"/>
              <a:ext cx="9220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pho-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mếch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66319" y="4618126"/>
              <a:ext cx="9220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pho-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mếch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3597" y="6099329"/>
              <a:ext cx="9220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Ống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hút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nhựa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65919" y="1658059"/>
            <a:ext cx="15468600" cy="1204138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VẬT LIỆU VÀ DỤNG CỤ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741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3119" y="533400"/>
            <a:ext cx="1485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lựa chọn vật liệu và dụng cụ làm xe đồ chơi. </a:t>
            </a:r>
            <a:r>
              <a:rPr lang="nl-NL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(Trò chơi nhóm)</a:t>
            </a:r>
            <a:endParaRPr lang="en-US" sz="36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319" y="1295400"/>
            <a:ext cx="14859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“Chọn đúng, chọn nhanh”.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7015A5-A7CF-43F0-EF9C-6DE854E97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19" y="2057400"/>
            <a:ext cx="14057141" cy="67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10575</TotalTime>
  <Words>662</Words>
  <Application>Microsoft Office PowerPoint</Application>
  <PresentationFormat>Custom</PresentationFormat>
  <Paragraphs>82</Paragraphs>
  <Slides>14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Arial-Rounded</vt:lpstr>
      <vt:lpstr>Calibri</vt:lpstr>
      <vt:lpstr>SVN-SAF</vt:lpstr>
      <vt:lpstr>Times New Roman</vt:lpstr>
      <vt:lpstr>VNI-Avo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</cp:lastModifiedBy>
  <cp:revision>1248</cp:revision>
  <dcterms:created xsi:type="dcterms:W3CDTF">2008-09-09T22:52:10Z</dcterms:created>
  <dcterms:modified xsi:type="dcterms:W3CDTF">2025-04-21T01:21:23Z</dcterms:modified>
</cp:coreProperties>
</file>