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Lst>
  <p:notesMasterIdLst>
    <p:notesMasterId r:id="rId25"/>
  </p:notesMasterIdLst>
  <p:handoutMasterIdLst>
    <p:handoutMasterId r:id="rId26"/>
  </p:handoutMasterIdLst>
  <p:sldIdLst>
    <p:sldId id="325" r:id="rId4"/>
    <p:sldId id="347" r:id="rId5"/>
    <p:sldId id="265" r:id="rId6"/>
    <p:sldId id="365" r:id="rId7"/>
    <p:sldId id="350" r:id="rId8"/>
    <p:sldId id="375" r:id="rId9"/>
    <p:sldId id="376" r:id="rId10"/>
    <p:sldId id="367" r:id="rId11"/>
    <p:sldId id="370" r:id="rId12"/>
    <p:sldId id="377" r:id="rId13"/>
    <p:sldId id="378" r:id="rId14"/>
    <p:sldId id="368" r:id="rId15"/>
    <p:sldId id="379" r:id="rId16"/>
    <p:sldId id="380" r:id="rId17"/>
    <p:sldId id="369" r:id="rId18"/>
    <p:sldId id="372" r:id="rId19"/>
    <p:sldId id="373" r:id="rId20"/>
    <p:sldId id="256" r:id="rId21"/>
    <p:sldId id="272" r:id="rId22"/>
    <p:sldId id="374" r:id="rId23"/>
    <p:sldId id="280" r:id="rId24"/>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971"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7165" autoAdjust="0"/>
  </p:normalViewPr>
  <p:slideViewPr>
    <p:cSldViewPr>
      <p:cViewPr varScale="1">
        <p:scale>
          <a:sx n="85" d="100"/>
          <a:sy n="85" d="100"/>
        </p:scale>
        <p:origin x="-708" y="-90"/>
      </p:cViewPr>
      <p:guideLst>
        <p:guide orient="horz" pos="1620"/>
        <p:guide pos="29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2023/5/2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2023/5/2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nêu câu hỏi mở rộng: Vì sao khoảng cách giữa 2 bánh ở trục bánh xe là 14 cm nhưng phải chiều dài que là 18cm? </a:t>
            </a:r>
            <a:endParaRPr lang="en-US"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a:effectLst/>
                <a:latin typeface="Times New Roman" panose="02020603050405020304" pitchFamily="18" charset="0"/>
                <a:ea typeface="Times New Roman" panose="02020603050405020304" pitchFamily="18" charset="0"/>
              </a:rPr>
              <a:t>HS trả lời cá nhân: Vì ở trục bánh xe cần làm dư ra để bánh xe có thể chuyển động được, không bị văng ra ngoài khi đang chuyển động.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r>
              <a:rPr lang="nl-NL" sz="1800">
                <a:effectLst/>
                <a:latin typeface="Times New Roman" panose="02020603050405020304" pitchFamily="18" charset="0"/>
                <a:ea typeface="Times New Roman" panose="02020603050405020304" pitchFamily="18" charset="0"/>
              </a:rPr>
              <a:t>GV nhận xét, tuyên dương, bổ sung.</a:t>
            </a:r>
            <a:endParaRPr lang="en-US"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chốt HĐ1 và mời HS đọc lại.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279132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12</a:t>
            </a:fld>
            <a:endParaRPr lang="zh-CN" altLang="en-US"/>
          </a:p>
        </p:txBody>
      </p:sp>
    </p:spTree>
    <p:extLst>
      <p:ext uri="{BB962C8B-B14F-4D97-AF65-F5344CB8AC3E}">
        <p14:creationId xmlns:p14="http://schemas.microsoft.com/office/powerpoint/2010/main" val="176371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lnSpc>
                <a:spcPct val="120000"/>
              </a:lnSpc>
              <a:buFont typeface="Symbol" panose="05050102010706020507" pitchFamily="18" charset="2"/>
              <a:buNone/>
              <a:tabLst>
                <a:tab pos="148590" algn="l"/>
              </a:tabLs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75795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chiếu lên màn hình mục Em có thể biết, yêu cầu HS quan sát, ghi nhớ:</a:t>
            </a:r>
            <a:endParaRPr lang="en-US" sz="1800">
              <a:effectLst/>
              <a:latin typeface="Times New Roman" panose="02020603050405020304" pitchFamily="18" charset="0"/>
              <a:ea typeface="Times New Roman" panose="02020603050405020304" pitchFamily="18" charset="0"/>
            </a:endParaRPr>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16</a:t>
            </a:fld>
            <a:endParaRPr lang="zh-CN" altLang="en-US"/>
          </a:p>
        </p:txBody>
      </p:sp>
    </p:spTree>
    <p:extLst>
      <p:ext uri="{BB962C8B-B14F-4D97-AF65-F5344CB8AC3E}">
        <p14:creationId xmlns:p14="http://schemas.microsoft.com/office/powerpoint/2010/main" val="224767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chuẩn bị các vật liệu, dụng cụ chia làm 2 bộ.</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tổ chức cho các đội tham gia thi.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học sinh khác nhận xét.</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GV nhận xét chung, tuyên dương.</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17</a:t>
            </a:fld>
            <a:endParaRPr lang="zh-CN" altLang="en-US"/>
          </a:p>
        </p:txBody>
      </p:sp>
    </p:spTree>
    <p:extLst>
      <p:ext uri="{BB962C8B-B14F-4D97-AF65-F5344CB8AC3E}">
        <p14:creationId xmlns:p14="http://schemas.microsoft.com/office/powerpoint/2010/main" val="302705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mời một số HS dự đoán công dụng, vị trí của các vật liệu, dụng cụ để làm xe đồ chơi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các HS khác nhận xét, bổ sung.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nhận xét chung, tuyên dương.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chú ý HS lấy vật liệu đúng, đủ, sử dụng tiết kiệm. Đối với các dụng cụ sắc nhọn, yêu cầu HS đảm bảo an toàn.</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Nhận xét sau tiết dạy, dặn dò về nhà.</a:t>
            </a:r>
            <a:endParaRPr lang="en-US" sz="180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20</a:t>
            </a:fld>
            <a:endParaRPr lang="zh-CN" altLang="en-US"/>
          </a:p>
        </p:txBody>
      </p:sp>
    </p:spTree>
    <p:extLst>
      <p:ext uri="{BB962C8B-B14F-4D97-AF65-F5344CB8AC3E}">
        <p14:creationId xmlns:p14="http://schemas.microsoft.com/office/powerpoint/2010/main" val="19016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381253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b="1">
                <a:effectLst/>
                <a:latin typeface="Times New Roman" panose="02020603050405020304" pitchFamily="18" charset="0"/>
                <a:ea typeface="Times New Roman" panose="02020603050405020304" pitchFamily="18" charset="0"/>
              </a:rPr>
              <a:t>- </a:t>
            </a:r>
            <a:r>
              <a:rPr lang="nl-NL" sz="1800">
                <a:effectLst/>
                <a:latin typeface="Times New Roman" panose="02020603050405020304" pitchFamily="18" charset="0"/>
                <a:ea typeface="Times New Roman" panose="02020603050405020304" pitchFamily="18" charset="0"/>
              </a:rPr>
              <a:t>GV chia sẻ hình 1 (SGK/tr 54) và nêu câu hỏi. Sau đó mời học sinh quan sát và trình bày kết quả.</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quan sát và gọi tên các đồ chơi tương ứng với các thẻ tên dưới đây.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Những món đồ chơi trong hình 1 được làm bằng vật liệu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Cách chơi đồ chơi này như thế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Bạn chơi đồ chơi này ở đâu hoặc chơi vào lúc nào?</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Việc chơi đồ chơi này mang lại lợi ích gì cho bạn?</a:t>
            </a:r>
            <a:endParaRPr lang="en-US" sz="1800">
              <a:effectLst/>
              <a:latin typeface="Times New Roman" panose="02020603050405020304" pitchFamily="18" charset="0"/>
              <a:ea typeface="Times New Roman" panose="02020603050405020304" pitchFamily="18" charset="0"/>
            </a:endParaRPr>
          </a:p>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5830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17368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362699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84865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khuyến khích HS vận dụng những trải nghiệm trong quá trình chơi đồ chơi của bản thân để đánh giá và nhận xét tình huống chơi đồ chơi của các bạn nhỏ trong từng hình và gọi đại diện các nhóm trình bày.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gợi ý HS tìm hiểu tình huống theo các câu hỏi: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 bạn trong hình đang chơi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Theo em, các bạn chơi đồ chơi như vậy có an toàn không?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dự đoán điều gì sẽ xảy ra khi các bạn chơi như vậy?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Nếu em là bạn đó, em sẽ chơi đồ chơi thế nào cho an toàn?</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164523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697970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540944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481032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97424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26572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89140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135743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15507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57992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2023/5/2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2023/5/2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2023/5/2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2023/5/2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2023/5/2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2023/5/2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1604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9250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190360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2393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77902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64658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023836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5150944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480587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7363763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7556562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28813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99633187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35164776"/>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300509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162748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314856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728763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1193989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59057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60427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0759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726543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36441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469513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2023/5/2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2"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 id="2147483667" r:id="rId14"/>
    <p:sldLayoutId id="2147483666" r:id="rId15"/>
    <p:sldLayoutId id="2147483665" r:id="rId16"/>
    <p:sldLayoutId id="2147483664" r:id="rId17"/>
    <p:sldLayoutId id="2147483663"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89" r:id="rId28"/>
    <p:sldLayoutId id="2147483697" r:id="rId29"/>
    <p:sldLayoutId id="2147483693" r:id="rId30"/>
    <p:sldLayoutId id="2147483691" r:id="rId31"/>
    <p:sldLayoutId id="2147483690" r:id="rId3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xmlns="" id="{90133955-04BF-431C-8FF6-0B91B8CDE44B}"/>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997B5FA-0921-464F-AAE1-844C04324D75}" type="datetimeFigureOut">
              <a:rPr lang="zh-CN" altLang="en-US" smtClean="0">
                <a:solidFill>
                  <a:prstClr val="black">
                    <a:tint val="75000"/>
                  </a:prstClr>
                </a:solidFill>
              </a:rPr>
              <a:pPr defTabSz="685800">
                <a:defRPr/>
              </a:pPr>
              <a:t>2023/5/2</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pic>
        <p:nvPicPr>
          <p:cNvPr id="7" name="图片 6" descr="5b704932184e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a:xfrm>
            <a:off x="-10001" y="-27623"/>
            <a:ext cx="9153525" cy="5196840"/>
          </a:xfrm>
          <a:prstGeom prst="rect">
            <a:avLst/>
          </a:prstGeom>
        </p:spPr>
      </p:pic>
      <p:sp>
        <p:nvSpPr>
          <p:cNvPr id="8" name="圆角矩形 7"/>
          <p:cNvSpPr/>
          <p:nvPr userDrawn="1"/>
        </p:nvSpPr>
        <p:spPr>
          <a:xfrm>
            <a:off x="367189" y="250984"/>
            <a:ext cx="8409623" cy="47248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33586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95" r:id="rId8"/>
    <p:sldLayoutId id="2147483694" r:id="rId9"/>
    <p:sldLayoutId id="2147483685" r:id="rId10"/>
    <p:sldLayoutId id="2147483686" r:id="rId11"/>
    <p:sldLayoutId id="2147483687" r:id="rId12"/>
    <p:sldLayoutId id="2147483688"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18" Type="http://schemas.openxmlformats.org/officeDocument/2006/relationships/image" Target="../media/image26.png"/><Relationship Id="rId26" Type="http://schemas.microsoft.com/office/2007/relationships/hdphoto" Target="../media/hdphoto7.wdp"/><Relationship Id="rId39" Type="http://schemas.openxmlformats.org/officeDocument/2006/relationships/image" Target="../media/image32.gif"/><Relationship Id="rId3" Type="http://schemas.openxmlformats.org/officeDocument/2006/relationships/slide" Target="slide19.xml"/><Relationship Id="rId21" Type="http://schemas.openxmlformats.org/officeDocument/2006/relationships/slide" Target="slide10.xml"/><Relationship Id="rId34" Type="http://schemas.openxmlformats.org/officeDocument/2006/relationships/slide" Target="slide18.xml"/><Relationship Id="rId7" Type="http://schemas.openxmlformats.org/officeDocument/2006/relationships/image" Target="../media/image22.png"/><Relationship Id="rId12" Type="http://schemas.openxmlformats.org/officeDocument/2006/relationships/slide" Target="slide6.xml"/><Relationship Id="rId17" Type="http://schemas.microsoft.com/office/2007/relationships/hdphoto" Target="../media/hdphoto5.wdp"/><Relationship Id="rId25" Type="http://schemas.openxmlformats.org/officeDocument/2006/relationships/image" Target="../media/image28.png"/><Relationship Id="rId33" Type="http://schemas.microsoft.com/office/2007/relationships/hdphoto" Target="../media/hdphoto8.wdp"/><Relationship Id="rId38" Type="http://schemas.openxmlformats.org/officeDocument/2006/relationships/image" Target="../media/image31.gif"/><Relationship Id="rId2" Type="http://schemas.openxmlformats.org/officeDocument/2006/relationships/image" Target="../media/image20.png"/><Relationship Id="rId16" Type="http://schemas.openxmlformats.org/officeDocument/2006/relationships/image" Target="../media/image25.png"/><Relationship Id="rId20" Type="http://schemas.openxmlformats.org/officeDocument/2006/relationships/slide" Target="slide7.xml"/><Relationship Id="rId29" Type="http://schemas.openxmlformats.org/officeDocument/2006/relationships/slide" Target="slide15.xml"/><Relationship Id="rId1" Type="http://schemas.openxmlformats.org/officeDocument/2006/relationships/slideLayout" Target="../slideLayouts/slideLayout28.xml"/><Relationship Id="rId6" Type="http://schemas.openxmlformats.org/officeDocument/2006/relationships/slide" Target="slide4.xml"/><Relationship Id="rId11" Type="http://schemas.microsoft.com/office/2007/relationships/hdphoto" Target="../media/hdphoto3.wdp"/><Relationship Id="rId24" Type="http://schemas.openxmlformats.org/officeDocument/2006/relationships/image" Target="../media/image27.png"/><Relationship Id="rId32" Type="http://schemas.openxmlformats.org/officeDocument/2006/relationships/image" Target="../media/image29.png"/><Relationship Id="rId37" Type="http://schemas.microsoft.com/office/2007/relationships/hdphoto" Target="../media/hdphoto9.wdp"/><Relationship Id="rId5" Type="http://schemas.microsoft.com/office/2007/relationships/hdphoto" Target="../media/hdphoto1.wdp"/><Relationship Id="rId15" Type="http://schemas.openxmlformats.org/officeDocument/2006/relationships/slide" Target="slide8.xml"/><Relationship Id="rId23" Type="http://schemas.openxmlformats.org/officeDocument/2006/relationships/slide" Target="slide12.xml"/><Relationship Id="rId28" Type="http://schemas.openxmlformats.org/officeDocument/2006/relationships/slide" Target="slide14.xml"/><Relationship Id="rId36" Type="http://schemas.openxmlformats.org/officeDocument/2006/relationships/image" Target="../media/image30.png"/><Relationship Id="rId10" Type="http://schemas.openxmlformats.org/officeDocument/2006/relationships/image" Target="../media/image23.png"/><Relationship Id="rId19" Type="http://schemas.microsoft.com/office/2007/relationships/hdphoto" Target="../media/hdphoto6.wdp"/><Relationship Id="rId31" Type="http://schemas.openxmlformats.org/officeDocument/2006/relationships/slide" Target="slide17.xml"/><Relationship Id="rId4" Type="http://schemas.openxmlformats.org/officeDocument/2006/relationships/image" Target="../media/image21.pn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slide" Target="slide21.xml"/><Relationship Id="rId27" Type="http://schemas.openxmlformats.org/officeDocument/2006/relationships/slide" Target="slide13.xml"/><Relationship Id="rId30" Type="http://schemas.openxmlformats.org/officeDocument/2006/relationships/slide" Target="slide16.xml"/><Relationship Id="rId35"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28.xml"/><Relationship Id="rId6" Type="http://schemas.openxmlformats.org/officeDocument/2006/relationships/slide" Target="slide18.xml"/><Relationship Id="rId5" Type="http://schemas.openxmlformats.org/officeDocument/2006/relationships/image" Target="../media/image35.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xmlns="" id="{5CC00CC7-D20B-6054-BCF9-A79CD4AD9C0F}"/>
              </a:ext>
            </a:extLst>
          </p:cNvPr>
          <p:cNvSpPr txBox="1"/>
          <p:nvPr/>
        </p:nvSpPr>
        <p:spPr>
          <a:xfrm>
            <a:off x="766229" y="214305"/>
            <a:ext cx="7838219" cy="1446550"/>
          </a:xfrm>
          <a:prstGeom prst="rect">
            <a:avLst/>
          </a:prstGeom>
          <a:noFill/>
          <a:ln>
            <a:noFill/>
          </a:ln>
        </p:spPr>
        <p:txBody>
          <a:bodyPr wrap="square" rtlCol="0">
            <a:spAutoFit/>
          </a:bodyPr>
          <a:lstStyle/>
          <a:p>
            <a:pPr algn="ctr"/>
            <a:r>
              <a:rPr lang="en-US" sz="4400" b="1">
                <a:solidFill>
                  <a:srgbClr val="00B050"/>
                </a:solidFill>
                <a:latin typeface="UTM Avo" panose="02040603050506020204" pitchFamily="18" charset="0"/>
              </a:rPr>
              <a:t>Công nghệ </a:t>
            </a:r>
            <a:r>
              <a:rPr lang="en-US" sz="4400" b="1" dirty="0">
                <a:solidFill>
                  <a:srgbClr val="00B050"/>
                </a:solidFill>
                <a:latin typeface="UTM Avo" panose="02040603050506020204" pitchFamily="18" charset="0"/>
              </a:rPr>
              <a:t>3</a:t>
            </a:r>
          </a:p>
          <a:p>
            <a:pPr algn="ctr"/>
            <a:r>
              <a:rPr lang="en-US" sz="4400" b="1" err="1">
                <a:solidFill>
                  <a:srgbClr val="00B050"/>
                </a:solidFill>
                <a:latin typeface="UTM Avo" panose="02040603050506020204" pitchFamily="18" charset="0"/>
              </a:rPr>
              <a:t>Tuần</a:t>
            </a:r>
            <a:r>
              <a:rPr lang="en-US" sz="4400" b="1">
                <a:solidFill>
                  <a:srgbClr val="00B050"/>
                </a:solidFill>
                <a:latin typeface="UTM Avo" panose="02040603050506020204" pitchFamily="18" charset="0"/>
              </a:rPr>
              <a:t> 30</a:t>
            </a:r>
            <a:endParaRPr lang="en-US" sz="4400" b="1" dirty="0">
              <a:solidFill>
                <a:srgbClr val="00B050"/>
              </a:solidFill>
              <a:latin typeface="UTM Avo" panose="02040603050506020204" pitchFamily="18" charset="0"/>
            </a:endParaRPr>
          </a:p>
        </p:txBody>
      </p:sp>
      <p:sp>
        <p:nvSpPr>
          <p:cNvPr id="113" name="TextBox 112">
            <a:extLst>
              <a:ext uri="{FF2B5EF4-FFF2-40B4-BE49-F238E27FC236}">
                <a16:creationId xmlns:a16="http://schemas.microsoft.com/office/drawing/2014/main" xmlns="" id="{D7DDD42F-B258-7E14-93C6-8EBA7F03FC44}"/>
              </a:ext>
            </a:extLst>
          </p:cNvPr>
          <p:cNvSpPr txBox="1"/>
          <p:nvPr/>
        </p:nvSpPr>
        <p:spPr>
          <a:xfrm>
            <a:off x="539552" y="1563638"/>
            <a:ext cx="8260080" cy="923330"/>
          </a:xfrm>
          <a:prstGeom prst="rect">
            <a:avLst/>
          </a:prstGeom>
          <a:noFill/>
        </p:spPr>
        <p:txBody>
          <a:bodyPr wrap="square" rtlCol="0">
            <a:spAutoFit/>
          </a:bodyPr>
          <a:lstStyle/>
          <a:p>
            <a:pPr algn="ctr"/>
            <a:r>
              <a:rPr lang="en-US" sz="5400" err="1">
                <a:solidFill>
                  <a:srgbClr val="00B050"/>
                </a:solidFill>
                <a:latin typeface="UTM Avo" panose="02040603050506020204" pitchFamily="18" charset="0"/>
              </a:rPr>
              <a:t>Bài</a:t>
            </a:r>
            <a:r>
              <a:rPr lang="en-US" sz="5400">
                <a:solidFill>
                  <a:srgbClr val="00B050"/>
                </a:solidFill>
                <a:latin typeface="UTM Avo" panose="02040603050506020204" pitchFamily="18" charset="0"/>
              </a:rPr>
              <a:t> 10: Làm đồ chơi</a:t>
            </a:r>
            <a:endParaRPr lang="en-US" sz="5400" dirty="0">
              <a:solidFill>
                <a:srgbClr val="00B050"/>
              </a:solidFill>
              <a:latin typeface="UTM Avo" panose="02040603050506020204" pitchFamily="18" charset="0"/>
            </a:endParaRPr>
          </a:p>
        </p:txBody>
      </p:sp>
      <p:sp>
        <p:nvSpPr>
          <p:cNvPr id="114" name="TextBox 113">
            <a:extLst>
              <a:ext uri="{FF2B5EF4-FFF2-40B4-BE49-F238E27FC236}">
                <a16:creationId xmlns:a16="http://schemas.microsoft.com/office/drawing/2014/main" xmlns="" id="{7BA5A4CE-80C5-6EB4-7BCF-35E81A01FFDC}"/>
              </a:ext>
            </a:extLst>
          </p:cNvPr>
          <p:cNvSpPr txBox="1"/>
          <p:nvPr/>
        </p:nvSpPr>
        <p:spPr>
          <a:xfrm>
            <a:off x="441960" y="2656533"/>
            <a:ext cx="8260080" cy="646331"/>
          </a:xfrm>
          <a:prstGeom prst="rect">
            <a:avLst/>
          </a:prstGeom>
          <a:noFill/>
        </p:spPr>
        <p:txBody>
          <a:bodyPr wrap="square" rtlCol="0">
            <a:spAutoFit/>
          </a:bodyPr>
          <a:lstStyle/>
          <a:p>
            <a:pPr algn="ctr"/>
            <a:r>
              <a:rPr lang="en-US" sz="3600">
                <a:solidFill>
                  <a:srgbClr val="00B050"/>
                </a:solidFill>
                <a:latin typeface="UTM Avo" panose="02040603050506020204" pitchFamily="18" charset="0"/>
                <a:cs typeface="#9Slide03 Cousine Bold" panose="02070709020205020404" pitchFamily="49" charset="0"/>
              </a:rPr>
              <a:t>Tiết 2 </a:t>
            </a:r>
          </a:p>
        </p:txBody>
      </p:sp>
      <p:pic>
        <p:nvPicPr>
          <p:cNvPr id="115" name="Picture 4">
            <a:extLst>
              <a:ext uri="{FF2B5EF4-FFF2-40B4-BE49-F238E27FC236}">
                <a16:creationId xmlns:a16="http://schemas.microsoft.com/office/drawing/2014/main" xmlns=""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B1A587-F0E8-406E-9379-9B3190C683D3}"/>
              </a:ext>
            </a:extLst>
          </p:cNvPr>
          <p:cNvSpPr txBox="1"/>
          <p:nvPr/>
        </p:nvSpPr>
        <p:spPr>
          <a:xfrm>
            <a:off x="2576384" y="140088"/>
            <a:ext cx="5091960"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
        <p:nvSpPr>
          <p:cNvPr id="12" name="Hộp Văn bản 11">
            <a:extLst>
              <a:ext uri="{FF2B5EF4-FFF2-40B4-BE49-F238E27FC236}">
                <a16:creationId xmlns:a16="http://schemas.microsoft.com/office/drawing/2014/main" xmlns="" id="{2AD0196D-EE76-47D8-9ADE-759B96DF13D4}"/>
              </a:ext>
            </a:extLst>
          </p:cNvPr>
          <p:cNvSpPr txBox="1"/>
          <p:nvPr/>
        </p:nvSpPr>
        <p:spPr>
          <a:xfrm>
            <a:off x="1436876" y="1340417"/>
            <a:ext cx="6559173" cy="2028697"/>
          </a:xfrm>
          <a:prstGeom prst="rect">
            <a:avLst/>
          </a:prstGeom>
          <a:noFill/>
        </p:spPr>
        <p:txBody>
          <a:bodyPr wrap="square">
            <a:spAutoFit/>
          </a:bodyPr>
          <a:lstStyle/>
          <a:p>
            <a:pPr algn="just">
              <a:lnSpc>
                <a:spcPct val="120000"/>
              </a:lnSpc>
            </a:pPr>
            <a:r>
              <a:rPr lang="nl-NL" sz="3600" dirty="0">
                <a:effectLst/>
                <a:latin typeface="Times New Roman" panose="02020603050405020304" pitchFamily="18" charset="0"/>
                <a:ea typeface="Times New Roman" panose="02020603050405020304" pitchFamily="18" charset="0"/>
              </a:rPr>
              <a:t>+ Xe đồ chơi mẫu gồm 3 </a:t>
            </a:r>
            <a:r>
              <a:rPr lang="nl-NL" sz="3600" dirty="0" smtClean="0">
                <a:effectLst/>
                <a:latin typeface="Times New Roman" panose="02020603050405020304" pitchFamily="18" charset="0"/>
                <a:ea typeface="Times New Roman" panose="02020603050405020304" pitchFamily="18" charset="0"/>
              </a:rPr>
              <a:t>bộ </a:t>
            </a:r>
            <a:r>
              <a:rPr lang="nl-NL" sz="3600" dirty="0">
                <a:effectLst/>
                <a:latin typeface="Times New Roman" panose="02020603050405020304" pitchFamily="18" charset="0"/>
                <a:ea typeface="Times New Roman" panose="02020603050405020304" pitchFamily="18" charset="0"/>
              </a:rPr>
              <a:t>phận chính là: Thân xe, trục bánh xe, và bánh xe.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5675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69EF48F3-33C6-4E75-B815-7E2F0124BFD1}"/>
              </a:ext>
            </a:extLst>
          </p:cNvPr>
          <p:cNvSpPr txBox="1"/>
          <p:nvPr/>
        </p:nvSpPr>
        <p:spPr>
          <a:xfrm>
            <a:off x="971600" y="0"/>
            <a:ext cx="7416824" cy="4177297"/>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Thân xe hình chữ nhật, có màu xanh dương và 2 sọc màu đỏ. Đáy nhỏ dài 10cm; chiều cao là 6cm.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Trục bánh xe thon dài 18 cm, trong lòng 2 bánh là 14cm.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Bánh xe hình </a:t>
            </a:r>
            <a:r>
              <a:rPr lang="nl-NL" sz="3200">
                <a:latin typeface="Times New Roman" panose="02020603050405020304" pitchFamily="18" charset="0"/>
                <a:ea typeface="Times New Roman" panose="02020603050405020304" pitchFamily="18" charset="0"/>
              </a:rPr>
              <a:t>tròn</a:t>
            </a:r>
            <a:r>
              <a:rPr lang="nl-NL" sz="3200">
                <a:effectLst/>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c</a:t>
            </a:r>
            <a:r>
              <a:rPr lang="nl-NL" sz="3200">
                <a:effectLst/>
                <a:latin typeface="Times New Roman" panose="02020603050405020304" pitchFamily="18" charset="0"/>
                <a:ea typeface="Times New Roman" panose="02020603050405020304" pitchFamily="18" charset="0"/>
              </a:rPr>
              <a:t>ó 2 màu đỏ và trắng, đường kính bánh là 4cm..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610667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Ghi nhớ</a:t>
            </a:r>
            <a:endParaRPr lang="en-US" sz="7200" b="1" dirty="0">
              <a:solidFill>
                <a:srgbClr val="00B050"/>
              </a:solidFill>
              <a:latin typeface="UTM Cookies" panose="02040603050506020204" pitchFamily="18" charset="0"/>
            </a:endParaRPr>
          </a:p>
        </p:txBody>
      </p:sp>
      <p:sp>
        <p:nvSpPr>
          <p:cNvPr id="6" name="Hộp Văn bản 5">
            <a:extLst>
              <a:ext uri="{FF2B5EF4-FFF2-40B4-BE49-F238E27FC236}">
                <a16:creationId xmlns:a16="http://schemas.microsoft.com/office/drawing/2014/main" xmlns="" id="{8A88DB06-647E-4091-9DF3-A538F7EA0B48}"/>
              </a:ext>
            </a:extLst>
          </p:cNvPr>
          <p:cNvSpPr txBox="1"/>
          <p:nvPr/>
        </p:nvSpPr>
        <p:spPr>
          <a:xfrm>
            <a:off x="1091045" y="1899871"/>
            <a:ext cx="6721314" cy="2028697"/>
          </a:xfrm>
          <a:prstGeom prst="rect">
            <a:avLst/>
          </a:prstGeom>
          <a:noFill/>
        </p:spPr>
        <p:txBody>
          <a:bodyPr wrap="square">
            <a:spAutoFit/>
          </a:bodyPr>
          <a:lstStyle/>
          <a:p>
            <a:pPr algn="just">
              <a:lnSpc>
                <a:spcPct val="120000"/>
              </a:lnSpc>
            </a:pPr>
            <a:r>
              <a:rPr lang="nl-NL" sz="36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27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217" y="200978"/>
            <a:ext cx="7856512" cy="4665612"/>
          </a:xfrm>
          <a:prstGeom prst="rect">
            <a:avLst/>
          </a:prstGeom>
        </p:spPr>
      </p:pic>
      <p:pic>
        <p:nvPicPr>
          <p:cNvPr id="4" name="图片 3" descr="5a61dc960bb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xmlns="" id="{4054C106-CAB7-4958-8E93-05BFAAFE6626}"/>
              </a:ext>
            </a:extLst>
          </p:cNvPr>
          <p:cNvSpPr txBox="1"/>
          <p:nvPr/>
        </p:nvSpPr>
        <p:spPr>
          <a:xfrm>
            <a:off x="2016480" y="2691721"/>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pic>
        <p:nvPicPr>
          <p:cNvPr id="10" name="Picture 9" descr="A picture containing text, doll, toy, vector graphics&#10;&#10;Description automatically generated">
            <a:extLst>
              <a:ext uri="{FF2B5EF4-FFF2-40B4-BE49-F238E27FC236}">
                <a16:creationId xmlns:a16="http://schemas.microsoft.com/office/drawing/2014/main" xmlns="" id="{D3014584-7F48-483D-9AA1-94F2DC74C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4446" y="1014576"/>
            <a:ext cx="4594860" cy="4594860"/>
          </a:xfrm>
          <a:prstGeom prst="rect">
            <a:avLst/>
          </a:prstGeom>
        </p:spPr>
      </p:pic>
    </p:spTree>
    <p:extLst>
      <p:ext uri="{BB962C8B-B14F-4D97-AF65-F5344CB8AC3E}">
        <p14:creationId xmlns:p14="http://schemas.microsoft.com/office/powerpoint/2010/main" val="219290038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14:presetBounceEnd="6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xmlns="" id="{4054C106-CAB7-4958-8E93-05BFAAFE6626}"/>
              </a:ext>
            </a:extLst>
          </p:cNvPr>
          <p:cNvSpPr txBox="1"/>
          <p:nvPr/>
        </p:nvSpPr>
        <p:spPr>
          <a:xfrm>
            <a:off x="1602078" y="596825"/>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sp>
        <p:nvSpPr>
          <p:cNvPr id="11" name="Hộp Văn bản 10">
            <a:extLst>
              <a:ext uri="{FF2B5EF4-FFF2-40B4-BE49-F238E27FC236}">
                <a16:creationId xmlns:a16="http://schemas.microsoft.com/office/drawing/2014/main" xmlns="" id="{8DBC229B-CE1A-4C34-9D88-DEDB1116E02A}"/>
              </a:ext>
            </a:extLst>
          </p:cNvPr>
          <p:cNvSpPr txBox="1"/>
          <p:nvPr/>
        </p:nvSpPr>
        <p:spPr>
          <a:xfrm>
            <a:off x="2122136" y="1465463"/>
            <a:ext cx="5280659" cy="1505220"/>
          </a:xfrm>
          <a:prstGeom prst="rect">
            <a:avLst/>
          </a:prstGeom>
          <a:noFill/>
        </p:spPr>
        <p:txBody>
          <a:bodyPr wrap="square">
            <a:spAutoFit/>
          </a:bodyPr>
          <a:lstStyle/>
          <a:p>
            <a:pPr>
              <a:lnSpc>
                <a:spcPct val="120000"/>
              </a:lnSpc>
            </a:pPr>
            <a:r>
              <a:rPr lang="nl-NL" sz="4000">
                <a:latin typeface="Times New Roman" panose="02020603050405020304" pitchFamily="18" charset="0"/>
                <a:ea typeface="Times New Roman" panose="02020603050405020304" pitchFamily="18" charset="0"/>
              </a:rPr>
              <a:t>L</a:t>
            </a:r>
            <a:r>
              <a:rPr lang="nl-NL" sz="4000">
                <a:effectLst/>
                <a:latin typeface="Times New Roman" panose="02020603050405020304" pitchFamily="18" charset="0"/>
                <a:ea typeface="Times New Roman" panose="02020603050405020304" pitchFamily="18" charset="0"/>
              </a:rPr>
              <a:t>ựa chọn các vật liệu phù hợp làm xe đồ chơi.</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652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xmlns="" id="{2AE01D8C-ECAB-4216-9A78-D9B98B2133B7}"/>
              </a:ext>
            </a:extLst>
          </p:cNvPr>
          <p:cNvPicPr>
            <a:picLocks noChangeAspect="1"/>
          </p:cNvPicPr>
          <p:nvPr/>
        </p:nvPicPr>
        <p:blipFill>
          <a:blip r:embed="rId3"/>
          <a:stretch>
            <a:fillRect/>
          </a:stretch>
        </p:blipFill>
        <p:spPr>
          <a:xfrm>
            <a:off x="0" y="0"/>
            <a:ext cx="9144000" cy="5143500"/>
          </a:xfrm>
          <a:prstGeom prst="rect">
            <a:avLst/>
          </a:prstGeom>
        </p:spPr>
      </p:pic>
      <p:sp>
        <p:nvSpPr>
          <p:cNvPr id="5" name="Hộp Văn bản 4">
            <a:extLst>
              <a:ext uri="{FF2B5EF4-FFF2-40B4-BE49-F238E27FC236}">
                <a16:creationId xmlns:a16="http://schemas.microsoft.com/office/drawing/2014/main" xmlns="" id="{FF67BA12-2D09-4851-B465-BD57B95296BB}"/>
              </a:ext>
            </a:extLst>
          </p:cNvPr>
          <p:cNvSpPr txBox="1"/>
          <p:nvPr/>
        </p:nvSpPr>
        <p:spPr>
          <a:xfrm>
            <a:off x="3995936" y="3955081"/>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4 </a:t>
            </a:r>
            <a:endParaRPr lang="en-US"/>
          </a:p>
        </p:txBody>
      </p:sp>
    </p:spTree>
    <p:extLst>
      <p:ext uri="{BB962C8B-B14F-4D97-AF65-F5344CB8AC3E}">
        <p14:creationId xmlns:p14="http://schemas.microsoft.com/office/powerpoint/2010/main" val="627276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xmlns="" id="{952B8459-1D1D-41FE-93C8-1DF05D51225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9179559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5" y="10151"/>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Luyện tập</a:t>
            </a:r>
            <a:endParaRPr lang="en-US" sz="7200" b="1" dirty="0">
              <a:solidFill>
                <a:srgbClr val="00B050"/>
              </a:solidFill>
              <a:latin typeface="UTM Cookies" panose="02040603050506020204" pitchFamily="18" charset="0"/>
            </a:endParaRPr>
          </a:p>
        </p:txBody>
      </p:sp>
      <p:sp>
        <p:nvSpPr>
          <p:cNvPr id="7" name="Wave 27">
            <a:extLst>
              <a:ext uri="{FF2B5EF4-FFF2-40B4-BE49-F238E27FC236}">
                <a16:creationId xmlns:a16="http://schemas.microsoft.com/office/drawing/2014/main" xmlns="" id="{465CA5AB-6DA3-45A5-A701-9E7456FC5253}"/>
              </a:ext>
            </a:extLst>
          </p:cNvPr>
          <p:cNvSpPr/>
          <p:nvPr/>
        </p:nvSpPr>
        <p:spPr>
          <a:xfrm>
            <a:off x="556320" y="44853"/>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Nhóm</a:t>
            </a:r>
          </a:p>
        </p:txBody>
      </p:sp>
      <p:sp>
        <p:nvSpPr>
          <p:cNvPr id="8" name="Hộp Văn bản 7">
            <a:extLst>
              <a:ext uri="{FF2B5EF4-FFF2-40B4-BE49-F238E27FC236}">
                <a16:creationId xmlns:a16="http://schemas.microsoft.com/office/drawing/2014/main" xmlns="" id="{283B1923-686C-441E-8727-26A787643BD1}"/>
              </a:ext>
            </a:extLst>
          </p:cNvPr>
          <p:cNvSpPr txBox="1"/>
          <p:nvPr/>
        </p:nvSpPr>
        <p:spPr>
          <a:xfrm>
            <a:off x="683568" y="1210480"/>
            <a:ext cx="7992888" cy="3156057"/>
          </a:xfrm>
          <a:prstGeom prst="rect">
            <a:avLst/>
          </a:prstGeom>
          <a:noFill/>
        </p:spPr>
        <p:txBody>
          <a:bodyPr wrap="square">
            <a:spAutoFit/>
          </a:bodyPr>
          <a:lstStyle/>
          <a:p>
            <a:pPr algn="just">
              <a:lnSpc>
                <a:spcPct val="120000"/>
              </a:lnSpc>
            </a:pPr>
            <a:r>
              <a:rPr lang="nl-NL" sz="2400">
                <a:solidFill>
                  <a:srgbClr val="FF0000"/>
                </a:solidFill>
                <a:latin typeface="Times New Roman" panose="02020603050405020304" pitchFamily="18" charset="0"/>
                <a:ea typeface="Times New Roman" panose="02020603050405020304" pitchFamily="18" charset="0"/>
              </a:rPr>
              <a:t>T</a:t>
            </a:r>
            <a:r>
              <a:rPr lang="nl-NL" sz="2400">
                <a:solidFill>
                  <a:srgbClr val="FF0000"/>
                </a:solidFill>
                <a:effectLst/>
                <a:latin typeface="Times New Roman" panose="02020603050405020304" pitchFamily="18" charset="0"/>
                <a:ea typeface="Times New Roman" panose="02020603050405020304" pitchFamily="18" charset="0"/>
              </a:rPr>
              <a:t>rò chơi “Chọn đúng, chọn nhanh”.</a:t>
            </a:r>
            <a:endParaRPr lang="en-US" sz="20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nl-NL" sz="2400">
                <a:effectLst/>
                <a:latin typeface="Times New Roman" panose="02020603050405020304" pitchFamily="18" charset="0"/>
                <a:ea typeface="Times New Roman" panose="02020603050405020304" pitchFamily="18" charset="0"/>
              </a:rPr>
              <a:t>- Luật chơi: Chọn 2 hay nhiều đội tham gia chơi, mỗi đội gồm 5 thành viên. Thành viên của mỗi đội lần lượt chạy lên bàn vật liệu và dụng cụ để lựa chọn đúng vật liệu, dụng cụ làm xe đồ chơi mà người quản trò yêu cầu. Trong thời gian 2 phút, đội nào mang về đúng và nhiều vật liệu, dụng cụ hơn thì giành chiến thắng.</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043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
            <a:ext cx="9124950" cy="51092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82789" y="3132069"/>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362851" y="2430057"/>
            <a:ext cx="1061293" cy="7959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1276873" y="2156798"/>
            <a:ext cx="990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ADMIN\Desktop\4.pn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1006536" y="1484323"/>
            <a:ext cx="979463" cy="7345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ADMIN\Desktop\5.png">
            <a:hlinkClick r:id="rId15"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20" y="1362480"/>
            <a:ext cx="939516" cy="7046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02007" y="3786041"/>
            <a:ext cx="712393" cy="6714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20"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762923" y="3585518"/>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 action="ppaction://noaction"/>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2696093" y="328244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21"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3264234" y="2698571"/>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DMIN\Desktop\4.png">
            <a:hlinkClick r:id="rId2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3381893" y="2130098"/>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5.png">
            <a:hlinkClick r:id="rId23"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1012" y="1609807"/>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55512">
            <a:off x="6940818" y="-756492"/>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94846" flipH="1">
            <a:off x="6147764" y="-534613"/>
            <a:ext cx="1673636"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Mark x1="8784" y1="6091" x2="26351" y2="6091"/>
                      </a14:backgroundRemoval>
                    </a14:imgEffect>
                  </a14:imgLayer>
                </a14:imgProps>
              </a:ext>
              <a:ext uri="{28A0092B-C50C-407E-A947-70E740481C1C}">
                <a14:useLocalDpi xmlns:a14="http://schemas.microsoft.com/office/drawing/2010/main" val="0"/>
              </a:ext>
            </a:extLst>
          </a:blip>
          <a:srcRect/>
          <a:stretch>
            <a:fillRect/>
          </a:stretch>
        </p:blipFill>
        <p:spPr bwMode="auto">
          <a:xfrm>
            <a:off x="1416316" y="3771213"/>
            <a:ext cx="569683" cy="7595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55512">
            <a:off x="7778989" y="-856687"/>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739192">
            <a:off x="8350011" y="-275764"/>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ADMIN\Desktop\11.png">
            <a:hlinkClick r:id="rId27"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047549" y="4163083"/>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DMIN\Desktop\2.png">
            <a:hlinkClick r:id="rId28"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4194784" y="3784628"/>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3.png">
            <a:hlinkClick r:id="rId2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4579908" y="2963863"/>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4.png">
            <a:hlinkClick r:id="rId30"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5718730" y="2651477"/>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ADMIN\Desktop\5.png">
            <a:hlinkClick r:id="rId31" action="ppaction://hlinksldjump"/>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62609" y="198660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700_FO58466900_cd0f0403dfd1da45a2a9f423e4966684.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0" b="100000" l="0" r="100000">
                        <a14:foregroundMark x1="24796" y1="6286" x2="47635" y2="77429"/>
                        <a14:foregroundMark x1="61664" y1="11143" x2="36215" y2="56000"/>
                        <a14:foregroundMark x1="36215" y1="15714" x2="44046" y2="58857"/>
                        <a14:foregroundMark x1="32953" y1="14000" x2="40457" y2="40286"/>
                        <a14:foregroundMark x1="7178" y1="36571" x2="7504" y2="44286"/>
                        <a14:foregroundMark x1="14682" y1="34000" x2="14356" y2="44000"/>
                        <a14:foregroundMark x1="54486" y1="18000" x2="57096" y2="34000"/>
                        <a14:foregroundMark x1="84176" y1="38857" x2="42414" y2="52000"/>
                        <a14:foregroundMark x1="46982" y1="55714" x2="48940" y2="71143"/>
                        <a14:foregroundMark x1="48940" y1="53143" x2="52202" y2="72000"/>
                        <a14:foregroundMark x1="40457" y1="58571" x2="40457" y2="75143"/>
                        <a14:foregroundMark x1="36542" y1="57429" x2="36868" y2="69429"/>
                        <a14:foregroundMark x1="31321" y1="90857" x2="20228" y2="95714"/>
                        <a14:foregroundMark x1="19576" y1="96000" x2="33279" y2="98000"/>
                        <a14:foregroundMark x1="20881" y1="93429" x2="18597" y2="97714"/>
                        <a14:foregroundMark x1="53181" y1="96571" x2="68842" y2="95429"/>
                        <a14:foregroundMark x1="60359" y1="92571" x2="67537" y2="97714"/>
                        <a14:foregroundMark x1="55139" y1="98000" x2="64274" y2="98000"/>
                        <a14:foregroundMark x1="64274" y1="93714" x2="69821" y2="95714"/>
                        <a14:foregroundMark x1="92333" y1="56571" x2="91680" y2="70571"/>
                        <a14:foregroundMark x1="94943" y1="56286" x2="96248" y2="67429"/>
                        <a14:foregroundMark x1="89723" y1="55429" x2="89723" y2="68286"/>
                        <a14:foregroundMark x1="83850" y1="43143" x2="70147" y2="46000"/>
                        <a14:foregroundMark x1="73409" y1="34286" x2="71778" y2="41429"/>
                        <a14:foregroundMark x1="73736" y1="34571" x2="86134" y2="38857"/>
                        <a14:foregroundMark x1="74062" y1="33143" x2="70799" y2="37714"/>
                        <a14:foregroundMark x1="83524" y1="34571" x2="87113" y2="40857"/>
                        <a14:foregroundMark x1="85808" y1="43143" x2="79935" y2="46571"/>
                        <a14:foregroundMark x1="73736" y1="32286" x2="70310" y2="37286"/>
                        <a14:foregroundMark x1="75367" y1="33143" x2="76346" y2="35000"/>
                        <a14:foregroundMark x1="83850" y1="34000" x2="79935" y2="35143"/>
                        <a14:foregroundMark x1="73899" y1="32143" x2="76346" y2="32429"/>
                        <a14:foregroundMark x1="66395" y1="33571" x2="44209" y2="41429"/>
                        <a14:foregroundMark x1="26264" y1="34000" x2="37194" y2="36143"/>
                        <a14:foregroundMark x1="30669" y1="17571" x2="35889" y2="24857"/>
                        <a14:foregroundMark x1="64437" y1="19571" x2="45024" y2="29143"/>
                        <a14:foregroundMark x1="62153" y1="22714" x2="57586" y2="30571"/>
                        <a14:foregroundMark x1="62153" y1="15286" x2="33116" y2="19429"/>
                        <a14:foregroundMark x1="33442" y1="13143" x2="43067" y2="16286"/>
                        <a14:foregroundMark x1="58238" y1="12429" x2="49103" y2="17000"/>
                        <a14:foregroundMark x1="4894" y1="36286" x2="4568" y2="44286"/>
                        <a14:foregroundMark x1="6852" y1="35857" x2="17781" y2="36429"/>
                        <a14:foregroundMark x1="14029" y1="45429" x2="2610" y2="44571"/>
                        <a14:foregroundMark x1="5873" y1="34000" x2="1631" y2="40857"/>
                        <a14:foregroundMark x1="3752" y1="46000" x2="7015" y2="46429"/>
                        <a14:foregroundMark x1="14192" y1="32571" x2="16966" y2="34429"/>
                        <a14:foregroundMark x1="12724" y1="32429" x2="12724" y2="35000"/>
                        <a14:foregroundMark x1="13377" y1="40143" x2="8157" y2="44286"/>
                        <a14:foregroundMark x1="85971" y1="45000" x2="81240" y2="47143"/>
                        <a14:foregroundMark x1="66721" y1="6000" x2="64111" y2="13857"/>
                        <a14:foregroundMark x1="55791" y1="97571" x2="51550" y2="97429"/>
                        <a14:backgroundMark x1="70636" y1="31857" x2="69984" y2="34286"/>
                      </a14:backgroundRemoval>
                    </a14:imgEffect>
                  </a14:imgLayer>
                </a14:imgProps>
              </a:ext>
              <a:ext uri="{28A0092B-C50C-407E-A947-70E740481C1C}">
                <a14:useLocalDpi xmlns:a14="http://schemas.microsoft.com/office/drawing/2010/main" val="0"/>
              </a:ext>
            </a:extLst>
          </a:blip>
          <a:srcRect/>
          <a:stretch>
            <a:fillRect/>
          </a:stretch>
        </p:blipFill>
        <p:spPr bwMode="auto">
          <a:xfrm>
            <a:off x="2430595" y="4368080"/>
            <a:ext cx="638178" cy="7287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ADMIN\Desktop\11.png">
            <a:hlinkClick r:id="rId34"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640584" y="4299264"/>
            <a:ext cx="1065016" cy="8103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ADMIN\Desktop\2.png">
            <a:hlinkClick r:id="rId3"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707380" y="397608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ADMIN\Desktop\3.png">
            <a:hlinkClick r:id="rId35"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662047" y="3462997"/>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ADMIN\Desktop\4.png">
            <a:hlinkClick r:id="rId2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8097653" y="2723663"/>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C:\Users\ADMIN\Desktop\5.png">
            <a:hlinkClick r:id="" action="ppaction://noaction"/>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62047" y="206711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ADMIN\Desktop\Tai nguyen thiet ke tro choi\Baby Panda\brown-bear-clipart-happy-bear-10.jpg">
            <a:hlinkClick r:id="rId23" action="ppaction://hlinksldjump"/>
          </p:cNvPr>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0" b="100000" l="0" r="100000">
                        <a14:foregroundMark x1="54871" y1="9314" x2="32604" y2="21569"/>
                        <a14:foregroundMark x1="62823" y1="9804" x2="69781" y2="19444"/>
                        <a14:foregroundMark x1="80318" y1="4085" x2="73559" y2="9314"/>
                        <a14:foregroundMark x1="35388" y1="2451" x2="41153" y2="8497"/>
                        <a14:foregroundMark x1="3976" y1="18954" x2="16700" y2="27614"/>
                        <a14:foregroundMark x1="15109" y1="19771" x2="5169" y2="17157"/>
                        <a14:foregroundMark x1="48111" y1="16340" x2="71372" y2="15033"/>
                        <a14:foregroundMark x1="51292" y1="35458" x2="62425" y2="42974"/>
                      </a14:backgroundRemoval>
                    </a14:imgEffect>
                  </a14:imgLayer>
                </a14:imgProps>
              </a:ext>
              <a:ext uri="{28A0092B-C50C-407E-A947-70E740481C1C}">
                <a14:useLocalDpi xmlns:a14="http://schemas.microsoft.com/office/drawing/2010/main" val="0"/>
              </a:ext>
            </a:extLst>
          </a:blip>
          <a:srcRect/>
          <a:stretch>
            <a:fillRect/>
          </a:stretch>
        </p:blipFill>
        <p:spPr bwMode="auto">
          <a:xfrm>
            <a:off x="4936716" y="4571218"/>
            <a:ext cx="621649" cy="7563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203067" y="529599"/>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705850" y="2187248"/>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292058" y="2001228"/>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3"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6"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Kết quả hình ảnh cho FIREWORK GIF"/>
          <p:cNvPicPr>
            <a:picLocks noChangeAspect="1" noChangeArrowheads="1" noCrop="1"/>
          </p:cNvPicPr>
          <p:nvPr/>
        </p:nvPicPr>
        <p:blipFill>
          <a:blip r:embed="rId38">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9" name="Picture 4" descr="Hình ảnh có liên quan"/>
          <p:cNvPicPr>
            <a:picLocks noChangeAspect="1" noChangeArrowheads="1" noCrop="1"/>
          </p:cNvPicPr>
          <p:nvPr/>
        </p:nvPicPr>
        <p:blipFill>
          <a:blip r:embed="rId39">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3"/>
                                        </p:tgtEl>
                                        <p:attrNameLst>
                                          <p:attrName>r</p:attrName>
                                        </p:attrNameLst>
                                      </p:cBhvr>
                                    </p:animRot>
                                    <p:animRot by="-240000">
                                      <p:cBhvr>
                                        <p:cTn id="19" dur="400" fill="hold">
                                          <p:stCondLst>
                                            <p:cond delay="400"/>
                                          </p:stCondLst>
                                        </p:cTn>
                                        <p:tgtEl>
                                          <p:spTgt spid="53"/>
                                        </p:tgtEl>
                                        <p:attrNameLst>
                                          <p:attrName>r</p:attrName>
                                        </p:attrNameLst>
                                      </p:cBhvr>
                                    </p:animRot>
                                    <p:animRot by="240000">
                                      <p:cBhvr>
                                        <p:cTn id="20" dur="400" fill="hold">
                                          <p:stCondLst>
                                            <p:cond delay="800"/>
                                          </p:stCondLst>
                                        </p:cTn>
                                        <p:tgtEl>
                                          <p:spTgt spid="53"/>
                                        </p:tgtEl>
                                        <p:attrNameLst>
                                          <p:attrName>r</p:attrName>
                                        </p:attrNameLst>
                                      </p:cBhvr>
                                    </p:animRot>
                                    <p:animRot by="-240000">
                                      <p:cBhvr>
                                        <p:cTn id="21" dur="400" fill="hold">
                                          <p:stCondLst>
                                            <p:cond delay="1200"/>
                                          </p:stCondLst>
                                        </p:cTn>
                                        <p:tgtEl>
                                          <p:spTgt spid="53"/>
                                        </p:tgtEl>
                                        <p:attrNameLst>
                                          <p:attrName>r</p:attrName>
                                        </p:attrNameLst>
                                      </p:cBhvr>
                                    </p:animRot>
                                    <p:animRot by="120000">
                                      <p:cBhvr>
                                        <p:cTn id="22"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8"/>
                    </p:tgtEl>
                  </p:cond>
                </p:stCondLst>
                <p:endSync evt="end" delay="0">
                  <p:rtn val="all"/>
                </p:endSync>
                <p:childTnLst>
                  <p:par>
                    <p:cTn id="24" fill="hold">
                      <p:stCondLst>
                        <p:cond delay="0"/>
                      </p:stCondLst>
                      <p:childTnLst>
                        <p:par>
                          <p:cTn id="25" fill="hold">
                            <p:stCondLst>
                              <p:cond delay="0"/>
                            </p:stCondLst>
                            <p:childTnLst>
                              <p:par>
                                <p:cTn id="26" presetID="44" presetClass="path" presetSubtype="0" accel="50000" decel="50000" fill="hold" nodeType="clickEffect">
                                  <p:stCondLst>
                                    <p:cond delay="0"/>
                                  </p:stCondLst>
                                  <p:childTnLst>
                                    <p:animMotion origin="layout" path="M -0.04219 -0.06488 L -0.06233 -0.11863 C -0.0665 -0.12913 -0.06511 -0.13995 -0.06042 -0.1486 C -0.0533 -0.15848 -0.04358 -0.16219 -0.03143 -0.16003 L 0.02274 -0.15663 " pathEditMode="relative" rAng="-3854564" ptsTypes="FffFF">
                                      <p:cBhvr>
                                        <p:cTn id="27" dur="500" fill="hold"/>
                                        <p:tgtEl>
                                          <p:spTgt spid="58"/>
                                        </p:tgtEl>
                                        <p:attrNameLst>
                                          <p:attrName>ppt_x</p:attrName>
                                          <p:attrName>ppt_y</p:attrName>
                                        </p:attrNameLst>
                                      </p:cBhvr>
                                      <p:rCtr x="1493" y="-6086"/>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02274 -0.15663 L 0.02691 -0.29472 " pathEditMode="relative" rAng="0" ptsTypes="AA">
                                      <p:cBhvr>
                                        <p:cTn id="31" dur="500" fill="hold"/>
                                        <p:tgtEl>
                                          <p:spTgt spid="58"/>
                                        </p:tgtEl>
                                        <p:attrNameLst>
                                          <p:attrName>ppt_x</p:attrName>
                                          <p:attrName>ppt_y</p:attrName>
                                        </p:attrNameLst>
                                      </p:cBhvr>
                                      <p:rCtr x="208" y="-6920"/>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02691 -0.29472 L 0.11857 -0.35403 " pathEditMode="relative" rAng="0" ptsTypes="AA">
                                      <p:cBhvr>
                                        <p:cTn id="35" dur="500" fill="hold"/>
                                        <p:tgtEl>
                                          <p:spTgt spid="58"/>
                                        </p:tgtEl>
                                        <p:attrNameLst>
                                          <p:attrName>ppt_x</p:attrName>
                                          <p:attrName>ppt_y</p:attrName>
                                        </p:attrNameLst>
                                      </p:cBhvr>
                                      <p:rCtr x="4583" y="-2966"/>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0.11857 -0.35403 L 0.10191 -0.47266 " pathEditMode="relative" rAng="0" ptsTypes="AA">
                                      <p:cBhvr>
                                        <p:cTn id="39" dur="500" fill="hold"/>
                                        <p:tgtEl>
                                          <p:spTgt spid="58"/>
                                        </p:tgtEl>
                                        <p:attrNameLst>
                                          <p:attrName>ppt_x</p:attrName>
                                          <p:attrName>ppt_y</p:attrName>
                                        </p:attrNameLst>
                                      </p:cBhvr>
                                      <p:rCtr x="-833" y="-5931"/>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10191 -0.47266 L -0.00643 -0.51715 " pathEditMode="relative" rAng="0" ptsTypes="AA">
                                      <p:cBhvr>
                                        <p:cTn id="43" dur="500" fill="hold"/>
                                        <p:tgtEl>
                                          <p:spTgt spid="58"/>
                                        </p:tgtEl>
                                        <p:attrNameLst>
                                          <p:attrName>ppt_x</p:attrName>
                                          <p:attrName>ppt_y</p:attrName>
                                        </p:attrNameLst>
                                      </p:cBhvr>
                                      <p:rCtr x="-5417" y="-2224"/>
                                    </p:animMotion>
                                  </p:childTnLst>
                                </p:cTn>
                              </p:par>
                            </p:childTnLst>
                          </p:cTn>
                        </p:par>
                        <p:par>
                          <p:cTn id="44" fill="hold">
                            <p:stCondLst>
                              <p:cond delay="500"/>
                            </p:stCondLst>
                            <p:childTnLst>
                              <p:par>
                                <p:cTn id="45" presetID="38" presetClass="path" presetSubtype="0" accel="50000" decel="50000" fill="hold" nodeType="afterEffect">
                                  <p:stCondLst>
                                    <p:cond delay="0"/>
                                  </p:stCondLst>
                                  <p:childTnLst>
                                    <p:animMotion origin="layout" path="M 0.05573 -0.65061 L 0.05139 -0.55175 L 0.04739 -0.65061 L 0.04323 -0.55175 L 0.03906 -0.65061 L 0.03507 -0.55175 L 0.03073 -0.65061 L 0.02673 -0.55175 L 0.02239 -0.65061 L 0.01805 -0.55175 L 0.01406 -0.65061 L 0.00989 -0.55175 L 0.0059 -0.65061 L 0.00173 -0.55175 L -0.00261 -0.65061 L -0.0066 -0.55175 L -0.01094 -0.65061 " pathEditMode="relative" rAng="0" ptsTypes="FFFFFFFFFFFFFFFFF">
                                      <p:cBhvr>
                                        <p:cTn id="46" dur="3000" fill="hold"/>
                                        <p:tgtEl>
                                          <p:spTgt spid="58"/>
                                        </p:tgtEl>
                                        <p:attrNameLst>
                                          <p:attrName>ppt_x</p:attrName>
                                          <p:attrName>ppt_y</p:attrName>
                                        </p:attrNameLst>
                                      </p:cBhvr>
                                      <p:rCtr x="-3333" y="4943"/>
                                    </p:animMotion>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xit" presetSubtype="0" fill="hold" grpId="1" nodeType="withEffect">
                                  <p:stCondLst>
                                    <p:cond delay="500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xit" presetSubtype="0" fill="hold" nodeType="withEffect">
                                  <p:stCondLst>
                                    <p:cond delay="5000"/>
                                  </p:stCondLst>
                                  <p:childTnLst>
                                    <p:set>
                                      <p:cBhvr>
                                        <p:cTn id="56" dur="1" fill="hold">
                                          <p:stCondLst>
                                            <p:cond delay="0"/>
                                          </p:stCondLst>
                                        </p:cTn>
                                        <p:tgtEl>
                                          <p:spTgt spid="60"/>
                                        </p:tgtEl>
                                        <p:attrNameLst>
                                          <p:attrName>style.visibility</p:attrName>
                                        </p:attrNameLst>
                                      </p:cBhvr>
                                      <p:to>
                                        <p:strVal val="hidden"/>
                                      </p:to>
                                    </p:set>
                                  </p:childTnLst>
                                </p:cTn>
                              </p:par>
                              <p:par>
                                <p:cTn id="57" presetID="1" presetClass="exit" presetSubtype="0" fill="hold" nodeType="withEffect">
                                  <p:stCondLst>
                                    <p:cond delay="5000"/>
                                  </p:stCondLst>
                                  <p:childTnLst>
                                    <p:set>
                                      <p:cBhvr>
                                        <p:cTn id="5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37" presetClass="path" presetSubtype="0" accel="50000" decel="50000" fill="hold" nodeType="clickEffect">
                                  <p:stCondLst>
                                    <p:cond delay="0"/>
                                  </p:stCondLst>
                                  <p:childTnLst>
                                    <p:animMotion origin="layout" path="M -0.00642 -0.06518 L 0.00747 -0.10781 C 0.01042 -0.11708 0.01563 -0.12326 0.02118 -0.1248 C 0.02795 -0.12697 0.03368 -0.12418 0.03785 -0.11708 L 0.05938 -0.08495 " pathEditMode="relative" rAng="-577008" ptsTypes="FffFF">
                                      <p:cBhvr>
                                        <p:cTn id="63" dur="1000" fill="hold"/>
                                        <p:tgtEl>
                                          <p:spTgt spid="26"/>
                                        </p:tgtEl>
                                        <p:attrNameLst>
                                          <p:attrName>ppt_x</p:attrName>
                                          <p:attrName>ppt_y</p:attrName>
                                        </p:attrNameLst>
                                      </p:cBhvr>
                                      <p:rCtr x="3056" y="-3491"/>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05938 -0.08496 L 0.16476 -0.13871 " pathEditMode="relative" rAng="0" ptsTypes="AA">
                                      <p:cBhvr>
                                        <p:cTn id="67" dur="1000" fill="hold"/>
                                        <p:tgtEl>
                                          <p:spTgt spid="26"/>
                                        </p:tgtEl>
                                        <p:attrNameLst>
                                          <p:attrName>ppt_x</p:attrName>
                                          <p:attrName>ppt_y</p:attrName>
                                        </p:attrNameLst>
                                      </p:cBhvr>
                                      <p:rCtr x="5260" y="-2688"/>
                                    </p:animMotion>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16476 -0.13871 L 0.21875 -0.25826 " pathEditMode="relative" rAng="0" ptsTypes="AA">
                                      <p:cBhvr>
                                        <p:cTn id="71" dur="1000" fill="hold"/>
                                        <p:tgtEl>
                                          <p:spTgt spid="26"/>
                                        </p:tgtEl>
                                        <p:attrNameLst>
                                          <p:attrName>ppt_x</p:attrName>
                                          <p:attrName>ppt_y</p:attrName>
                                        </p:attrNameLst>
                                      </p:cBhvr>
                                      <p:rCtr x="2691" y="-5993"/>
                                    </p:animMotion>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nodeType="clickEffect">
                                  <p:stCondLst>
                                    <p:cond delay="0"/>
                                  </p:stCondLst>
                                  <p:childTnLst>
                                    <p:animMotion origin="layout" path="M 0.21875 -0.25826 L 0.23542 -0.37689 " pathEditMode="relative" rAng="0" ptsTypes="AA">
                                      <p:cBhvr>
                                        <p:cTn id="75" dur="1000" fill="hold"/>
                                        <p:tgtEl>
                                          <p:spTgt spid="26"/>
                                        </p:tgtEl>
                                        <p:attrNameLst>
                                          <p:attrName>ppt_x</p:attrName>
                                          <p:attrName>ppt_y</p:attrName>
                                        </p:attrNameLst>
                                      </p:cBhvr>
                                      <p:rCtr x="833" y="-5931"/>
                                    </p:animMotion>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nodeType="clickEffect">
                                  <p:stCondLst>
                                    <p:cond delay="0"/>
                                  </p:stCondLst>
                                  <p:childTnLst>
                                    <p:animMotion origin="layout" path="M 0.23542 -0.37689 L 0.16042 -0.48069 " pathEditMode="relative" rAng="0" ptsTypes="AA">
                                      <p:cBhvr>
                                        <p:cTn id="79" dur="1000" fill="hold"/>
                                        <p:tgtEl>
                                          <p:spTgt spid="26"/>
                                        </p:tgtEl>
                                        <p:attrNameLst>
                                          <p:attrName>ppt_x</p:attrName>
                                          <p:attrName>ppt_y</p:attrName>
                                        </p:attrNameLst>
                                      </p:cBhvr>
                                      <p:rCtr x="-3750" y="-5190"/>
                                    </p:animMotion>
                                  </p:childTnLst>
                                </p:cTn>
                              </p:par>
                            </p:childTnLst>
                          </p:cTn>
                        </p:par>
                        <p:par>
                          <p:cTn id="80" fill="hold">
                            <p:stCondLst>
                              <p:cond delay="1000"/>
                            </p:stCondLst>
                            <p:childTnLst>
                              <p:par>
                                <p:cTn id="81" presetID="45" presetClass="path" presetSubtype="0" accel="50000" decel="50000" fill="hold" nodeType="afterEffect">
                                  <p:stCondLst>
                                    <p:cond delay="0"/>
                                  </p:stCondLst>
                                  <p:childTnLst>
                                    <p:animMotion origin="layout" path="M 0.17309 -0.62408 L 0.16458 -0.62408 C 0.16059 -0.62408 0.15607 -0.63889 0.15208 -0.64136 C 0.14913 -0.64136 0.14357 -0.62747 0.14114 -0.62747 C 0.1375 -0.62747 0.1342 -0.63179 0.1276 -0.63179 L 0.12309 -0.79599 L 0.11805 -0.59753 L 0.11215 -0.62408 L 0.10712 -0.63179 L 0.09496 -0.62531 C 0.08958 -0.6284 0.08507 -0.64229 0.07969 -0.64753 C 0.0776 -0.64877 0.07309 -0.64969 0.07014 -0.64753 C 0.06701 -0.64537 0.06458 -0.63056 0.06354 -0.62932 C 0.06198 -0.62531 0.05868 -0.62932 0.05659 -0.62747 L 0.05364 -0.62408 L 0.04809 -0.62408 " pathEditMode="relative" rAng="0" ptsTypes="FfffFFFFFffffFFF">
                                      <p:cBhvr>
                                        <p:cTn id="82" dur="1000" fill="hold"/>
                                        <p:tgtEl>
                                          <p:spTgt spid="26"/>
                                        </p:tgtEl>
                                        <p:attrNameLst>
                                          <p:attrName>ppt_x</p:attrName>
                                          <p:attrName>ppt_y</p:attrName>
                                        </p:attrNameLst>
                                      </p:cBhvr>
                                      <p:rCtr x="-6250" y="-7284"/>
                                    </p:animMotion>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xit" presetSubtype="0" fill="hold" grpId="1" nodeType="withEffect">
                                  <p:stCondLst>
                                    <p:cond delay="5000"/>
                                  </p:stCondLst>
                                  <p:childTnLst>
                                    <p:set>
                                      <p:cBhvr>
                                        <p:cTn id="86" dur="1" fill="hold">
                                          <p:stCondLst>
                                            <p:cond delay="0"/>
                                          </p:stCondLst>
                                        </p:cTn>
                                        <p:tgtEl>
                                          <p:spTgt spid="6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xit" presetSubtype="0" fill="hold" nodeType="withEffect">
                                  <p:stCondLst>
                                    <p:cond delay="500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nodeType="withEffect">
                                  <p:stCondLst>
                                    <p:cond delay="5000"/>
                                  </p:stCondLst>
                                  <p:childTnLst>
                                    <p:set>
                                      <p:cBhvr>
                                        <p:cTn id="94"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39"/>
                    </p:tgtEl>
                  </p:cond>
                </p:stCondLst>
                <p:endSync evt="end" delay="0">
                  <p:rtn val="all"/>
                </p:endSync>
                <p:childTnLst>
                  <p:par>
                    <p:cTn id="96" fill="hold">
                      <p:stCondLst>
                        <p:cond delay="0"/>
                      </p:stCondLst>
                      <p:childTnLst>
                        <p:par>
                          <p:cTn id="97" fill="hold">
                            <p:stCondLst>
                              <p:cond delay="0"/>
                            </p:stCondLst>
                            <p:childTnLst>
                              <p:par>
                                <p:cTn id="98" presetID="63" presetClass="path" presetSubtype="0" accel="50000" decel="50000" fill="hold" nodeType="clickEffect">
                                  <p:stCondLst>
                                    <p:cond delay="0"/>
                                  </p:stCondLst>
                                  <p:childTnLst>
                                    <p:animMotion origin="layout" path="M 3.61111E-6 -0.02963 L 0.10642 -0.10185 " pathEditMode="relative" rAng="0" ptsTypes="AA">
                                      <p:cBhvr>
                                        <p:cTn id="99" dur="1000" fill="hold"/>
                                        <p:tgtEl>
                                          <p:spTgt spid="39"/>
                                        </p:tgtEl>
                                        <p:attrNameLst>
                                          <p:attrName>ppt_x</p:attrName>
                                          <p:attrName>ppt_y</p:attrName>
                                        </p:attrNameLst>
                                      </p:cBhvr>
                                      <p:rCtr x="5313" y="-3611"/>
                                    </p:animMotion>
                                  </p:childTnLst>
                                </p:cTn>
                              </p:par>
                            </p:childTnLst>
                          </p:cTn>
                        </p:par>
                      </p:childTnLst>
                    </p:cTn>
                  </p:par>
                  <p:par>
                    <p:cTn id="100" fill="hold">
                      <p:stCondLst>
                        <p:cond delay="indefinite"/>
                      </p:stCondLst>
                      <p:childTnLst>
                        <p:par>
                          <p:cTn id="101" fill="hold">
                            <p:stCondLst>
                              <p:cond delay="0"/>
                            </p:stCondLst>
                            <p:childTnLst>
                              <p:par>
                                <p:cTn id="102" presetID="63" presetClass="path" presetSubtype="0" accel="50000" decel="50000" fill="hold" nodeType="clickEffect">
                                  <p:stCondLst>
                                    <p:cond delay="0"/>
                                  </p:stCondLst>
                                  <p:childTnLst>
                                    <p:animMotion origin="layout" path="M 0.10642 -0.10185 L 0.23142 -0.19074 " pathEditMode="relative" rAng="0" ptsTypes="AA">
                                      <p:cBhvr>
                                        <p:cTn id="103" dur="1000" fill="hold"/>
                                        <p:tgtEl>
                                          <p:spTgt spid="39"/>
                                        </p:tgtEl>
                                        <p:attrNameLst>
                                          <p:attrName>ppt_x</p:attrName>
                                          <p:attrName>ppt_y</p:attrName>
                                        </p:attrNameLst>
                                      </p:cBhvr>
                                      <p:rCtr x="6250" y="-4444"/>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0.23142 -0.19074 L 0.25642 -0.32407 " pathEditMode="relative" rAng="0" ptsTypes="AA">
                                      <p:cBhvr>
                                        <p:cTn id="107" dur="1000" fill="hold"/>
                                        <p:tgtEl>
                                          <p:spTgt spid="39"/>
                                        </p:tgtEl>
                                        <p:attrNameLst>
                                          <p:attrName>ppt_x</p:attrName>
                                          <p:attrName>ppt_y</p:attrName>
                                        </p:attrNameLst>
                                      </p:cBhvr>
                                      <p:rCtr x="1250" y="-6667"/>
                                    </p:animMotion>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0.25642 -0.32407 L 0.37309 -0.39814 " pathEditMode="relative" rAng="0" ptsTypes="AA">
                                      <p:cBhvr>
                                        <p:cTn id="111" dur="1000" fill="hold"/>
                                        <p:tgtEl>
                                          <p:spTgt spid="39"/>
                                        </p:tgtEl>
                                        <p:attrNameLst>
                                          <p:attrName>ppt_x</p:attrName>
                                          <p:attrName>ppt_y</p:attrName>
                                        </p:attrNameLst>
                                      </p:cBhvr>
                                      <p:rCtr x="5833" y="-3704"/>
                                    </p:animMotion>
                                  </p:childTnLst>
                                </p:cTn>
                              </p:par>
                            </p:childTnLst>
                          </p:cTn>
                        </p:par>
                      </p:childTnLst>
                    </p:cTn>
                  </p:par>
                  <p:par>
                    <p:cTn id="112" fill="hold">
                      <p:stCondLst>
                        <p:cond delay="indefinite"/>
                      </p:stCondLst>
                      <p:childTnLst>
                        <p:par>
                          <p:cTn id="113" fill="hold">
                            <p:stCondLst>
                              <p:cond delay="0"/>
                            </p:stCondLst>
                            <p:childTnLst>
                              <p:par>
                                <p:cTn id="114" presetID="63" presetClass="path" presetSubtype="0" accel="50000" decel="50000" fill="hold" nodeType="clickEffect">
                                  <p:stCondLst>
                                    <p:cond delay="0"/>
                                  </p:stCondLst>
                                  <p:childTnLst>
                                    <p:animMotion origin="layout" path="M 0.37309 -0.39814 L 0.44809 -0.53148 " pathEditMode="relative" rAng="0" ptsTypes="AA">
                                      <p:cBhvr>
                                        <p:cTn id="115" dur="1000" fill="hold"/>
                                        <p:tgtEl>
                                          <p:spTgt spid="39"/>
                                        </p:tgtEl>
                                        <p:attrNameLst>
                                          <p:attrName>ppt_x</p:attrName>
                                          <p:attrName>ppt_y</p:attrName>
                                        </p:attrNameLst>
                                      </p:cBhvr>
                                      <p:rCtr x="3750" y="-6667"/>
                                    </p:animMotion>
                                  </p:childTnLst>
                                </p:cTn>
                              </p:par>
                            </p:childTnLst>
                          </p:cTn>
                        </p:par>
                        <p:par>
                          <p:cTn id="116" fill="hold">
                            <p:stCondLst>
                              <p:cond delay="1000"/>
                            </p:stCondLst>
                            <p:childTnLst>
                              <p:par>
                                <p:cTn id="117" presetID="45" presetClass="path" presetSubtype="0" accel="50000" decel="50000" fill="hold" nodeType="afterEffect">
                                  <p:stCondLst>
                                    <p:cond delay="0"/>
                                  </p:stCondLst>
                                  <p:childTnLst>
                                    <p:animMotion origin="layout" path="M 0.45955 -0.62345 L 0.45034 -0.62685 C 0.44583 -0.62839 0.44149 -0.63673 0.43715 -0.63919 C 0.43437 -0.64012 0.42691 -0.63673 0.42448 -0.63796 C 0.42031 -0.63889 0.41666 -0.64228 0.41007 -0.64475 L 0.41284 -0.7179 L 0.39705 -0.63395 L 0.39201 -0.64814 L 0.38663 -0.65339 L 0.37309 -0.65555 C 0.36718 -0.65926 0.36267 -0.66635 0.35711 -0.67129 C 0.35486 -0.67284 0.34982 -0.675 0.34635 -0.67531 C 0.34305 -0.67561 0.33958 -0.67037 0.33889 -0.67006 C 0.33698 -0.66882 0.33281 -0.67222 0.33055 -0.67191 L 0.32708 -0.67222 L 0.32083 -0.67438 " pathEditMode="relative" rAng="702174" ptsTypes="FfffFFFFFffffFFF">
                                      <p:cBhvr>
                                        <p:cTn id="118" dur="1000" fill="hold"/>
                                        <p:tgtEl>
                                          <p:spTgt spid="39"/>
                                        </p:tgtEl>
                                        <p:attrNameLst>
                                          <p:attrName>ppt_x</p:attrName>
                                          <p:attrName>ppt_y</p:attrName>
                                        </p:attrNameLst>
                                      </p:cBhvr>
                                      <p:rCtr x="-6562" y="-5679"/>
                                    </p:animMotion>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xit" presetSubtype="0" fill="hold" grpId="1" nodeType="withEffect">
                                  <p:stCondLst>
                                    <p:cond delay="5000"/>
                                  </p:stCondLst>
                                  <p:childTnLst>
                                    <p:set>
                                      <p:cBhvr>
                                        <p:cTn id="122" dur="1" fill="hold">
                                          <p:stCondLst>
                                            <p:cond delay="0"/>
                                          </p:stCondLst>
                                        </p:cTn>
                                        <p:tgtEl>
                                          <p:spTgt spid="65"/>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xit" presetSubtype="0" fill="hold" nodeType="withEffect">
                                  <p:stCondLst>
                                    <p:cond delay="5000"/>
                                  </p:stCondLst>
                                  <p:childTnLst>
                                    <p:set>
                                      <p:cBhvr>
                                        <p:cTn id="128" dur="1" fill="hold">
                                          <p:stCondLst>
                                            <p:cond delay="0"/>
                                          </p:stCondLst>
                                        </p:cTn>
                                        <p:tgtEl>
                                          <p:spTgt spid="66"/>
                                        </p:tgtEl>
                                        <p:attrNameLst>
                                          <p:attrName>style.visibility</p:attrName>
                                        </p:attrNameLst>
                                      </p:cBhvr>
                                      <p:to>
                                        <p:strVal val="hidden"/>
                                      </p:to>
                                    </p:set>
                                  </p:childTnLst>
                                </p:cTn>
                              </p:par>
                              <p:par>
                                <p:cTn id="129" presetID="1" presetClass="exit" presetSubtype="0" fill="hold" nodeType="withEffect">
                                  <p:stCondLst>
                                    <p:cond delay="5000"/>
                                  </p:stCondLst>
                                  <p:childTnLst>
                                    <p:set>
                                      <p:cBhvr>
                                        <p:cTn id="130"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31" restart="whenNotActive" fill="hold" evtFilter="cancelBubble" nodeType="interactiveSeq">
                <p:stCondLst>
                  <p:cond evt="onClick" delay="0">
                    <p:tgtEl>
                      <p:spTgt spid="53"/>
                    </p:tgtEl>
                  </p:cond>
                </p:stCondLst>
                <p:endSync evt="end" delay="0">
                  <p:rtn val="all"/>
                </p:endSync>
                <p:childTnLst>
                  <p:par>
                    <p:cTn id="132" fill="hold">
                      <p:stCondLst>
                        <p:cond delay="0"/>
                      </p:stCondLst>
                      <p:childTnLst>
                        <p:par>
                          <p:cTn id="133" fill="hold">
                            <p:stCondLst>
                              <p:cond delay="0"/>
                            </p:stCondLst>
                            <p:childTnLst>
                              <p:par>
                                <p:cTn id="134" presetID="63" presetClass="path" presetSubtype="0" accel="50000" decel="50000" fill="hold" nodeType="clickEffect">
                                  <p:stCondLst>
                                    <p:cond delay="0"/>
                                  </p:stCondLst>
                                  <p:childTnLst>
                                    <p:animMotion origin="layout" path="M -4.72222E-6 2.43435E-6 L 0.10122 -0.10689 " pathEditMode="relative" rAng="0" ptsTypes="AA">
                                      <p:cBhvr>
                                        <p:cTn id="135" dur="1000" fill="hold"/>
                                        <p:tgtEl>
                                          <p:spTgt spid="53"/>
                                        </p:tgtEl>
                                        <p:attrNameLst>
                                          <p:attrName>ppt_x</p:attrName>
                                          <p:attrName>ppt_y</p:attrName>
                                        </p:attrNameLst>
                                      </p:cBhvr>
                                      <p:rCtr x="5052" y="-5344"/>
                                    </p:animMotion>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nodeType="clickEffect">
                                  <p:stCondLst>
                                    <p:cond delay="0"/>
                                  </p:stCondLst>
                                  <p:childTnLst>
                                    <p:animMotion origin="layout" path="M 0.10122 -0.10689 L 0.21789 -0.18103 " pathEditMode="relative" rAng="0" ptsTypes="AA">
                                      <p:cBhvr>
                                        <p:cTn id="139" dur="1000" fill="hold"/>
                                        <p:tgtEl>
                                          <p:spTgt spid="53"/>
                                        </p:tgtEl>
                                        <p:attrNameLst>
                                          <p:attrName>ppt_x</p:attrName>
                                          <p:attrName>ppt_y</p:attrName>
                                        </p:attrNameLst>
                                      </p:cBhvr>
                                      <p:rCtr x="5833" y="-3707"/>
                                    </p:animMotion>
                                  </p:childTnLst>
                                </p:cTn>
                              </p:par>
                            </p:childTnLst>
                          </p:cTn>
                        </p:par>
                      </p:childTnLst>
                    </p:cTn>
                  </p:par>
                  <p:par>
                    <p:cTn id="140" fill="hold">
                      <p:stCondLst>
                        <p:cond delay="indefinite"/>
                      </p:stCondLst>
                      <p:childTnLst>
                        <p:par>
                          <p:cTn id="141" fill="hold">
                            <p:stCondLst>
                              <p:cond delay="0"/>
                            </p:stCondLst>
                            <p:childTnLst>
                              <p:par>
                                <p:cTn id="142" presetID="63" presetClass="path" presetSubtype="0" accel="50000" decel="50000" fill="hold" nodeType="clickEffect">
                                  <p:stCondLst>
                                    <p:cond delay="0"/>
                                  </p:stCondLst>
                                  <p:childTnLst>
                                    <p:animMotion origin="layout" path="M 0.21789 -0.18103 L 0.32622 -0.27001 " pathEditMode="relative" rAng="0" ptsTypes="AA">
                                      <p:cBhvr>
                                        <p:cTn id="143" dur="1000" fill="hold"/>
                                        <p:tgtEl>
                                          <p:spTgt spid="53"/>
                                        </p:tgtEl>
                                        <p:attrNameLst>
                                          <p:attrName>ppt_x</p:attrName>
                                          <p:attrName>ppt_y</p:attrName>
                                        </p:attrNameLst>
                                      </p:cBhvr>
                                      <p:rCtr x="5417" y="-4449"/>
                                    </p:animMotion>
                                  </p:childTnLst>
                                </p:cTn>
                              </p:par>
                            </p:childTnLst>
                          </p:cTn>
                        </p:par>
                      </p:childTnLst>
                    </p:cTn>
                  </p:par>
                  <p:par>
                    <p:cTn id="144" fill="hold">
                      <p:stCondLst>
                        <p:cond delay="indefinite"/>
                      </p:stCondLst>
                      <p:childTnLst>
                        <p:par>
                          <p:cTn id="145" fill="hold">
                            <p:stCondLst>
                              <p:cond delay="0"/>
                            </p:stCondLst>
                            <p:childTnLst>
                              <p:par>
                                <p:cTn id="146" presetID="63" presetClass="path" presetSubtype="0" accel="50000" decel="50000" fill="hold" nodeType="clickEffect">
                                  <p:stCondLst>
                                    <p:cond delay="0"/>
                                  </p:stCondLst>
                                  <p:childTnLst>
                                    <p:animMotion origin="layout" path="M 0.32622 -0.27001 L 0.36789 -0.41829 " pathEditMode="relative" rAng="0" ptsTypes="AA">
                                      <p:cBhvr>
                                        <p:cTn id="147" dur="1000" fill="hold"/>
                                        <p:tgtEl>
                                          <p:spTgt spid="53"/>
                                        </p:tgtEl>
                                        <p:attrNameLst>
                                          <p:attrName>ppt_x</p:attrName>
                                          <p:attrName>ppt_y</p:attrName>
                                        </p:attrNameLst>
                                      </p:cBhvr>
                                      <p:rCtr x="2083" y="-7414"/>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nodeType="clickEffect">
                                  <p:stCondLst>
                                    <p:cond delay="0"/>
                                  </p:stCondLst>
                                  <p:childTnLst>
                                    <p:animMotion origin="layout" path="M 0.36789 -0.41829 L 0.31789 -0.53692 " pathEditMode="relative" rAng="0" ptsTypes="AA">
                                      <p:cBhvr>
                                        <p:cTn id="151" dur="1000" fill="hold"/>
                                        <p:tgtEl>
                                          <p:spTgt spid="53"/>
                                        </p:tgtEl>
                                        <p:attrNameLst>
                                          <p:attrName>ppt_x</p:attrName>
                                          <p:attrName>ppt_y</p:attrName>
                                        </p:attrNameLst>
                                      </p:cBhvr>
                                      <p:rCtr x="-2500" y="-5931"/>
                                    </p:animMotion>
                                  </p:childTnLst>
                                </p:cTn>
                              </p:par>
                            </p:childTnLst>
                          </p:cTn>
                        </p:par>
                        <p:par>
                          <p:cTn id="152" fill="hold">
                            <p:stCondLst>
                              <p:cond delay="1000"/>
                            </p:stCondLst>
                            <p:childTnLst>
                              <p:par>
                                <p:cTn id="153" presetID="45" presetClass="path" presetSubtype="0" accel="50000" decel="50000" fill="hold" nodeType="afterEffect">
                                  <p:stCondLst>
                                    <p:cond delay="0"/>
                                  </p:stCondLst>
                                  <p:childTnLst>
                                    <p:animMotion origin="layout" path="M 0.3448 -0.6228 L 0.33785 -0.6296 C 0.33525 -0.63083 0.33369 -0.64103 0.33108 -0.64412 C 0.329 -0.64566 0.32362 -0.64257 0.32223 -0.64443 C 0.31962 -0.64752 0.31806 -0.65184 0.31303 -0.65462 L 0.33108 -0.73185 L 0.30191 -0.64628 L 0.30139 -0.66265 L 0.29862 -0.66883 L 0.28924 -0.67223 C 0.28577 -0.67779 0.28403 -0.68799 0.28178 -0.69355 C 0.28039 -0.69447 0.27709 -0.69787 0.27448 -0.69818 C 0.27257 -0.70065 0.26858 -0.69478 0.26789 -0.69633 C 0.26632 -0.69385 0.26424 -0.69849 0.26285 -0.69911 L 0.26007 -0.70034 L 0.2566 -0.70343 " pathEditMode="relative" rAng="1634301" ptsTypes="FfffFFFFFffffFFF">
                                      <p:cBhvr>
                                        <p:cTn id="154" dur="1000" fill="hold"/>
                                        <p:tgtEl>
                                          <p:spTgt spid="53"/>
                                        </p:tgtEl>
                                        <p:attrNameLst>
                                          <p:attrName>ppt_x</p:attrName>
                                          <p:attrName>ppt_y</p:attrName>
                                        </p:attrNameLst>
                                      </p:cBhvr>
                                      <p:rCtr x="-3490" y="-7229"/>
                                    </p:animMotion>
                                  </p:childTnLst>
                                </p:cTn>
                              </p:par>
                              <p:par>
                                <p:cTn id="155" presetID="1" presetClass="entr" presetSubtype="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childTnLst>
                                </p:cTn>
                              </p:par>
                              <p:par>
                                <p:cTn id="157" presetID="1" presetClass="exit" presetSubtype="0" fill="hold" grpId="1" nodeType="withEffect">
                                  <p:stCondLst>
                                    <p:cond delay="5000"/>
                                  </p:stCondLst>
                                  <p:childTnLst>
                                    <p:set>
                                      <p:cBhvr>
                                        <p:cTn id="158" dur="1" fill="hold">
                                          <p:stCondLst>
                                            <p:cond delay="0"/>
                                          </p:stCondLst>
                                        </p:cTn>
                                        <p:tgtEl>
                                          <p:spTgt spid="68"/>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9"/>
                                        </p:tgtEl>
                                        <p:attrNameLst>
                                          <p:attrName>style.visibility</p:attrName>
                                        </p:attrNameLst>
                                      </p:cBhvr>
                                      <p:to>
                                        <p:strVal val="visible"/>
                                      </p:to>
                                    </p:set>
                                  </p:childTnLst>
                                </p:cTn>
                              </p:par>
                              <p:par>
                                <p:cTn id="163" presetID="1" presetClass="exit" presetSubtype="0" fill="hold" nodeType="withEffect">
                                  <p:stCondLst>
                                    <p:cond delay="5000"/>
                                  </p:stCondLst>
                                  <p:childTnLst>
                                    <p:set>
                                      <p:cBhvr>
                                        <p:cTn id="164" dur="1" fill="hold">
                                          <p:stCondLst>
                                            <p:cond delay="0"/>
                                          </p:stCondLst>
                                        </p:cTn>
                                        <p:tgtEl>
                                          <p:spTgt spid="69"/>
                                        </p:tgtEl>
                                        <p:attrNameLst>
                                          <p:attrName>style.visibility</p:attrName>
                                        </p:attrNameLst>
                                      </p:cBhvr>
                                      <p:to>
                                        <p:strVal val="hidden"/>
                                      </p:to>
                                    </p:set>
                                  </p:childTnLst>
                                </p:cTn>
                              </p:par>
                              <p:par>
                                <p:cTn id="165" presetID="1" presetClass="exit" presetSubtype="0" fill="hold" nodeType="withEffect">
                                  <p:stCondLst>
                                    <p:cond delay="5000"/>
                                  </p:stCondLst>
                                  <p:childTnLst>
                                    <p:set>
                                      <p:cBhvr>
                                        <p:cTn id="16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9" grpId="0"/>
      <p:bldP spid="59" grpId="1"/>
      <p:bldP spid="62" grpId="0"/>
      <p:bldP spid="62" grpId="1"/>
      <p:bldP spid="65" grpId="0"/>
      <p:bldP spid="65" grpId="1"/>
      <p:bldP spid="68" grpId="0"/>
      <p:bldP spid="6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40486" y="-453679"/>
            <a:ext cx="5683842" cy="3335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185589"/>
            <a:ext cx="7416824" cy="26766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0486" y="3378795"/>
            <a:ext cx="4495800" cy="646331"/>
          </a:xfrm>
          <a:prstGeom prst="rect">
            <a:avLst/>
          </a:prstGeom>
          <a:noFill/>
        </p:spPr>
        <p:txBody>
          <a:bodyPr wrap="square" rtlCol="0">
            <a:spAutoFit/>
          </a:bodyPr>
          <a:lstStyle/>
          <a:p>
            <a:r>
              <a:rPr lang="nl-NL"/>
              <a:t>Lựa chọn đúng vật liệu, dụng cụ làm xe đồ chơi gồm: </a:t>
            </a:r>
            <a:endParaRPr lang="en-US" sz="4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2054654" y="853499"/>
            <a:ext cx="5034692" cy="1631216"/>
          </a:xfrm>
          <a:prstGeom prst="rect">
            <a:avLst/>
          </a:prstGeom>
          <a:noFill/>
        </p:spPr>
        <p:txBody>
          <a:bodyPr wrap="square" rtlCol="0">
            <a:spAutoFit/>
          </a:bodyPr>
          <a:lstStyle/>
          <a:p>
            <a:pPr algn="ctr"/>
            <a:r>
              <a:rPr lang="nl-NL" sz="2000"/>
              <a:t>1. tấm pho-mếch hình chữ nhật làm thân xe; 4 tấm pho-mếch hình vuông làm bánh xe; 2 que tre và 2 ống hút bằng giấy làm trục bánh xe; Giấy màu 2 tờ; bút chì, thước kẻ, com-pa, màu vẽ, băng dính để trang chí.</a:t>
            </a:r>
            <a:endParaRPr lang="en-US" sz="20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836"/>
            <a:ext cx="1657350" cy="5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79605" y="6886"/>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
        <p:nvSpPr>
          <p:cNvPr id="5" name="Hộp Văn bản 4">
            <a:extLst>
              <a:ext uri="{FF2B5EF4-FFF2-40B4-BE49-F238E27FC236}">
                <a16:creationId xmlns:a16="http://schemas.microsoft.com/office/drawing/2014/main" xmlns="" id="{71A688CF-3B9A-4CAB-9329-E2758D275E31}"/>
              </a:ext>
            </a:extLst>
          </p:cNvPr>
          <p:cNvSpPr txBox="1"/>
          <p:nvPr/>
        </p:nvSpPr>
        <p:spPr>
          <a:xfrm>
            <a:off x="1091045" y="1207215"/>
            <a:ext cx="6961909" cy="2471895"/>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HS tham gia chơi bằng cách trả lời các câu hỏi:</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1: Nêu tên các loại đồ chơi trẻ em?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2: Nêu thông điệp 4Đ?</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9Slide03 Cousine Bold" panose="02070709020205020404" pitchFamily="49" charset="0"/>
                <a:cs typeface="#9Slide03 Cousine Bold" panose="02070709020205020404" pitchFamily="49" charset="0"/>
              </a:rPr>
              <a:t>Vận dụng</a:t>
            </a:r>
            <a:endParaRPr lang="en-US" sz="7200" b="1" dirty="0">
              <a:solidFill>
                <a:srgbClr val="00B050"/>
              </a:solidFill>
              <a:latin typeface="#9Slide03 Cousine Bold" panose="02070709020205020404" pitchFamily="49" charset="0"/>
              <a:cs typeface="#9Slide03 Cousine Bold" panose="02070709020205020404" pitchFamily="49" charset="0"/>
            </a:endParaRPr>
          </a:p>
        </p:txBody>
      </p:sp>
      <p:sp>
        <p:nvSpPr>
          <p:cNvPr id="7" name="Wave 27">
            <a:extLst>
              <a:ext uri="{FF2B5EF4-FFF2-40B4-BE49-F238E27FC236}">
                <a16:creationId xmlns:a16="http://schemas.microsoft.com/office/drawing/2014/main" xmlns="" id="{465CA5AB-6DA3-45A5-A701-9E7456FC5253}"/>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Cá nhân</a:t>
            </a:r>
          </a:p>
        </p:txBody>
      </p:sp>
      <p:sp>
        <p:nvSpPr>
          <p:cNvPr id="8" name="Hộp Văn bản 7">
            <a:extLst>
              <a:ext uri="{FF2B5EF4-FFF2-40B4-BE49-F238E27FC236}">
                <a16:creationId xmlns:a16="http://schemas.microsoft.com/office/drawing/2014/main" xmlns="" id="{20EA9E98-263B-475E-BFE6-00A4E3969C25}"/>
              </a:ext>
            </a:extLst>
          </p:cNvPr>
          <p:cNvSpPr txBox="1"/>
          <p:nvPr/>
        </p:nvSpPr>
        <p:spPr>
          <a:xfrm>
            <a:off x="2088171" y="2033141"/>
            <a:ext cx="5256584" cy="1077218"/>
          </a:xfrm>
          <a:prstGeom prst="rect">
            <a:avLst/>
          </a:prstGeom>
          <a:noFill/>
        </p:spPr>
        <p:txBody>
          <a:bodyPr wrap="square">
            <a:spAutoFit/>
          </a:bodyPr>
          <a:lstStyle/>
          <a:p>
            <a:r>
              <a:rPr lang="nl-NL" sz="3200">
                <a:effectLst/>
                <a:latin typeface="Times New Roman" panose="02020603050405020304" pitchFamily="18" charset="0"/>
                <a:ea typeface="Times New Roman" panose="02020603050405020304" pitchFamily="18" charset="0"/>
              </a:rPr>
              <a:t>Đưa ra những vật liệu, dụng cụ làm xe đồ chơi đã chuẩn bị.</a:t>
            </a:r>
            <a:endParaRPr lang="en-US" sz="3200"/>
          </a:p>
        </p:txBody>
      </p:sp>
    </p:spTree>
    <p:extLst>
      <p:ext uri="{BB962C8B-B14F-4D97-AF65-F5344CB8AC3E}">
        <p14:creationId xmlns:p14="http://schemas.microsoft.com/office/powerpoint/2010/main" val="3455461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xmlns=""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xmlns=""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a:solidFill>
                  <a:srgbClr val="FF00FF"/>
                </a:solidFill>
                <a:latin typeface="HP-087" panose="020B0803050302020204" pitchFamily="34" charset="0"/>
              </a:rPr>
              <a:t>CỦNG CỐ -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7" name="图片 6" descr="5a61dc960bbd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sp>
        <p:nvSpPr>
          <p:cNvPr id="11" name="Hộp Văn bản 10">
            <a:extLst>
              <a:ext uri="{FF2B5EF4-FFF2-40B4-BE49-F238E27FC236}">
                <a16:creationId xmlns:a16="http://schemas.microsoft.com/office/drawing/2014/main" xmlns="" id="{038B449E-B331-468C-A5AA-A33EA3DD8A39}"/>
              </a:ext>
            </a:extLst>
          </p:cNvPr>
          <p:cNvSpPr txBox="1"/>
          <p:nvPr/>
        </p:nvSpPr>
        <p:spPr>
          <a:xfrm>
            <a:off x="0" y="2330036"/>
            <a:ext cx="9144000" cy="1505220"/>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   </a:t>
            </a:r>
            <a:r>
              <a:rPr lang="nl-NL" sz="4000" b="1">
                <a:solidFill>
                  <a:srgbClr val="FF0000"/>
                </a:solidFill>
                <a:effectLst/>
                <a:latin typeface="Times New Roman" panose="02020603050405020304" pitchFamily="18" charset="0"/>
                <a:ea typeface="Times New Roman" panose="02020603050405020304" pitchFamily="18" charset="0"/>
              </a:rPr>
              <a:t>Thông điệp 4Đ là chơi đồ chơi đúng lúc, đúng chỗ, đúng thời lượng và đúng cách.</a:t>
            </a:r>
            <a:endParaRPr lang="en-US" sz="4000" b="1">
              <a:solidFill>
                <a:srgbClr val="FF00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xmlns="" id="{5181ED93-10A7-4D3A-90DE-0E865F217CE4}"/>
              </a:ext>
            </a:extLst>
          </p:cNvPr>
          <p:cNvSpPr txBox="1"/>
          <p:nvPr/>
        </p:nvSpPr>
        <p:spPr>
          <a:xfrm>
            <a:off x="626136" y="58205"/>
            <a:ext cx="7287575"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1: Nêu tên các loại đồ chơi trẻ em?</a:t>
            </a:r>
          </a:p>
        </p:txBody>
      </p:sp>
      <p:sp>
        <p:nvSpPr>
          <p:cNvPr id="15" name="Hộp Văn bản 14">
            <a:extLst>
              <a:ext uri="{FF2B5EF4-FFF2-40B4-BE49-F238E27FC236}">
                <a16:creationId xmlns:a16="http://schemas.microsoft.com/office/drawing/2014/main" xmlns="" id="{86B9A49C-8A77-4705-912B-A57C71105AF3}"/>
              </a:ext>
            </a:extLst>
          </p:cNvPr>
          <p:cNvSpPr txBox="1"/>
          <p:nvPr/>
        </p:nvSpPr>
        <p:spPr>
          <a:xfrm>
            <a:off x="395536" y="533017"/>
            <a:ext cx="8136904" cy="1274195"/>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2400">
                <a:solidFill>
                  <a:prstClr val="black"/>
                </a:solidFill>
                <a:latin typeface="Times New Roman" panose="02020603050405020304" pitchFamily="18" charset="0"/>
                <a:ea typeface="Times New Roman" panose="02020603050405020304" pitchFamily="18" charset="0"/>
              </a:rPr>
              <a:t>	</a:t>
            </a:r>
            <a:r>
              <a:rPr kumimoji="0" lang="nl-NL"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Đồ chơi trí tuệ, đồ chơi vận động, đồ  chơi truyền thống và đồ chơi hiện đại,...</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Hộp Văn bản 16">
            <a:extLst>
              <a:ext uri="{FF2B5EF4-FFF2-40B4-BE49-F238E27FC236}">
                <a16:creationId xmlns:a16="http://schemas.microsoft.com/office/drawing/2014/main" xmlns="" id="{ED84CAB5-539B-4778-89D3-E78998EAA379}"/>
              </a:ext>
            </a:extLst>
          </p:cNvPr>
          <p:cNvSpPr txBox="1"/>
          <p:nvPr/>
        </p:nvSpPr>
        <p:spPr>
          <a:xfrm>
            <a:off x="539552" y="1771349"/>
            <a:ext cx="5836270"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2: Nêu thông điệp 4Đ?</a:t>
            </a:r>
          </a:p>
        </p:txBody>
      </p:sp>
    </p:spTree>
    <p:extLst>
      <p:ext uri="{BB962C8B-B14F-4D97-AF65-F5344CB8AC3E}">
        <p14:creationId xmlns:p14="http://schemas.microsoft.com/office/powerpoint/2010/main" val="2168806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91043" y="13477"/>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KHÁM PHÁ</a:t>
            </a:r>
            <a:endParaRPr lang="en-US" sz="7200" b="1" dirty="0">
              <a:solidFill>
                <a:srgbClr val="00B050"/>
              </a:solidFill>
              <a:latin typeface="UTM Cookies" panose="02040603050506020204" pitchFamily="18" charset="0"/>
            </a:endParaRPr>
          </a:p>
        </p:txBody>
      </p:sp>
      <p:sp>
        <p:nvSpPr>
          <p:cNvPr id="5" name="Hộp Văn bản 4">
            <a:extLst>
              <a:ext uri="{FF2B5EF4-FFF2-40B4-BE49-F238E27FC236}">
                <a16:creationId xmlns:a16="http://schemas.microsoft.com/office/drawing/2014/main" xmlns="" id="{77073CD9-7AAB-401F-8F53-9694D259CE50}"/>
              </a:ext>
            </a:extLst>
          </p:cNvPr>
          <p:cNvSpPr txBox="1"/>
          <p:nvPr/>
        </p:nvSpPr>
        <p:spPr>
          <a:xfrm>
            <a:off x="827584" y="1250836"/>
            <a:ext cx="5508165" cy="683264"/>
          </a:xfrm>
          <a:prstGeom prst="rect">
            <a:avLst/>
          </a:prstGeom>
          <a:noFill/>
        </p:spPr>
        <p:txBody>
          <a:bodyPr wrap="square">
            <a:spAutoFit/>
          </a:bodyPr>
          <a:lstStyle/>
          <a:p>
            <a:pPr algn="just">
              <a:lnSpc>
                <a:spcPct val="120000"/>
              </a:lnSpc>
            </a:pPr>
            <a:r>
              <a:rPr lang="nl-NL" sz="3200" b="1">
                <a:effectLst/>
                <a:latin typeface="Times New Roman" panose="02020603050405020304" pitchFamily="18" charset="0"/>
                <a:ea typeface="Times New Roman" panose="02020603050405020304" pitchFamily="18" charset="0"/>
              </a:rPr>
              <a:t>1. Tìm </a:t>
            </a:r>
            <a:r>
              <a:rPr lang="nl-NL" sz="3200" b="1">
                <a:effectLst/>
                <a:latin typeface="Arial" pitchFamily="34" charset="0"/>
                <a:ea typeface="Times New Roman" panose="02020603050405020304" pitchFamily="18" charset="0"/>
                <a:cs typeface="Arial" pitchFamily="34" charset="0"/>
              </a:rPr>
              <a:t>hiểu</a:t>
            </a:r>
            <a:r>
              <a:rPr lang="nl-NL" sz="3200" b="1">
                <a:effectLst/>
                <a:latin typeface="Times New Roman" panose="02020603050405020304" pitchFamily="18" charset="0"/>
                <a:ea typeface="Times New Roman" panose="02020603050405020304" pitchFamily="18" charset="0"/>
              </a:rPr>
              <a:t> sản phẩm mẫu. </a:t>
            </a:r>
            <a:endParaRPr lang="en-US" sz="280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3FF9D8E0-47C3-4935-B77E-DB2FFE84A2FE}"/>
              </a:ext>
            </a:extLst>
          </p:cNvPr>
          <p:cNvSpPr txBox="1"/>
          <p:nvPr/>
        </p:nvSpPr>
        <p:spPr>
          <a:xfrm>
            <a:off x="952346" y="1995686"/>
            <a:ext cx="7225369" cy="1717393"/>
          </a:xfrm>
          <a:prstGeom prst="rect">
            <a:avLst/>
          </a:prstGeom>
          <a:noFill/>
        </p:spPr>
        <p:txBody>
          <a:bodyPr wrap="square">
            <a:spAutoFit/>
          </a:bodyPr>
          <a:lstStyle/>
          <a:p>
            <a:pPr algn="just">
              <a:lnSpc>
                <a:spcPct val="120000"/>
              </a:lnSpc>
            </a:pPr>
            <a:r>
              <a:rPr lang="nl-NL" sz="4400">
                <a:latin typeface="Arial" pitchFamily="34" charset="0"/>
                <a:ea typeface="Times New Roman" panose="02020603050405020304" pitchFamily="18" charset="0"/>
                <a:cs typeface="Arial" pitchFamily="34" charset="0"/>
              </a:rPr>
              <a:t>Em hãy quan </a:t>
            </a:r>
            <a:r>
              <a:rPr lang="nl-NL" sz="4400">
                <a:effectLst/>
                <a:latin typeface="Arial" pitchFamily="34" charset="0"/>
                <a:ea typeface="Times New Roman" panose="02020603050405020304" pitchFamily="18" charset="0"/>
                <a:cs typeface="Arial" pitchFamily="34" charset="0"/>
              </a:rPr>
              <a:t>sát Hình 3 và trả lời các câu hỏi:</a:t>
            </a:r>
            <a:endParaRPr lang="en-US" sz="40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310903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2E31BDBC-DCED-493F-A8FF-8F1F8271954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99692" y="0"/>
            <a:ext cx="5544616" cy="3874389"/>
          </a:xfrm>
          <a:prstGeom prst="rect">
            <a:avLst/>
          </a:prstGeom>
        </p:spPr>
      </p:pic>
      <p:sp>
        <p:nvSpPr>
          <p:cNvPr id="6" name="Hộp Văn bản 5">
            <a:extLst>
              <a:ext uri="{FF2B5EF4-FFF2-40B4-BE49-F238E27FC236}">
                <a16:creationId xmlns:a16="http://schemas.microsoft.com/office/drawing/2014/main" xmlns="" id="{61D10460-3347-4404-BFE0-E90569B16F4D}"/>
              </a:ext>
            </a:extLst>
          </p:cNvPr>
          <p:cNvSpPr txBox="1"/>
          <p:nvPr/>
        </p:nvSpPr>
        <p:spPr>
          <a:xfrm>
            <a:off x="3784923" y="3855215"/>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3 </a:t>
            </a:r>
            <a:endParaRPr lang="en-US"/>
          </a:p>
        </p:txBody>
      </p:sp>
    </p:spTree>
    <p:extLst>
      <p:ext uri="{BB962C8B-B14F-4D97-AF65-F5344CB8AC3E}">
        <p14:creationId xmlns:p14="http://schemas.microsoft.com/office/powerpoint/2010/main" val="18781959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1D10460-3347-4404-BFE0-E90569B16F4D}"/>
              </a:ext>
            </a:extLst>
          </p:cNvPr>
          <p:cNvSpPr txBox="1"/>
          <p:nvPr/>
        </p:nvSpPr>
        <p:spPr>
          <a:xfrm>
            <a:off x="3784923" y="3855215"/>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3 </a:t>
            </a:r>
            <a:endParaRPr lang="en-US"/>
          </a:p>
        </p:txBody>
      </p:sp>
      <p:pic>
        <p:nvPicPr>
          <p:cNvPr id="4" name="Picture 6">
            <a:extLst>
              <a:ext uri="{FF2B5EF4-FFF2-40B4-BE49-F238E27FC236}">
                <a16:creationId xmlns:a16="http://schemas.microsoft.com/office/drawing/2014/main" xmlns="" id="{49DCA877-E1DD-493A-AD60-750D7EE1E1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87873" y="160861"/>
            <a:ext cx="5911947" cy="3713156"/>
          </a:xfrm>
          <a:prstGeom prst="rect">
            <a:avLst/>
          </a:prstGeom>
        </p:spPr>
      </p:pic>
    </p:spTree>
    <p:extLst>
      <p:ext uri="{BB962C8B-B14F-4D97-AF65-F5344CB8AC3E}">
        <p14:creationId xmlns:p14="http://schemas.microsoft.com/office/powerpoint/2010/main" val="10991656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CDFE26F5-11DA-41EF-AFC3-C65630D13275}"/>
              </a:ext>
            </a:extLst>
          </p:cNvPr>
          <p:cNvSpPr txBox="1"/>
          <p:nvPr/>
        </p:nvSpPr>
        <p:spPr>
          <a:xfrm>
            <a:off x="1988268" y="200683"/>
            <a:ext cx="5167464" cy="769441"/>
          </a:xfrm>
          <a:prstGeom prst="rect">
            <a:avLst/>
          </a:prstGeom>
          <a:noFill/>
        </p:spPr>
        <p:txBody>
          <a:bodyPr wrap="square" rtlCol="0">
            <a:spAutoFit/>
          </a:bodyPr>
          <a:lstStyle/>
          <a:p>
            <a:pPr algn="ctr" defTabSz="685800">
              <a:defRPr/>
            </a:pPr>
            <a:r>
              <a:rPr lang="en-US" sz="4400" b="1">
                <a:ln w="22225">
                  <a:solidFill>
                    <a:srgbClr val="ED7D31"/>
                  </a:solidFill>
                  <a:prstDash val="solid"/>
                </a:ln>
                <a:solidFill>
                  <a:srgbClr val="ED7D31">
                    <a:lumMod val="40000"/>
                    <a:lumOff val="60000"/>
                  </a:srgbClr>
                </a:solidFill>
                <a:latin typeface="Calibri"/>
              </a:rPr>
              <a:t>THẢO LUẬN NHÓM 2</a:t>
            </a:r>
            <a:endParaRPr lang="en-US" sz="4400" b="1" dirty="0">
              <a:ln w="22225">
                <a:solidFill>
                  <a:srgbClr val="ED7D31"/>
                </a:solidFill>
                <a:prstDash val="solid"/>
              </a:ln>
              <a:solidFill>
                <a:srgbClr val="ED7D31">
                  <a:lumMod val="40000"/>
                  <a:lumOff val="60000"/>
                </a:srgbClr>
              </a:solidFill>
              <a:latin typeface="Calibri"/>
            </a:endParaRPr>
          </a:p>
        </p:txBody>
      </p:sp>
      <p:sp>
        <p:nvSpPr>
          <p:cNvPr id="8" name="Hộp Văn bản 7">
            <a:extLst>
              <a:ext uri="{FF2B5EF4-FFF2-40B4-BE49-F238E27FC236}">
                <a16:creationId xmlns:a16="http://schemas.microsoft.com/office/drawing/2014/main" xmlns="" id="{DFA56347-0807-46E3-8C31-6040A548B2D5}"/>
              </a:ext>
            </a:extLst>
          </p:cNvPr>
          <p:cNvSpPr txBox="1"/>
          <p:nvPr/>
        </p:nvSpPr>
        <p:spPr>
          <a:xfrm>
            <a:off x="682261" y="1124012"/>
            <a:ext cx="8316416" cy="646331"/>
          </a:xfrm>
          <a:prstGeom prst="rect">
            <a:avLst/>
          </a:prstGeom>
          <a:noFill/>
        </p:spPr>
        <p:txBody>
          <a:bodyPr wrap="square">
            <a:spAutoFit/>
          </a:bodyPr>
          <a:lstStyle/>
          <a:p>
            <a:r>
              <a:rPr lang="nl-NL" sz="3600">
                <a:effectLst/>
                <a:latin typeface="Times New Roman" panose="02020603050405020304" pitchFamily="18" charset="0"/>
                <a:ea typeface="Times New Roman" panose="02020603050405020304" pitchFamily="18" charset="0"/>
              </a:rPr>
              <a:t>+ Xe đồ chơi mẫu có những bộ phận gì?</a:t>
            </a:r>
            <a:endParaRPr lang="en-US" sz="3600"/>
          </a:p>
        </p:txBody>
      </p:sp>
      <p:sp>
        <p:nvSpPr>
          <p:cNvPr id="10" name="Hộp Văn bản 9">
            <a:extLst>
              <a:ext uri="{FF2B5EF4-FFF2-40B4-BE49-F238E27FC236}">
                <a16:creationId xmlns:a16="http://schemas.microsoft.com/office/drawing/2014/main" xmlns="" id="{9D95F3B0-73E1-4612-87AC-00A677CB7C57}"/>
              </a:ext>
            </a:extLst>
          </p:cNvPr>
          <p:cNvSpPr txBox="1"/>
          <p:nvPr/>
        </p:nvSpPr>
        <p:spPr>
          <a:xfrm>
            <a:off x="611560" y="1995686"/>
            <a:ext cx="7272808" cy="1421928"/>
          </a:xfrm>
          <a:prstGeom prst="rect">
            <a:avLst/>
          </a:prstGeom>
          <a:noFill/>
        </p:spPr>
        <p:txBody>
          <a:bodyPr wrap="square">
            <a:spAutoFit/>
          </a:bodyPr>
          <a:lstStyle/>
          <a:p>
            <a:pPr algn="just">
              <a:lnSpc>
                <a:spcPct val="120000"/>
              </a:lnSpc>
            </a:pPr>
            <a:r>
              <a:rPr lang="nl-NL" sz="3600">
                <a:effectLst/>
                <a:latin typeface="Times New Roman" panose="02020603050405020304" pitchFamily="18" charset="0"/>
                <a:ea typeface="Times New Roman" panose="02020603050405020304" pitchFamily="18" charset="0"/>
              </a:rPr>
              <a:t>+ Các bộ phận đó có màu sắc, hình dạng và kích thức như thế nào?</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178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xmlns="" id="{44C75E77-BC0C-4D86-BF69-0C436611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705887"/>
            <a:ext cx="5167464" cy="3712624"/>
          </a:xfrm>
          <a:prstGeom prst="rect">
            <a:avLst/>
          </a:prstGeom>
        </p:spPr>
      </p:pic>
      <p:sp>
        <p:nvSpPr>
          <p:cNvPr id="7" name="TextBox 2">
            <a:extLst>
              <a:ext uri="{FF2B5EF4-FFF2-40B4-BE49-F238E27FC236}">
                <a16:creationId xmlns:a16="http://schemas.microsoft.com/office/drawing/2014/main" xmlns="" id="{CDFE26F5-11DA-41EF-AFC3-C65630D13275}"/>
              </a:ext>
            </a:extLst>
          </p:cNvPr>
          <p:cNvSpPr txBox="1"/>
          <p:nvPr/>
        </p:nvSpPr>
        <p:spPr>
          <a:xfrm>
            <a:off x="1988268" y="0"/>
            <a:ext cx="5167464"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2</a:t>
            </a:r>
            <a:endParaRPr lang="en-US" sz="3300" b="1" dirty="0">
              <a:ln w="22225">
                <a:solidFill>
                  <a:srgbClr val="ED7D31"/>
                </a:solidFill>
                <a:prstDash val="solid"/>
              </a:ln>
              <a:solidFill>
                <a:srgbClr val="ED7D31">
                  <a:lumMod val="40000"/>
                  <a:lumOff val="60000"/>
                </a:srgbClr>
              </a:solidFill>
              <a:latin typeface="Calibri"/>
            </a:endParaRPr>
          </a:p>
        </p:txBody>
      </p:sp>
    </p:spTree>
    <p:extLst>
      <p:ext uri="{BB962C8B-B14F-4D97-AF65-F5344CB8AC3E}">
        <p14:creationId xmlns:p14="http://schemas.microsoft.com/office/powerpoint/2010/main" val="174127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B1A587-F0E8-406E-9379-9B3190C683D3}"/>
              </a:ext>
            </a:extLst>
          </p:cNvPr>
          <p:cNvSpPr txBox="1"/>
          <p:nvPr/>
        </p:nvSpPr>
        <p:spPr>
          <a:xfrm>
            <a:off x="2366527" y="21754"/>
            <a:ext cx="4909646"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5" name="Picture 4" descr="A picture containing text, doll, toy, vector graphics&#10;&#10;Description automatically generated">
            <a:extLst>
              <a:ext uri="{FF2B5EF4-FFF2-40B4-BE49-F238E27FC236}">
                <a16:creationId xmlns:a16="http://schemas.microsoft.com/office/drawing/2014/main" xmlns="" id="{1FC3904E-001E-4798-A9A1-C4116D29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83" y="980928"/>
            <a:ext cx="4489934" cy="4489934"/>
          </a:xfrm>
          <a:prstGeom prst="rect">
            <a:avLst/>
          </a:prstGeom>
        </p:spPr>
      </p:pic>
      <p:grpSp>
        <p:nvGrpSpPr>
          <p:cNvPr id="6" name="Group 5">
            <a:extLst>
              <a:ext uri="{FF2B5EF4-FFF2-40B4-BE49-F238E27FC236}">
                <a16:creationId xmlns:a16="http://schemas.microsoft.com/office/drawing/2014/main" xmlns="" id="{4297A477-C04F-46EC-9D13-2C59D7C20FC5}"/>
              </a:ext>
            </a:extLst>
          </p:cNvPr>
          <p:cNvGrpSpPr/>
          <p:nvPr/>
        </p:nvGrpSpPr>
        <p:grpSpPr>
          <a:xfrm>
            <a:off x="1102514" y="2013664"/>
            <a:ext cx="2461374" cy="1577340"/>
            <a:chOff x="1869111" y="1424453"/>
            <a:chExt cx="2806702" cy="2103120"/>
          </a:xfrm>
        </p:grpSpPr>
        <p:pic>
          <p:nvPicPr>
            <p:cNvPr id="7" name="Picture 6" descr="A picture containing vector graphics&#10;&#10;Description automatically generated">
              <a:extLst>
                <a:ext uri="{FF2B5EF4-FFF2-40B4-BE49-F238E27FC236}">
                  <a16:creationId xmlns:a16="http://schemas.microsoft.com/office/drawing/2014/main" xmlns=""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869111" y="1424453"/>
              <a:ext cx="2461974" cy="2103120"/>
            </a:xfrm>
            <a:prstGeom prst="rect">
              <a:avLst/>
            </a:prstGeom>
          </p:spPr>
        </p:pic>
        <p:sp>
          <p:nvSpPr>
            <p:cNvPr id="8" name="TextBox 7">
              <a:extLst>
                <a:ext uri="{FF2B5EF4-FFF2-40B4-BE49-F238E27FC236}">
                  <a16:creationId xmlns:a16="http://schemas.microsoft.com/office/drawing/2014/main" xmlns="" id="{7122AC7C-F415-4E3E-A043-1D37DA494BA8}"/>
                </a:ext>
              </a:extLst>
            </p:cNvPr>
            <p:cNvSpPr txBox="1"/>
            <p:nvPr/>
          </p:nvSpPr>
          <p:spPr>
            <a:xfrm>
              <a:off x="2220350" y="2183625"/>
              <a:ext cx="2455463"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Trình</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bày</a:t>
              </a:r>
              <a:r>
                <a:rPr lang="en-US" sz="2400" dirty="0">
                  <a:solidFill>
                    <a:prstClr val="black"/>
                  </a:solidFill>
                  <a:latin typeface="Coiny" panose="02000903060500060000" pitchFamily="2" charset="0"/>
                </a:rPr>
                <a:t> </a:t>
              </a:r>
            </a:p>
          </p:txBody>
        </p:sp>
      </p:grpSp>
      <p:grpSp>
        <p:nvGrpSpPr>
          <p:cNvPr id="9" name="Group 8">
            <a:extLst>
              <a:ext uri="{FF2B5EF4-FFF2-40B4-BE49-F238E27FC236}">
                <a16:creationId xmlns:a16="http://schemas.microsoft.com/office/drawing/2014/main" xmlns="" id="{A1C5D869-9535-4B5F-9C5B-02C950B42C44}"/>
              </a:ext>
            </a:extLst>
          </p:cNvPr>
          <p:cNvGrpSpPr/>
          <p:nvPr/>
        </p:nvGrpSpPr>
        <p:grpSpPr>
          <a:xfrm>
            <a:off x="6030995" y="596114"/>
            <a:ext cx="2070643" cy="1931894"/>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xmlns=""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xmlns="" id="{91AF1DC7-143F-49FF-A5C9-CB623E04B304}"/>
                </a:ext>
              </a:extLst>
            </p:cNvPr>
            <p:cNvSpPr txBox="1"/>
            <p:nvPr/>
          </p:nvSpPr>
          <p:spPr>
            <a:xfrm>
              <a:off x="7184956" y="1569659"/>
              <a:ext cx="2072634"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Nhận</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xét</a:t>
              </a:r>
              <a:endParaRPr lang="en-US" sz="2400" dirty="0">
                <a:solidFill>
                  <a:prstClr val="black"/>
                </a:solidFill>
                <a:latin typeface="Coiny" panose="02000903060500060000" pitchFamily="2" charset="0"/>
              </a:endParaRPr>
            </a:p>
          </p:txBody>
        </p:sp>
      </p:grpSp>
    </p:spTree>
    <p:extLst>
      <p:ext uri="{BB962C8B-B14F-4D97-AF65-F5344CB8AC3E}">
        <p14:creationId xmlns:p14="http://schemas.microsoft.com/office/powerpoint/2010/main" val="146099174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14:presetBounceEnd="6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6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 name="INKNOELEADERBOARD" val="4794458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985</Words>
  <Application>Microsoft Office PowerPoint</Application>
  <PresentationFormat>On-screen Show (16:9)</PresentationFormat>
  <Paragraphs>93</Paragraphs>
  <Slides>21</Slides>
  <Notes>15</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Thoan</cp:lastModifiedBy>
  <cp:revision>115</cp:revision>
  <dcterms:created xsi:type="dcterms:W3CDTF">2015-02-26T08:23:36Z</dcterms:created>
  <dcterms:modified xsi:type="dcterms:W3CDTF">2023-05-02T00:53:26Z</dcterms:modified>
</cp:coreProperties>
</file>