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90" r:id="rId3"/>
    <p:sldId id="258" r:id="rId4"/>
    <p:sldId id="277" r:id="rId5"/>
    <p:sldId id="294" r:id="rId6"/>
    <p:sldId id="293" r:id="rId7"/>
    <p:sldId id="291" r:id="rId8"/>
    <p:sldId id="295" r:id="rId9"/>
    <p:sldId id="268" r:id="rId10"/>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8DFE8"/>
    <a:srgbClr val="FFCC29"/>
    <a:srgbClr val="FFDB69"/>
    <a:srgbClr val="FEF4EC"/>
    <a:srgbClr val="F6882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p:cViewPr varScale="1">
        <p:scale>
          <a:sx n="55" d="100"/>
          <a:sy n="55" d="100"/>
        </p:scale>
        <p:origin x="-510" y="-84"/>
      </p:cViewPr>
      <p:guideLst>
        <p:guide orient="horz" pos="2880"/>
        <p:guide pos="5127"/>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pPr/>
              <a:t>12/10/2022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pPr/>
              <a:t>‹#›</a:t>
            </a:fld>
            <a:endParaRPr lang="en-US"/>
          </a:p>
        </p:txBody>
      </p:sp>
    </p:spTree>
    <p:extLst>
      <p:ext uri="{BB962C8B-B14F-4D97-AF65-F5344CB8AC3E}">
        <p14:creationId xmlns:p14="http://schemas.microsoft.com/office/powerpoint/2010/main" xmlns=""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pPr/>
              <a:t>9</a:t>
            </a:fld>
            <a:endParaRPr lang="en-US"/>
          </a:p>
        </p:txBody>
      </p:sp>
    </p:spTree>
    <p:extLst>
      <p:ext uri="{BB962C8B-B14F-4D97-AF65-F5344CB8AC3E}">
        <p14:creationId xmlns:p14="http://schemas.microsoft.com/office/powerpoint/2010/main" xmlns=""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smtClean="0"/>
              <a:t>Click to edit Master title style</a:t>
            </a:r>
            <a:endParaRPr lang="en-US"/>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smtClean="0"/>
              <a:t>Click to edit Master title style</a:t>
            </a:r>
            <a:endParaRPr lang="en-US"/>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smtClean="0"/>
              <a:t>Click to edit Master title style</a:t>
            </a:r>
            <a:endParaRPr lang="en-US"/>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pPr/>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pPr/>
              <a:t>12/10/2022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pPr/>
              <a:t>‹#›</a:t>
            </a:fld>
            <a:endParaRPr lang="en-US"/>
          </a:p>
        </p:txBody>
      </p:sp>
    </p:spTree>
    <p:extLst>
      <p:ext uri="{BB962C8B-B14F-4D97-AF65-F5344CB8AC3E}">
        <p14:creationId xmlns:p14="http://schemas.microsoft.com/office/powerpoint/2010/main" xmlns=""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35719" y="6962586"/>
            <a:ext cx="2444531" cy="2143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3"/>
          <p:cNvSpPr txBox="1">
            <a:spLocks noChangeArrowheads="1"/>
          </p:cNvSpPr>
          <p:nvPr/>
        </p:nvSpPr>
        <p:spPr bwMode="auto">
          <a:xfrm>
            <a:off x="3185319" y="0"/>
            <a:ext cx="10037260" cy="883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4800" b="1" dirty="0" smtClean="0">
                <a:solidFill>
                  <a:srgbClr val="FF0000"/>
                </a:solidFill>
                <a:latin typeface="Times New Roman" pitchFamily="18" charset="0"/>
              </a:rPr>
              <a:t>LỚP 3D</a:t>
            </a:r>
            <a:endParaRPr lang="en-US" altLang="en-US" sz="4800" b="1" dirty="0">
              <a:solidFill>
                <a:srgbClr val="FF0000"/>
              </a:solidFill>
              <a:latin typeface="Times New Roman" pitchFamily="18" charset="0"/>
            </a:endParaRPr>
          </a:p>
        </p:txBody>
      </p:sp>
      <p:sp>
        <p:nvSpPr>
          <p:cNvPr id="10" name="Text Box 14"/>
          <p:cNvSpPr txBox="1">
            <a:spLocks noChangeArrowheads="1"/>
          </p:cNvSpPr>
          <p:nvPr/>
        </p:nvSpPr>
        <p:spPr bwMode="auto">
          <a:xfrm>
            <a:off x="1204119" y="2895600"/>
            <a:ext cx="13500099" cy="10684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lớp </a:t>
            </a:r>
            <a:r>
              <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280319" y="914400"/>
            <a:ext cx="13132595" cy="21764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6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6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6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6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12" name="Picture 22" descr="bd21315_"/>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92672" y="6019799"/>
            <a:ext cx="5616086" cy="20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12"/>
          <p:cNvCxnSpPr/>
          <p:nvPr/>
        </p:nvCxnSpPr>
        <p:spPr>
          <a:xfrm flipV="1">
            <a:off x="5318919" y="838200"/>
            <a:ext cx="5985862" cy="0"/>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1308424">
            <a:off x="14263487" y="307883"/>
            <a:ext cx="1162751" cy="1516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417220" flipH="1">
            <a:off x="2891907" y="6715346"/>
            <a:ext cx="1069334" cy="777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descr="POINSET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5400000" flipV="1">
            <a:off x="127452" y="-5633"/>
            <a:ext cx="1382714" cy="1524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6257319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óc nghoéo tay và hứa nào! - Em bé biết giữ lời hứa - Nhạc thiếu nhi vui nhộn - Super JoJo">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204119" y="609600"/>
            <a:ext cx="13944600" cy="8534400"/>
          </a:xfrm>
          <a:prstGeom prst="rect">
            <a:avLst/>
          </a:prstGeom>
        </p:spPr>
      </p:pic>
      <p:grpSp>
        <p:nvGrpSpPr>
          <p:cNvPr id="3" name="Group 2"/>
          <p:cNvGrpSpPr/>
          <p:nvPr/>
        </p:nvGrpSpPr>
        <p:grpSpPr>
          <a:xfrm>
            <a:off x="4404519" y="0"/>
            <a:ext cx="8090676" cy="1393686"/>
            <a:chOff x="4539228" y="172432"/>
            <a:chExt cx="7954164" cy="1393686"/>
          </a:xfrm>
        </p:grpSpPr>
        <p:sp>
          <p:nvSpPr>
            <p:cNvPr id="4" name="TextBox 3"/>
            <p:cNvSpPr txBox="1"/>
            <p:nvPr/>
          </p:nvSpPr>
          <p:spPr>
            <a:xfrm>
              <a:off x="4539228" y="172432"/>
              <a:ext cx="7954164" cy="707886"/>
            </a:xfrm>
            <a:prstGeom prst="rect">
              <a:avLst/>
            </a:prstGeom>
            <a:solidFill>
              <a:schemeClr val="bg1"/>
            </a:solidFill>
          </p:spPr>
          <p:txBody>
            <a:bodyPr wrap="none" rtlCol="0">
              <a:spAutoFit/>
            </a:bodyPr>
            <a:lstStyle/>
            <a:p>
              <a:r>
                <a:rPr lang="en-US" sz="4000" b="1" dirty="0" smtClean="0">
                  <a:solidFill>
                    <a:srgbClr val="0000CC"/>
                  </a:solidFill>
                  <a:latin typeface="Times New Roman" pitchFamily="18" charset="0"/>
                  <a:cs typeface="Times New Roman" pitchFamily="18" charset="0"/>
                </a:rPr>
                <a:t>Thứ sáu ngày 16 tháng 12 năm 2022</a:t>
              </a:r>
              <a:endParaRPr lang="en-US" sz="4000" b="1" dirty="0">
                <a:solidFill>
                  <a:srgbClr val="0000CC"/>
                </a:solidFill>
                <a:latin typeface="Times New Roman" pitchFamily="18" charset="0"/>
                <a:cs typeface="Times New Roman" pitchFamily="18" charset="0"/>
              </a:endParaRPr>
            </a:p>
          </p:txBody>
        </p:sp>
        <p:sp>
          <p:nvSpPr>
            <p:cNvPr id="5" name="TextBox 4"/>
            <p:cNvSpPr txBox="1"/>
            <p:nvPr/>
          </p:nvSpPr>
          <p:spPr>
            <a:xfrm>
              <a:off x="7166940" y="858232"/>
              <a:ext cx="1982868" cy="707886"/>
            </a:xfrm>
            <a:prstGeom prst="rect">
              <a:avLst/>
            </a:prstGeom>
            <a:noFill/>
          </p:spPr>
          <p:txBody>
            <a:bodyPr wrap="none" rtlCol="0">
              <a:spAutoFit/>
            </a:bodyPr>
            <a:lstStyle/>
            <a:p>
              <a:r>
                <a:rPr lang="en-US" sz="4000" b="1" u="sng" dirty="0" smtClean="0">
                  <a:solidFill>
                    <a:srgbClr val="0000FF"/>
                  </a:solidFill>
                  <a:latin typeface="Times New Roman" pitchFamily="18" charset="0"/>
                  <a:cs typeface="Times New Roman" pitchFamily="18" charset="0"/>
                </a:rPr>
                <a:t>Đạo đức</a:t>
              </a:r>
              <a:endParaRPr lang="en-US" sz="4000" b="1" u="sng"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xmlns="" val="275859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04519" y="0"/>
            <a:ext cx="8090676" cy="1393686"/>
            <a:chOff x="4539228" y="172432"/>
            <a:chExt cx="7954164" cy="1393686"/>
          </a:xfrm>
        </p:grpSpPr>
        <p:sp>
          <p:nvSpPr>
            <p:cNvPr id="5" name="TextBox 4"/>
            <p:cNvSpPr txBox="1"/>
            <p:nvPr/>
          </p:nvSpPr>
          <p:spPr>
            <a:xfrm>
              <a:off x="4539228" y="172432"/>
              <a:ext cx="7954164" cy="707886"/>
            </a:xfrm>
            <a:prstGeom prst="rect">
              <a:avLst/>
            </a:prstGeom>
            <a:solidFill>
              <a:schemeClr val="bg1"/>
            </a:solidFill>
          </p:spPr>
          <p:txBody>
            <a:bodyPr wrap="none" rtlCol="0">
              <a:spAutoFit/>
            </a:bodyPr>
            <a:lstStyle/>
            <a:p>
              <a:r>
                <a:rPr lang="en-US" sz="4000" b="1" dirty="0" smtClean="0">
                  <a:solidFill>
                    <a:srgbClr val="0000CC"/>
                  </a:solidFill>
                  <a:latin typeface="Times New Roman" pitchFamily="18" charset="0"/>
                  <a:cs typeface="Times New Roman" pitchFamily="18" charset="0"/>
                </a:rPr>
                <a:t>Thứ sáu ngày 16 tháng 12 năm 2022</a:t>
              </a:r>
              <a:endParaRPr lang="en-US" sz="4000" b="1" dirty="0">
                <a:solidFill>
                  <a:srgbClr val="0000CC"/>
                </a:solidFill>
                <a:latin typeface="Times New Roman" pitchFamily="18" charset="0"/>
                <a:cs typeface="Times New Roman" pitchFamily="18" charset="0"/>
              </a:endParaRPr>
            </a:p>
          </p:txBody>
        </p:sp>
        <p:sp>
          <p:nvSpPr>
            <p:cNvPr id="6" name="TextBox 5"/>
            <p:cNvSpPr txBox="1"/>
            <p:nvPr/>
          </p:nvSpPr>
          <p:spPr>
            <a:xfrm>
              <a:off x="7166940" y="858232"/>
              <a:ext cx="1982868" cy="707886"/>
            </a:xfrm>
            <a:prstGeom prst="rect">
              <a:avLst/>
            </a:prstGeom>
            <a:noFill/>
          </p:spPr>
          <p:txBody>
            <a:bodyPr wrap="none" rtlCol="0">
              <a:spAutoFit/>
            </a:bodyPr>
            <a:lstStyle/>
            <a:p>
              <a:r>
                <a:rPr lang="en-US" sz="4000" b="1" u="sng" dirty="0" smtClean="0">
                  <a:solidFill>
                    <a:srgbClr val="0000FF"/>
                  </a:solidFill>
                  <a:latin typeface="Times New Roman" pitchFamily="18" charset="0"/>
                  <a:cs typeface="Times New Roman" pitchFamily="18" charset="0"/>
                </a:rPr>
                <a:t>Đạo đức</a:t>
              </a:r>
              <a:endParaRPr lang="en-US" sz="4000" b="1" u="sng" dirty="0">
                <a:solidFill>
                  <a:srgbClr val="0000FF"/>
                </a:solidFill>
                <a:latin typeface="Times New Roman" pitchFamily="18" charset="0"/>
                <a:cs typeface="Times New Roman" pitchFamily="18" charset="0"/>
              </a:endParaRPr>
            </a:p>
          </p:txBody>
        </p:sp>
      </p:grpSp>
      <p:sp>
        <p:nvSpPr>
          <p:cNvPr id="46" name="Text Box 14"/>
          <p:cNvSpPr txBox="1">
            <a:spLocks noChangeArrowheads="1"/>
          </p:cNvSpPr>
          <p:nvPr/>
        </p:nvSpPr>
        <p:spPr bwMode="auto">
          <a:xfrm>
            <a:off x="1280319" y="1828800"/>
            <a:ext cx="6858000" cy="7606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4000" b="1" dirty="0" smtClean="0">
                <a:solidFill>
                  <a:srgbClr val="0000FF"/>
                </a:solidFill>
                <a:latin typeface="Times New Roman" pitchFamily="18" charset="0"/>
                <a:cs typeface="Times New Roman" pitchFamily="18" charset="0"/>
              </a:rPr>
              <a:t>Hoạt động 1</a:t>
            </a:r>
            <a:r>
              <a:rPr lang="en-US" sz="4000" b="1" dirty="0" smtClean="0">
                <a:solidFill>
                  <a:srgbClr val="0000FF"/>
                </a:solidFill>
                <a:latin typeface="Times New Roman" pitchFamily="18" charset="0"/>
                <a:cs typeface="Times New Roman" pitchFamily="18" charset="0"/>
              </a:rPr>
              <a:t>: </a:t>
            </a:r>
            <a:r>
              <a:rPr lang="en-US" sz="4000" b="1" dirty="0" smtClean="0">
                <a:solidFill>
                  <a:srgbClr val="0000FF"/>
                </a:solidFill>
                <a:latin typeface="Times New Roman" pitchFamily="18" charset="0"/>
                <a:cs typeface="Times New Roman" pitchFamily="18" charset="0"/>
              </a:rPr>
              <a:t>Bày </a:t>
            </a:r>
            <a:r>
              <a:rPr lang="en-US" sz="4000" b="1" dirty="0" smtClean="0">
                <a:solidFill>
                  <a:srgbClr val="0000FF"/>
                </a:solidFill>
                <a:latin typeface="Times New Roman" pitchFamily="18" charset="0"/>
                <a:cs typeface="Times New Roman" pitchFamily="18" charset="0"/>
              </a:rPr>
              <a:t>tỏ ý kiến</a:t>
            </a:r>
            <a:r>
              <a:rPr lang="nl-NL" sz="4000" b="1" dirty="0" smtClean="0">
                <a:solidFill>
                  <a:srgbClr val="0000FF"/>
                </a:solidFill>
                <a:latin typeface="Times New Roman" pitchFamily="18" charset="0"/>
                <a:cs typeface="Times New Roman" pitchFamily="18" charset="0"/>
              </a:rPr>
              <a:t>. </a:t>
            </a:r>
            <a:endParaRPr lang="en-US" sz="4000" b="1" dirty="0" smtClean="0">
              <a:solidFill>
                <a:srgbClr val="0000FF"/>
              </a:solidFill>
              <a:latin typeface="Times New Roman" pitchFamily="18" charset="0"/>
              <a:cs typeface="Times New Roman" pitchFamily="18" charset="0"/>
            </a:endParaRPr>
          </a:p>
        </p:txBody>
      </p:sp>
      <p:sp>
        <p:nvSpPr>
          <p:cNvPr id="17" name="Rectangle 16"/>
          <p:cNvSpPr/>
          <p:nvPr/>
        </p:nvSpPr>
        <p:spPr>
          <a:xfrm>
            <a:off x="442119" y="2438400"/>
            <a:ext cx="15468600" cy="2862322"/>
          </a:xfrm>
          <a:prstGeom prst="rect">
            <a:avLst/>
          </a:prstGeom>
        </p:spPr>
        <p:txBody>
          <a:bodyPr wrap="square">
            <a:spAutoFit/>
          </a:bodyPr>
          <a:lstStyle/>
          <a:p>
            <a:pPr algn="just"/>
            <a:r>
              <a:rPr lang="nl-NL" sz="3600" b="1" dirty="0" smtClean="0">
                <a:latin typeface="Times New Roman" pitchFamily="18" charset="0"/>
                <a:cs typeface="Times New Roman" pitchFamily="18" charset="0"/>
              </a:rPr>
              <a:t>Em đồng tình hay không đồng tình với </a:t>
            </a:r>
            <a:r>
              <a:rPr lang="nl-NL" sz="3600" b="1" dirty="0" smtClean="0">
                <a:latin typeface="Times New Roman" pitchFamily="18" charset="0"/>
                <a:cs typeface="Times New Roman" pitchFamily="18" charset="0"/>
              </a:rPr>
              <a:t>những lời </a:t>
            </a:r>
            <a:r>
              <a:rPr lang="nl-NL" sz="3600" b="1" dirty="0" smtClean="0">
                <a:latin typeface="Times New Roman" pitchFamily="18" charset="0"/>
                <a:cs typeface="Times New Roman" pitchFamily="18" charset="0"/>
              </a:rPr>
              <a:t>nói, việc làm nào dưới đây? Vì sao?</a:t>
            </a:r>
          </a:p>
          <a:p>
            <a:pPr algn="just"/>
            <a:r>
              <a:rPr lang="nl-NL" sz="3600" b="1" dirty="0" smtClean="0">
                <a:latin typeface="Times New Roman" pitchFamily="18" charset="0"/>
                <a:cs typeface="Times New Roman" pitchFamily="18" charset="0"/>
              </a:rPr>
              <a:t>a. Thanh hay hứa với bạn bè nhưng lại rất hay quên.</a:t>
            </a:r>
          </a:p>
          <a:p>
            <a:pPr algn="just"/>
            <a:r>
              <a:rPr lang="nl-NL" sz="3600" b="1" dirty="0" smtClean="0">
                <a:latin typeface="Times New Roman" pitchFamily="18" charset="0"/>
                <a:cs typeface="Times New Roman" pitchFamily="18" charset="0"/>
              </a:rPr>
              <a:t>b. Giang mang tặng Hoàng các tờ giấy thủ công như đã hứa.</a:t>
            </a:r>
          </a:p>
          <a:p>
            <a:pPr algn="just"/>
            <a:r>
              <a:rPr lang="en-US" sz="3600" b="1" dirty="0" smtClean="0">
                <a:latin typeface="Times New Roman" panose="02020603050405020304" pitchFamily="18" charset="0"/>
                <a:cs typeface="Times New Roman" panose="02020603050405020304" pitchFamily="18" charset="0"/>
              </a:rPr>
              <a:t>c. </a:t>
            </a:r>
            <a:r>
              <a:rPr lang="en-US" sz="3600" b="1" dirty="0" err="1" smtClean="0">
                <a:latin typeface="Times New Roman" panose="02020603050405020304" pitchFamily="18" charset="0"/>
                <a:cs typeface="Times New Roman" panose="02020603050405020304" pitchFamily="18" charset="0"/>
              </a:rPr>
              <a:t>Hậu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giữ</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lời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hứa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với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cô</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giáo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đúng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giờ</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7" name="Rectangle 6"/>
          <p:cNvSpPr/>
          <p:nvPr/>
        </p:nvSpPr>
        <p:spPr>
          <a:xfrm>
            <a:off x="365919" y="5410200"/>
            <a:ext cx="15468600" cy="3046988"/>
          </a:xfrm>
          <a:prstGeom prst="rect">
            <a:avLst/>
          </a:prstGeom>
        </p:spPr>
        <p:txBody>
          <a:bodyPr wrap="square">
            <a:spAutoFit/>
          </a:bodyPr>
          <a:lstStyle/>
          <a:p>
            <a:pPr algn="just">
              <a:lnSpc>
                <a:spcPct val="120000"/>
              </a:lnSpc>
              <a:spcAft>
                <a:spcPts val="0"/>
              </a:spcAft>
            </a:pPr>
            <a:r>
              <a:rPr lang="nl-NL" sz="4000" b="1" dirty="0">
                <a:solidFill>
                  <a:srgbClr val="0000FF"/>
                </a:solidFill>
                <a:latin typeface="Times New Roman" panose="02020603050405020304" pitchFamily="18" charset="0"/>
                <a:ea typeface="Times New Roman" panose="02020603050405020304" pitchFamily="18" charset="0"/>
              </a:rPr>
              <a:t>+ Đồng tình với việc làm </a:t>
            </a:r>
            <a:r>
              <a:rPr lang="nl-NL" sz="4000" b="1" dirty="0" smtClean="0">
                <a:solidFill>
                  <a:srgbClr val="0000FF"/>
                </a:solidFill>
                <a:latin typeface="Times New Roman" panose="02020603050405020304" pitchFamily="18" charset="0"/>
                <a:ea typeface="Times New Roman" panose="02020603050405020304" pitchFamily="18" charset="0"/>
              </a:rPr>
              <a:t>b,c vì họ biết giữ lời hứa và biết cách thực hiện lời hứa.</a:t>
            </a:r>
            <a:endParaRPr lang="en-US" sz="4000" b="1" dirty="0">
              <a:solidFill>
                <a:srgbClr val="0000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sz="4000" b="1" dirty="0">
                <a:solidFill>
                  <a:srgbClr val="0000FF"/>
                </a:solidFill>
                <a:latin typeface="Times New Roman" panose="02020603050405020304" pitchFamily="18" charset="0"/>
                <a:ea typeface="Times New Roman" panose="02020603050405020304" pitchFamily="18" charset="0"/>
              </a:rPr>
              <a:t>+ Không đồng tình với việc làm </a:t>
            </a:r>
            <a:r>
              <a:rPr lang="nl-NL" sz="4000" b="1" dirty="0" smtClean="0">
                <a:solidFill>
                  <a:srgbClr val="0000FF"/>
                </a:solidFill>
                <a:latin typeface="Times New Roman" panose="02020603050405020304" pitchFamily="18" charset="0"/>
                <a:ea typeface="Times New Roman" panose="02020603050405020304" pitchFamily="18" charset="0"/>
              </a:rPr>
              <a:t>a vì bạn chưa thực hiện lời hứa của </a:t>
            </a:r>
            <a:r>
              <a:rPr lang="nl-NL" sz="4000" b="1" dirty="0" smtClean="0">
                <a:solidFill>
                  <a:srgbClr val="0000FF"/>
                </a:solidFill>
                <a:latin typeface="Times New Roman" panose="02020603050405020304" pitchFamily="18" charset="0"/>
                <a:ea typeface="Times New Roman" panose="02020603050405020304" pitchFamily="18" charset="0"/>
              </a:rPr>
              <a:t>mình.</a:t>
            </a:r>
            <a:endParaRPr lang="en-US" sz="1200" dirty="0">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5928519" y="1371600"/>
            <a:ext cx="5943600" cy="707886"/>
          </a:xfrm>
          <a:prstGeom prst="rect">
            <a:avLst/>
          </a:prstGeom>
          <a:noFill/>
        </p:spPr>
        <p:txBody>
          <a:bodyPr wrap="square" rtlCol="0">
            <a:spAutoFit/>
          </a:bodyPr>
          <a:lstStyle/>
          <a:p>
            <a:r>
              <a:rPr lang="en-US" sz="4000" b="1" dirty="0" smtClean="0">
                <a:solidFill>
                  <a:srgbClr val="FF0000"/>
                </a:solidFill>
                <a:latin typeface="Times New Roman" pitchFamily="18" charset="0"/>
                <a:cs typeface="Times New Roman" pitchFamily="18" charset="0"/>
              </a:rPr>
              <a:t>Bài 5: Giữ lời hứa(Tiết 2)</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656502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p:cTn id="2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Đạo đức</a:t>
                </a:r>
                <a:endParaRPr lang="en-US" sz="2400" b="1">
                  <a:solidFill>
                    <a:srgbClr val="FF0066"/>
                  </a:solidFill>
                  <a:latin typeface="Times New Roman" pitchFamily="18" charset="0"/>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dirty="0">
                <a:solidFill>
                  <a:srgbClr val="FF0000"/>
                </a:solidFill>
                <a:latin typeface="Times New Roman" pitchFamily="18" charset="0"/>
                <a:cs typeface="Times New Roman" pitchFamily="18" charset="0"/>
              </a:rPr>
              <a:t>2</a:t>
            </a:r>
            <a:r>
              <a:rPr lang="en-US" sz="3200" b="1" u="sng" dirty="0" smtClean="0">
                <a:solidFill>
                  <a:srgbClr val="FF0000"/>
                </a:solidFill>
                <a:latin typeface="Times New Roman" pitchFamily="18" charset="0"/>
                <a:cs typeface="Times New Roman" pitchFamily="18" charset="0"/>
              </a:rPr>
              <a:t>. </a:t>
            </a:r>
            <a:r>
              <a:rPr lang="nl-NL" sz="3200" b="1" u="sng" dirty="0" smtClean="0">
                <a:solidFill>
                  <a:srgbClr val="FF0000"/>
                </a:solidFill>
                <a:latin typeface="Times New Roman" pitchFamily="18" charset="0"/>
                <a:cs typeface="Times New Roman" pitchFamily="18" charset="0"/>
              </a:rPr>
              <a:t>Xử lí tình huống. </a:t>
            </a:r>
            <a:endParaRPr lang="en-US" sz="3200" b="1" u="sng" dirty="0" smtClean="0">
              <a:solidFill>
                <a:srgbClr val="FF0000"/>
              </a:solidFill>
              <a:latin typeface="Times New Roman" pitchFamily="18" charset="0"/>
              <a:cs typeface="Times New Roman" pitchFamily="18" charset="0"/>
            </a:endParaRPr>
          </a:p>
        </p:txBody>
      </p:sp>
      <p:sp>
        <p:nvSpPr>
          <p:cNvPr id="18" name="Rectangle 17"/>
          <p:cNvSpPr/>
          <p:nvPr/>
        </p:nvSpPr>
        <p:spPr>
          <a:xfrm>
            <a:off x="823119" y="2438400"/>
            <a:ext cx="14782800" cy="1754326"/>
          </a:xfrm>
          <a:prstGeom prst="rect">
            <a:avLst/>
          </a:prstGeom>
        </p:spPr>
        <p:txBody>
          <a:bodyPr wrap="square">
            <a:spAutoFit/>
          </a:bodyPr>
          <a:lstStyle/>
          <a:p>
            <a:pPr algn="just"/>
            <a:r>
              <a:rPr lang="nl-NL" sz="3600" b="1" dirty="0" smtClean="0">
                <a:solidFill>
                  <a:srgbClr val="FF0000"/>
                </a:solidFill>
                <a:latin typeface="Times New Roman" pitchFamily="18" charset="0"/>
                <a:cs typeface="Times New Roman" pitchFamily="18" charset="0"/>
              </a:rPr>
              <a:t>    Tình huống 1: Sau lần bị sâu răng, em đã tự hứa sẽ không ăn kẹo vào buổi tối và đánh răng thật đều. Tối nay, bé Thảo mang kẹo mà em thích đến rủ em ăn cùng. Em sẽ làm gì?</a:t>
            </a:r>
            <a:endParaRPr lang="en-US" sz="3600" dirty="0">
              <a:solidFill>
                <a:srgbClr val="FF0000"/>
              </a:solidFill>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400" b="1" dirty="0" smtClean="0">
                <a:solidFill>
                  <a:srgbClr val="0000CC"/>
                </a:solidFill>
                <a:latin typeface="Times New Roman" pitchFamily="18" charset="0"/>
              </a:rPr>
              <a:t>Bài 5: GIỮ LỜI HỨA (T2)</a:t>
            </a:r>
          </a:p>
        </p:txBody>
      </p:sp>
      <p:pic>
        <p:nvPicPr>
          <p:cNvPr id="7" name="Picture 6"/>
          <p:cNvPicPr>
            <a:picLocks noChangeAspect="1"/>
          </p:cNvPicPr>
          <p:nvPr/>
        </p:nvPicPr>
        <p:blipFill rotWithShape="1">
          <a:blip r:embed="rId2" cstate="print"/>
          <a:srcRect l="22274" t="27499" r="28360" b="57501"/>
          <a:stretch/>
        </p:blipFill>
        <p:spPr>
          <a:xfrm>
            <a:off x="9738519" y="4038600"/>
            <a:ext cx="5562601" cy="3657600"/>
          </a:xfrm>
          <a:prstGeom prst="rect">
            <a:avLst/>
          </a:prstGeom>
        </p:spPr>
      </p:pic>
      <p:sp>
        <p:nvSpPr>
          <p:cNvPr id="8" name="Rectangle 7"/>
          <p:cNvSpPr/>
          <p:nvPr/>
        </p:nvSpPr>
        <p:spPr>
          <a:xfrm>
            <a:off x="823119" y="4567407"/>
            <a:ext cx="7924800" cy="1323439"/>
          </a:xfrm>
          <a:prstGeom prst="rect">
            <a:avLst/>
          </a:prstGeom>
        </p:spPr>
        <p:txBody>
          <a:bodyPr wrap="square">
            <a:spAutoFit/>
          </a:bodyPr>
          <a:lstStyle/>
          <a:p>
            <a:r>
              <a:rPr lang="nl-NL" sz="4000" b="1" dirty="0" smtClean="0">
                <a:solidFill>
                  <a:srgbClr val="0000FF"/>
                </a:solidFill>
                <a:latin typeface="Times New Roman" panose="02020603050405020304" pitchFamily="18" charset="0"/>
                <a:ea typeface="Times New Roman" panose="02020603050405020304" pitchFamily="18" charset="0"/>
              </a:rPr>
              <a:t>Em quyết </a:t>
            </a:r>
            <a:r>
              <a:rPr lang="nl-NL" sz="4000" b="1" dirty="0">
                <a:solidFill>
                  <a:srgbClr val="0000FF"/>
                </a:solidFill>
                <a:latin typeface="Times New Roman" panose="02020603050405020304" pitchFamily="18" charset="0"/>
                <a:ea typeface="Times New Roman" panose="02020603050405020304" pitchFamily="18" charset="0"/>
              </a:rPr>
              <a:t>không ăn kẹo vào ban đêm vì dễ gây sâu </a:t>
            </a:r>
            <a:r>
              <a:rPr lang="nl-NL" sz="4000" b="1" dirty="0" smtClean="0">
                <a:solidFill>
                  <a:srgbClr val="0000FF"/>
                </a:solidFill>
                <a:latin typeface="Times New Roman" panose="02020603050405020304" pitchFamily="18" charset="0"/>
                <a:ea typeface="Times New Roman" panose="02020603050405020304" pitchFamily="18" charset="0"/>
              </a:rPr>
              <a:t>răng.</a:t>
            </a:r>
            <a:endParaRPr lang="en-US" sz="4000" b="1" dirty="0">
              <a:solidFill>
                <a:srgbClr val="0000FF"/>
              </a:solidFill>
            </a:endParaRPr>
          </a:p>
        </p:txBody>
      </p:sp>
    </p:spTree>
    <p:extLst>
      <p:ext uri="{BB962C8B-B14F-4D97-AF65-F5344CB8AC3E}">
        <p14:creationId xmlns:p14="http://schemas.microsoft.com/office/powerpoint/2010/main" xmlns="" val="14221125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Đạo đức</a:t>
                </a:r>
                <a:endPar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nl-NL"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576285" y="2037023"/>
            <a:ext cx="8628833" cy="6075509"/>
          </a:xfrm>
          <a:prstGeom prst="rect">
            <a:avLst/>
          </a:prstGeom>
        </p:spPr>
        <p:txBody>
          <a:bodyPr wrap="square">
            <a:spAutoFit/>
          </a:bodyPr>
          <a:lstStyle/>
          <a:p>
            <a:pPr marL="0" marR="0" lvl="0" indent="0" algn="l" defTabSz="1452524"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Mẹ</a:t>
            </a:r>
            <a:r>
              <a:rPr kumimoji="0" lang="nl-NL" sz="36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của Tuân có thói quen tập thể dục buổi sáng. Cuối tuần, Tuân hứa với mẹ: “Từ ngày mai, con sẽ tập thẻ dục với mẹ. Con sẽ đặt báo thức, mẹ nhé!.</a:t>
            </a:r>
          </a:p>
          <a:p>
            <a:pPr marL="0" marR="0" lvl="0" indent="0" algn="l" defTabSz="1452524" rtl="0" eaLnBrk="1" fontAlgn="auto" latinLnBrk="0" hangingPunct="1">
              <a:lnSpc>
                <a:spcPct val="120000"/>
              </a:lnSpc>
              <a:spcBef>
                <a:spcPts val="0"/>
              </a:spcBef>
              <a:spcAft>
                <a:spcPts val="0"/>
              </a:spcAft>
              <a:buClrTx/>
              <a:buSzTx/>
              <a:buFontTx/>
              <a:buNone/>
              <a:tabLst/>
              <a:defRPr/>
            </a:pPr>
            <a:r>
              <a:rPr lang="nl-NL" sz="3600" b="1" dirty="0">
                <a:solidFill>
                  <a:srgbClr val="FF0000"/>
                </a:solidFill>
                <a:latin typeface="Times New Roman" panose="02020603050405020304" pitchFamily="18" charset="0"/>
                <a:ea typeface="Times New Roman" panose="02020603050405020304" pitchFamily="18" charset="0"/>
              </a:rPr>
              <a:t> </a:t>
            </a:r>
            <a:r>
              <a:rPr lang="nl-NL" sz="3600" b="1" dirty="0" smtClean="0">
                <a:solidFill>
                  <a:srgbClr val="FF0000"/>
                </a:solidFill>
                <a:latin typeface="Times New Roman" panose="02020603050405020304" pitchFamily="18" charset="0"/>
                <a:ea typeface="Times New Roman" panose="02020603050405020304" pitchFamily="18" charset="0"/>
              </a:rPr>
              <a:t>     Chuông đồng hồ báo thức kêu inh ỏi, ngoài trời bắt đầu chớm lạnh. Tuân kéo chăn lên, nhìn đồng hồ và lưỡng lự không muốn xuống giường.</a:t>
            </a:r>
          </a:p>
          <a:p>
            <a:pPr marL="0" marR="0" lvl="0" indent="0" algn="l" defTabSz="1452524"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Em</a:t>
            </a:r>
            <a:r>
              <a:rPr kumimoji="0" lang="nl-NL" sz="36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sẽ khuyên bạn Tuân như thế nào?</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mn-cs"/>
              </a:rPr>
              <a:t>Bài 5: GIỮ LỜI HỨA (T2)</a:t>
            </a:r>
          </a:p>
        </p:txBody>
      </p:sp>
      <p:pic>
        <p:nvPicPr>
          <p:cNvPr id="10" name="Picture 9"/>
          <p:cNvPicPr>
            <a:picLocks noChangeAspect="1"/>
          </p:cNvPicPr>
          <p:nvPr/>
        </p:nvPicPr>
        <p:blipFill rotWithShape="1">
          <a:blip r:embed="rId2" cstate="print"/>
          <a:srcRect l="42318" t="80937" r="13050" b="6250"/>
          <a:stretch/>
        </p:blipFill>
        <p:spPr>
          <a:xfrm>
            <a:off x="8976519" y="4677155"/>
            <a:ext cx="6696381" cy="3862186"/>
          </a:xfrm>
          <a:prstGeom prst="rect">
            <a:avLst/>
          </a:prstGeom>
        </p:spPr>
      </p:pic>
      <p:pic>
        <p:nvPicPr>
          <p:cNvPr id="14" name="Picture 13"/>
          <p:cNvPicPr>
            <a:picLocks noChangeAspect="1"/>
          </p:cNvPicPr>
          <p:nvPr/>
        </p:nvPicPr>
        <p:blipFill rotWithShape="1">
          <a:blip r:embed="rId2" cstate="print"/>
          <a:srcRect l="43927" t="46250" r="14655" b="41250"/>
          <a:stretch/>
        </p:blipFill>
        <p:spPr>
          <a:xfrm>
            <a:off x="8967299" y="1554576"/>
            <a:ext cx="6705601" cy="3571042"/>
          </a:xfrm>
          <a:prstGeom prst="rect">
            <a:avLst/>
          </a:prstGeom>
        </p:spPr>
      </p:pic>
    </p:spTree>
    <p:extLst>
      <p:ext uri="{BB962C8B-B14F-4D97-AF65-F5344CB8AC3E}">
        <p14:creationId xmlns:p14="http://schemas.microsoft.com/office/powerpoint/2010/main" xmlns="" val="36606608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Đạo đức</a:t>
                </a:r>
                <a:endPar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nl-NL"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823119" y="2438400"/>
            <a:ext cx="7620000" cy="2086725"/>
          </a:xfrm>
          <a:prstGeom prst="rect">
            <a:avLst/>
          </a:prstGeom>
        </p:spPr>
        <p:txBody>
          <a:bodyPr wrap="square">
            <a:spAutoFit/>
          </a:bodyPr>
          <a:lstStyle/>
          <a:p>
            <a:pPr>
              <a:lnSpc>
                <a:spcPct val="120000"/>
              </a:lnSpc>
              <a:spcAft>
                <a:spcPts val="0"/>
              </a:spcAft>
            </a:pPr>
            <a:r>
              <a:rPr kumimoji="0" lang="nl-NL" sz="3600"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lang="nl-NL" sz="3600" b="1" dirty="0" smtClean="0">
                <a:solidFill>
                  <a:srgbClr val="0000FF"/>
                </a:solidFill>
                <a:latin typeface="Times New Roman" panose="02020603050405020304" pitchFamily="18" charset="0"/>
                <a:ea typeface="Times New Roman" panose="02020603050405020304" pitchFamily="18" charset="0"/>
              </a:rPr>
              <a:t>Em </a:t>
            </a:r>
            <a:r>
              <a:rPr lang="nl-NL" sz="3600" b="1" dirty="0">
                <a:solidFill>
                  <a:srgbClr val="0000FF"/>
                </a:solidFill>
                <a:latin typeface="Times New Roman" panose="02020603050405020304" pitchFamily="18" charset="0"/>
                <a:ea typeface="Times New Roman" panose="02020603050405020304" pitchFamily="18" charset="0"/>
              </a:rPr>
              <a:t>sẽ khuyên Tuân giữ lời hứa của mình, kiên trì tập thể dục buổi sáng.</a:t>
            </a:r>
            <a:endParaRPr lang="en-US" sz="3200" b="1" dirty="0">
              <a:solidFill>
                <a:srgbClr val="0000FF"/>
              </a:solidFill>
              <a:effectLst/>
              <a:latin typeface="Times New Roman" panose="02020603050405020304" pitchFamily="18" charset="0"/>
              <a:ea typeface="Times New Roman" panose="02020603050405020304" pitchFamily="18" charset="0"/>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mn-cs"/>
              </a:rPr>
              <a:t>Bài 5: GIỮ LỜI HỨA (T2)</a:t>
            </a:r>
          </a:p>
        </p:txBody>
      </p:sp>
      <p:pic>
        <p:nvPicPr>
          <p:cNvPr id="10" name="Picture 9"/>
          <p:cNvPicPr>
            <a:picLocks noChangeAspect="1"/>
          </p:cNvPicPr>
          <p:nvPr/>
        </p:nvPicPr>
        <p:blipFill rotWithShape="1">
          <a:blip r:embed="rId2" cstate="print"/>
          <a:srcRect l="42318" t="80937" r="13050" b="6250"/>
          <a:stretch/>
        </p:blipFill>
        <p:spPr>
          <a:xfrm>
            <a:off x="8976519" y="4677155"/>
            <a:ext cx="6696381" cy="3862186"/>
          </a:xfrm>
          <a:prstGeom prst="rect">
            <a:avLst/>
          </a:prstGeom>
        </p:spPr>
      </p:pic>
      <p:pic>
        <p:nvPicPr>
          <p:cNvPr id="14" name="Picture 13"/>
          <p:cNvPicPr>
            <a:picLocks noChangeAspect="1"/>
          </p:cNvPicPr>
          <p:nvPr/>
        </p:nvPicPr>
        <p:blipFill rotWithShape="1">
          <a:blip r:embed="rId2" cstate="print"/>
          <a:srcRect l="43927" t="46250" r="14655" b="41250"/>
          <a:stretch/>
        </p:blipFill>
        <p:spPr>
          <a:xfrm>
            <a:off x="8967299" y="1554576"/>
            <a:ext cx="6705601" cy="3571042"/>
          </a:xfrm>
          <a:prstGeom prst="rect">
            <a:avLst/>
          </a:prstGeom>
        </p:spPr>
      </p:pic>
    </p:spTree>
    <p:extLst>
      <p:ext uri="{BB962C8B-B14F-4D97-AF65-F5344CB8AC3E}">
        <p14:creationId xmlns:p14="http://schemas.microsoft.com/office/powerpoint/2010/main" xmlns="" val="25768917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6" name="TextBox 5"/>
              <p:cNvSpPr txBox="1"/>
              <p:nvPr/>
            </p:nvSpPr>
            <p:spPr>
              <a:xfrm>
                <a:off x="6718466" y="641502"/>
                <a:ext cx="1262656" cy="461665"/>
              </a:xfrm>
              <a:prstGeom prst="rect">
                <a:avLst/>
              </a:prstGeom>
              <a:noFill/>
            </p:spPr>
            <p:txBody>
              <a:bodyPr wrap="non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Đạo đức</a:t>
                </a:r>
                <a:endParaRPr kumimoji="0" lang="en-US" sz="24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4" name="Straight Connector 3"/>
            <p:cNvCxnSpPr/>
            <p:nvPr/>
          </p:nvCxnSpPr>
          <p:spPr>
            <a:xfrm>
              <a:off x="6830837" y="1051559"/>
              <a:ext cx="101033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6" name="Text Box 14"/>
          <p:cNvSpPr txBox="1">
            <a:spLocks noChangeArrowheads="1"/>
          </p:cNvSpPr>
          <p:nvPr/>
        </p:nvSpPr>
        <p:spPr bwMode="auto">
          <a:xfrm>
            <a:off x="1257301" y="1600200"/>
            <a:ext cx="3979610" cy="637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nl-NL"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Xử lí tình huống. </a:t>
            </a:r>
            <a:endParaRPr kumimoji="0" lang="en-US" sz="32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
        <p:nvSpPr>
          <p:cNvPr id="18" name="Rectangle 17"/>
          <p:cNvSpPr/>
          <p:nvPr/>
        </p:nvSpPr>
        <p:spPr>
          <a:xfrm>
            <a:off x="823119" y="2438400"/>
            <a:ext cx="13639800" cy="2308324"/>
          </a:xfrm>
          <a:prstGeom prst="rect">
            <a:avLst/>
          </a:prstGeom>
        </p:spPr>
        <p:txBody>
          <a:bodyPr wrap="square">
            <a:spAutoFit/>
          </a:bodyPr>
          <a:lstStyle/>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Tình huống 3:</a:t>
            </a:r>
            <a:r>
              <a:rPr kumimoji="0" lang="nl-NL" sz="36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Hôm nay là chủ nhật. Em hứa với mẹ sẽ trông nhà. 9 giờ sáng,  cả nhóm bạn gọi em. Vũ bảo: “Chúng mình chơi ngay ở ngõ, về nhà trước khi bố mẹ cậu về là được mà.</a:t>
            </a:r>
            <a:endParaRPr lang="nl-NL" sz="3600" b="1" dirty="0" smtClean="0">
              <a:solidFill>
                <a:srgbClr val="FF0000"/>
              </a:solidFill>
              <a:latin typeface="Times New Roman" pitchFamily="18" charset="0"/>
              <a:cs typeface="Times New Roman" pitchFamily="18" charset="0"/>
            </a:endParaRPr>
          </a:p>
          <a:p>
            <a:pPr marL="0" marR="0" lvl="0" indent="0" algn="just" defTabSz="1452524"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Em có</a:t>
            </a:r>
            <a:r>
              <a:rPr kumimoji="0" lang="nl-NL" sz="3600" b="1"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đi chơi cùng bạn Vũ không?</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Text Box 14"/>
          <p:cNvSpPr txBox="1">
            <a:spLocks noChangeArrowheads="1"/>
          </p:cNvSpPr>
          <p:nvPr/>
        </p:nvSpPr>
        <p:spPr bwMode="auto">
          <a:xfrm>
            <a:off x="6114512" y="985444"/>
            <a:ext cx="3962400" cy="514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4525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CC"/>
                </a:solidFill>
                <a:effectLst/>
                <a:uLnTx/>
                <a:uFillTx/>
                <a:latin typeface="Times New Roman" pitchFamily="18" charset="0"/>
                <a:ea typeface="+mn-ea"/>
                <a:cs typeface="+mn-cs"/>
              </a:rPr>
              <a:t>Bài 5: GIỮ LỜI HỨA (T2)</a:t>
            </a:r>
          </a:p>
        </p:txBody>
      </p:sp>
      <p:sp>
        <p:nvSpPr>
          <p:cNvPr id="11" name="Rectangle 10"/>
          <p:cNvSpPr/>
          <p:nvPr/>
        </p:nvSpPr>
        <p:spPr>
          <a:xfrm>
            <a:off x="1257301" y="4735001"/>
            <a:ext cx="7334421" cy="1323439"/>
          </a:xfrm>
          <a:prstGeom prst="rect">
            <a:avLst/>
          </a:prstGeom>
        </p:spPr>
        <p:txBody>
          <a:bodyPr wrap="square">
            <a:spAutoFit/>
          </a:bodyPr>
          <a:lstStyle/>
          <a:p>
            <a:r>
              <a:rPr lang="nl-NL" sz="4000" b="1" dirty="0" smtClean="0">
                <a:solidFill>
                  <a:srgbClr val="0000FF"/>
                </a:solidFill>
                <a:latin typeface="Times New Roman" panose="02020603050405020304" pitchFamily="18" charset="0"/>
                <a:ea typeface="Times New Roman" panose="02020603050405020304" pitchFamily="18" charset="0"/>
              </a:rPr>
              <a:t>    Em </a:t>
            </a:r>
            <a:r>
              <a:rPr lang="nl-NL" sz="4000" b="1" dirty="0">
                <a:solidFill>
                  <a:srgbClr val="0000FF"/>
                </a:solidFill>
                <a:latin typeface="Times New Roman" panose="02020603050405020304" pitchFamily="18" charset="0"/>
                <a:ea typeface="Times New Roman" panose="02020603050405020304" pitchFamily="18" charset="0"/>
              </a:rPr>
              <a:t>sẽ trông nhà và không đi chơi cùng nhóm </a:t>
            </a:r>
            <a:r>
              <a:rPr lang="nl-NL" sz="4000" b="1" dirty="0" smtClean="0">
                <a:solidFill>
                  <a:srgbClr val="0000FF"/>
                </a:solidFill>
                <a:latin typeface="Times New Roman" panose="02020603050405020304" pitchFamily="18" charset="0"/>
                <a:ea typeface="Times New Roman" panose="02020603050405020304" pitchFamily="18" charset="0"/>
              </a:rPr>
              <a:t>bạn.</a:t>
            </a:r>
            <a:endParaRPr lang="en-US" dirty="0"/>
          </a:p>
        </p:txBody>
      </p:sp>
    </p:spTree>
    <p:extLst>
      <p:ext uri="{BB962C8B-B14F-4D97-AF65-F5344CB8AC3E}">
        <p14:creationId xmlns:p14="http://schemas.microsoft.com/office/powerpoint/2010/main" xmlns="" val="40945187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8" grpId="0"/>
      <p:bldP spid="1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áo Dục Mầm Non - Biết Giữ Lời Hứa - Vina Cartoon">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42119" y="533400"/>
            <a:ext cx="15011400" cy="7467600"/>
          </a:xfrm>
          <a:prstGeom prst="rect">
            <a:avLst/>
          </a:prstGeom>
        </p:spPr>
      </p:pic>
    </p:spTree>
    <p:extLst>
      <p:ext uri="{BB962C8B-B14F-4D97-AF65-F5344CB8AC3E}">
        <p14:creationId xmlns:p14="http://schemas.microsoft.com/office/powerpoint/2010/main" xmlns="" val="18165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xmlns="" val="3117889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TotalTime>
  <Words>517</Words>
  <Application>Microsoft Office PowerPoint</Application>
  <PresentationFormat>Custom</PresentationFormat>
  <Paragraphs>44</Paragraphs>
  <Slides>9</Slides>
  <Notes>1</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Slide 1</vt:lpstr>
      <vt:lpstr>Slide 2</vt:lpstr>
      <vt:lpstr>Slide 3</vt:lpstr>
      <vt:lpstr>Slide 4</vt:lpstr>
      <vt:lpstr>Slide 5</vt:lpstr>
      <vt:lpstr>Slide 6</vt:lpstr>
      <vt:lpstr>Slide 7</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261</cp:revision>
  <dcterms:created xsi:type="dcterms:W3CDTF">2022-07-10T01:37:20Z</dcterms:created>
  <dcterms:modified xsi:type="dcterms:W3CDTF">2022-12-10T05:51:51Z</dcterms:modified>
</cp:coreProperties>
</file>