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57" r:id="rId5"/>
    <p:sldId id="2642" r:id="rId6"/>
    <p:sldId id="372" r:id="rId7"/>
    <p:sldId id="373" r:id="rId8"/>
    <p:sldId id="374" r:id="rId9"/>
    <p:sldId id="375" r:id="rId10"/>
    <p:sldId id="281"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2023/2/5</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2023/2/5</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2023/2/5</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2/5/2023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2/5/2023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2/5/2023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2/5/2023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2/5/2023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2023/2/5</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2/5/2023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2023/2/5</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2023/2/5</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2023/2/5</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2023/2/5</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2023/2/5</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2023/2/5</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2023/2/5</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F4B28A30-2684-D4F6-7A18-5BDEB2DF41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17.emf"/><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2.jpe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7.emf"/><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Em</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sánh</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sự</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giống</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và</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khác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nhau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giữa</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tờ</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tiền</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có</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mệnh</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giá</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từ</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1 000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đến</a:t>
            </a:r>
            <a:r>
              <a:rPr kumimoji="0" lang="en-US" sz="40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5 000 </a:t>
            </a:r>
            <a:r>
              <a:rPr kumimoji="0" lang="en-US" sz="4000" b="1" i="0" u="none" strike="noStrike" kern="0" cap="none" spc="0" normalizeH="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đồng</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Sự</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tờ</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tiền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Giống</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3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438150" y="3081334"/>
            <a:ext cx="1163002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Mặt </a:t>
            </a:r>
            <a:r>
              <a:rPr lang="en-US" sz="2800" b="1" dirty="0" err="1">
                <a:solidFill>
                  <a:prstClr val="black"/>
                </a:solidFill>
                <a:latin typeface="Calibri" panose="020F0502020204030204" pitchFamily="34" charset="0"/>
                <a:cs typeface="Calibri" panose="020F0502020204030204" pitchFamily="34" charset="0"/>
              </a:rPr>
              <a:t>phải</a:t>
            </a:r>
            <a:r>
              <a:rPr lang="vi-VN" sz="2800" b="1" dirty="0">
                <a:solidFill>
                  <a:prstClr val="black"/>
                </a:solidFill>
                <a:latin typeface="Calibri" panose="020F0502020204030204" pitchFamily="34" charset="0"/>
                <a:cs typeface="Calibri" panose="020F0502020204030204" pitchFamily="34"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Mặt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dòng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chữ</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Ngân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hàng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Nam</a:t>
            </a: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sp>
        <p:nvSpPr>
          <p:cNvPr id="11" name="TextBox 10">
            <a:extLst>
              <a:ext uri="{FF2B5EF4-FFF2-40B4-BE49-F238E27FC236}">
                <a16:creationId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12" descr="tien 2000 (sau)">
            <a:extLst>
              <a:ext uri="{FF2B5EF4-FFF2-40B4-BE49-F238E27FC236}">
                <a16:creationId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Calibri" panose="020F0502020204030204" pitchFamily="34" charset="0"/>
                <a:cs typeface="Calibri" panose="020F0502020204030204" pitchFamily="34" charset="0"/>
              </a:rPr>
              <a:t>Nhà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máy</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dệt</a:t>
            </a:r>
            <a:r>
              <a:rPr lang="en-US" sz="2800" b="1" dirty="0">
                <a:solidFill>
                  <a:prstClr val="black"/>
                </a:solidFill>
                <a:latin typeface="Calibri" panose="020F0502020204030204" pitchFamily="34" charset="0"/>
                <a:cs typeface="Calibri" panose="020F0502020204030204" pitchFamily="34" charset="0"/>
              </a:rPr>
              <a:t> Nam </a:t>
            </a:r>
            <a:r>
              <a:rPr lang="en-US" sz="2800" b="1" dirty="0" err="1">
                <a:solidFill>
                  <a:prstClr val="black"/>
                </a:solidFill>
                <a:latin typeface="Calibri" panose="020F0502020204030204" pitchFamily="34" charset="0"/>
                <a:cs typeface="Calibri" panose="020F0502020204030204" pitchFamily="34" charset="0"/>
              </a:rPr>
              <a:t>Định</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Calibri" panose="020F0502020204030204" pitchFamily="34" charset="0"/>
                <a:cs typeface="Calibri" panose="020F0502020204030204" pitchFamily="34" charset="0"/>
              </a:rPr>
              <a:t>Nhà máy thủy điện Trị An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8845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2052" name="Picture 4" descr="Tìm hiểu về hình ảnh tiền Việt Nam hiện nay - Tạ Đình Phong">
            <a:extLst>
              <a:ext uri="{FF2B5EF4-FFF2-40B4-BE49-F238E27FC236}">
                <a16:creationId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91310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91928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9" y="200977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074" name="Picture 2" descr="Tìm hiểu về hình ảnh tiền Việt Nam hiện nay - Tạ Đình Phong">
            <a:extLst>
              <a:ext uri="{FF2B5EF4-FFF2-40B4-BE49-F238E27FC236}">
                <a16:creationId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Calibri" panose="020F0502020204030204" pitchFamily="34" charset="0"/>
                <a:cs typeface="Calibri" panose="020F0502020204030204" pitchFamily="34" charset="0"/>
                <a:sym typeface="Arial"/>
              </a:rPr>
              <a:t>Em</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hãy</a:t>
            </a:r>
            <a:r>
              <a:rPr lang="en-US" sz="4000" b="1" kern="0" dirty="0">
                <a:solidFill>
                  <a:srgbClr val="000000"/>
                </a:solidFill>
                <a:latin typeface="Calibri" panose="020F0502020204030204" pitchFamily="34" charset="0"/>
                <a:cs typeface="Calibri" panose="020F0502020204030204" pitchFamily="34" charset="0"/>
                <a:sym typeface="Arial"/>
              </a:rPr>
              <a:t> so </a:t>
            </a:r>
            <a:r>
              <a:rPr lang="en-US" sz="4000" b="1" kern="0" dirty="0" err="1">
                <a:solidFill>
                  <a:srgbClr val="000000"/>
                </a:solidFill>
                <a:latin typeface="Calibri" panose="020F0502020204030204" pitchFamily="34" charset="0"/>
                <a:cs typeface="Calibri" panose="020F0502020204030204" pitchFamily="34" charset="0"/>
                <a:sym typeface="Arial"/>
              </a:rPr>
              <a:t>sánh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sự</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giống</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và</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khác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nhau</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giữa</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các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tờ</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tiền</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polyme</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có</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mệnh</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giá</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từ</a:t>
            </a:r>
            <a:r>
              <a:rPr lang="en-US" sz="4000" b="1" kern="0" dirty="0">
                <a:solidFill>
                  <a:srgbClr val="000000"/>
                </a:solidFill>
                <a:latin typeface="Calibri" panose="020F0502020204030204" pitchFamily="34" charset="0"/>
                <a:cs typeface="Calibri" panose="020F0502020204030204" pitchFamily="34" charset="0"/>
                <a:sym typeface="Arial"/>
              </a:rPr>
              <a:t> 20.000đ </a:t>
            </a:r>
            <a:r>
              <a:rPr lang="en-US" sz="4000" b="1" kern="0" dirty="0" err="1">
                <a:solidFill>
                  <a:srgbClr val="000000"/>
                </a:solidFill>
                <a:latin typeface="Calibri" panose="020F0502020204030204" pitchFamily="34" charset="0"/>
                <a:cs typeface="Calibri" panose="020F0502020204030204" pitchFamily="34" charset="0"/>
                <a:sym typeface="Arial"/>
              </a:rPr>
              <a:t>đến</a:t>
            </a:r>
            <a:r>
              <a:rPr lang="en-US" sz="4000" b="1" kern="0" dirty="0">
                <a:solidFill>
                  <a:srgbClr val="000000"/>
                </a:solidFill>
                <a:latin typeface="Calibri" panose="020F0502020204030204" pitchFamily="34" charset="0"/>
                <a:cs typeface="Calibri" panose="020F0502020204030204" pitchFamily="34" charset="0"/>
                <a:sym typeface="Arial"/>
              </a:rPr>
              <a:t> 500.000đ</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Sự</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nhau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của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tờ</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tiền</a:t>
            </a:r>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Giống</a:t>
            </a:r>
            <a:r>
              <a:rPr lang="en-US" sz="3200" b="1" i="1" dirty="0">
                <a:solidFill>
                  <a:srgbClr val="FF0000"/>
                </a:solidFill>
                <a:latin typeface="Calibri" panose="020F0502020204030204" pitchFamily="34" charset="0"/>
                <a:cs typeface="Calibri" panose="020F0502020204030204" pitchFamily="34" charset="0"/>
              </a:rPr>
              <a:t> </a:t>
            </a:r>
            <a:r>
              <a:rPr lang="en-US" sz="3200" b="1" i="1" dirty="0" err="1">
                <a:solidFill>
                  <a:srgbClr val="FF0000"/>
                </a:solidFill>
                <a:latin typeface="Calibri" panose="020F0502020204030204" pitchFamily="34" charset="0"/>
                <a:cs typeface="Calibri" panose="020F0502020204030204" pitchFamily="34" charset="0"/>
              </a:rPr>
              <a:t>nhau</a:t>
            </a:r>
            <a:r>
              <a:rPr lang="en-US" sz="3200" b="1" i="1" dirty="0">
                <a:solidFill>
                  <a:srgbClr val="FF0000"/>
                </a:solidFill>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phải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Cộng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hòa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xã</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chủ</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nghĩa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huy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chân</a:t>
            </a:r>
            <a:r>
              <a:rPr lang="en-US" sz="2800" b="1" dirty="0">
                <a:latin typeface="Calibri" panose="020F0502020204030204" pitchFamily="34" charset="0"/>
                <a:cs typeface="Calibri" panose="020F0502020204030204" pitchFamily="34" charset="0"/>
              </a:rPr>
              <a:t> dung </a:t>
            </a:r>
            <a:r>
              <a:rPr lang="en-US" sz="2800" b="1" dirty="0" err="1">
                <a:latin typeface="Calibri" panose="020F0502020204030204" pitchFamily="34" charset="0"/>
                <a:cs typeface="Calibri" panose="020F0502020204030204" pitchFamily="34" charset="0"/>
              </a:rPr>
              <a:t>Bác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Hồ</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mệnh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số</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seri</a:t>
            </a:r>
            <a:r>
              <a:rPr lang="en-US" sz="2800" b="1"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Mặt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dòng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Ngân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hàng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nước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Việt</a:t>
            </a:r>
            <a:r>
              <a:rPr lang="en-US" sz="2800" b="1" dirty="0">
                <a:latin typeface="Calibri" panose="020F0502020204030204" pitchFamily="34" charset="0"/>
                <a:cs typeface="Calibri" panose="020F0502020204030204" pitchFamily="34" charset="0"/>
              </a:rPr>
              <a:t> Nam</a:t>
            </a:r>
            <a:r>
              <a:rPr lang="en-US" sz="2200" b="1" dirty="0">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109DB2B4-2AB9-B08C-7074-CA882A5F4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algn="ct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Khác</a:t>
            </a:r>
            <a:r>
              <a:rPr lang="en-US" sz="3600" b="1" i="1" dirty="0">
                <a:solidFill>
                  <a:srgbClr val="FF0000"/>
                </a:solidFill>
                <a:latin typeface="Calibri" panose="020F0502020204030204" pitchFamily="34" charset="0"/>
                <a:cs typeface="Calibri" panose="020F0502020204030204" pitchFamily="34" charset="0"/>
              </a:rPr>
              <a:t> </a:t>
            </a:r>
            <a:r>
              <a:rPr lang="en-US" sz="3600" b="1" i="1" dirty="0" err="1">
                <a:solidFill>
                  <a:srgbClr val="FF0000"/>
                </a:solidFill>
                <a:latin typeface="Calibri" panose="020F0502020204030204" pitchFamily="34" charset="0"/>
                <a:cs typeface="Calibri" panose="020F0502020204030204" pitchFamily="34" charset="0"/>
              </a:rPr>
              <a:t>nhau</a:t>
            </a:r>
            <a:r>
              <a:rPr lang="en-US" sz="2200" b="1" i="1" dirty="0">
                <a:solidFill>
                  <a:srgbClr val="FF0000"/>
                </a:solidFill>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a16="http://schemas.microsoft.com/office/drawing/2014/main" id="{932FE8AD-E666-A68A-2158-735252AF2395}"/>
              </a:ext>
            </a:extLst>
          </p:cNvPr>
          <p:cNvSpPr txBox="1"/>
          <p:nvPr/>
        </p:nvSpPr>
        <p:spPr>
          <a:xfrm>
            <a:off x="1547565" y="5239345"/>
            <a:ext cx="2922595"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Chùa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Cầu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Hội</a:t>
            </a:r>
            <a:r>
              <a:rPr lang="en-US" sz="2800" b="1" dirty="0">
                <a:latin typeface="Calibri" panose="020F0502020204030204" pitchFamily="34" charset="0"/>
                <a:cs typeface="Calibri" panose="020F0502020204030204" pitchFamily="34" charset="0"/>
              </a:rPr>
              <a:t> An</a:t>
            </a:r>
          </a:p>
        </p:txBody>
      </p:sp>
      <p:sp>
        <p:nvSpPr>
          <p:cNvPr id="19" name="TextBox 18">
            <a:extLst>
              <a:ext uri="{FF2B5EF4-FFF2-40B4-BE49-F238E27FC236}">
                <a16:creationId xmlns:a16="http://schemas.microsoft.com/office/drawing/2014/main" id="{A7DD8E32-6E97-DC76-35F6-3858B0F55A74}"/>
              </a:ext>
            </a:extLst>
          </p:cNvPr>
          <p:cNvSpPr txBox="1"/>
          <p:nvPr/>
        </p:nvSpPr>
        <p:spPr>
          <a:xfrm>
            <a:off x="4848223" y="4738897"/>
            <a:ext cx="3400427"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Nghênh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Lương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Đình</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Phu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Lâu</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Huế</a:t>
            </a:r>
            <a:endParaRPr lang="en-US" sz="2800" b="1"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239848-1D19-04C6-92F8-A21B421E0AC2}"/>
              </a:ext>
            </a:extLst>
          </p:cNvPr>
          <p:cNvSpPr txBox="1"/>
          <p:nvPr/>
        </p:nvSpPr>
        <p:spPr>
          <a:xfrm>
            <a:off x="8564146" y="4841470"/>
            <a:ext cx="3180179" cy="1318181"/>
          </a:xfrm>
          <a:prstGeom prst="rect">
            <a:avLst/>
          </a:prstGeom>
          <a:noFill/>
        </p:spPr>
        <p:txBody>
          <a:bodyPr wrap="square" rtlCol="0">
            <a:spAutoFit/>
          </a:bodyPr>
          <a:lstStyle/>
          <a:p>
            <a:pPr algn="ctr">
              <a:lnSpc>
                <a:spcPct val="150000"/>
              </a:lnSpc>
            </a:pPr>
            <a:r>
              <a:rPr lang="en-US" sz="2800" b="1" dirty="0" err="1">
                <a:latin typeface="Calibri" panose="020F0502020204030204" pitchFamily="34" charset="0"/>
                <a:cs typeface="Calibri" panose="020F0502020204030204" pitchFamily="34" charset="0"/>
              </a:rPr>
              <a:t>Văn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miếu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Quốc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Tử</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Giám</a:t>
            </a:r>
            <a:r>
              <a:rPr lang="en-US" sz="2800" b="1" dirty="0">
                <a:latin typeface="Calibri" panose="020F0502020204030204" pitchFamily="34" charset="0"/>
                <a:cs typeface="Calibri" panose="020F0502020204030204" pitchFamily="34" charset="0"/>
              </a:rPr>
              <a:t> – </a:t>
            </a:r>
            <a:r>
              <a:rPr lang="en-US" sz="2800" b="1" dirty="0" err="1">
                <a:latin typeface="Calibri" panose="020F0502020204030204" pitchFamily="34" charset="0"/>
                <a:cs typeface="Calibri" panose="020F0502020204030204" pitchFamily="34" charset="0"/>
              </a:rPr>
              <a:t>Hà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Nội</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CB56D881-6217-B804-C297-B20681B0C68D}"/>
              </a:ext>
            </a:extLst>
          </p:cNvPr>
          <p:cNvSpPr txBox="1"/>
          <p:nvPr/>
        </p:nvSpPr>
        <p:spPr>
          <a:xfrm>
            <a:off x="1611107" y="421516"/>
            <a:ext cx="26068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Khác</a:t>
            </a:r>
            <a:r>
              <a:rPr kumimoji="0" lang="en-US" sz="36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1"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nhau</a:t>
            </a:r>
            <a:r>
              <a:rPr kumimoji="0" lang="en-US" sz="22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p:txBody>
      </p:sp>
      <p:grpSp>
        <p:nvGrpSpPr>
          <p:cNvPr id="10" name="Group 9">
            <a:extLst>
              <a:ext uri="{FF2B5EF4-FFF2-40B4-BE49-F238E27FC236}">
                <a16:creationId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a16="http://schemas.microsoft.com/office/drawing/2014/main" id="{0E7CBECD-4E01-0170-260B-B0F797F5FA53}"/>
              </a:ext>
            </a:extLst>
          </p:cNvPr>
          <p:cNvSpPr txBox="1"/>
          <p:nvPr/>
        </p:nvSpPr>
        <p:spPr>
          <a:xfrm>
            <a:off x="784668" y="5658445"/>
            <a:ext cx="4257897" cy="523220"/>
          </a:xfrm>
          <a:prstGeom prst="rect">
            <a:avLst/>
          </a:prstGeom>
          <a:noFill/>
        </p:spPr>
        <p:txBody>
          <a:bodyPr wrap="none" rtlCol="0">
            <a:spAutoFit/>
          </a:bodyPr>
          <a:lstStyle/>
          <a:p>
            <a:pPr algn="ctr"/>
            <a:r>
              <a:rPr lang="en-US" sz="2800" b="1" dirty="0" err="1">
                <a:latin typeface="Calibri" panose="020F0502020204030204" pitchFamily="34" charset="0"/>
                <a:cs typeface="Calibri" panose="020F0502020204030204" pitchFamily="34" charset="0"/>
              </a:rPr>
              <a:t>Vịnh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Hạ</a:t>
            </a:r>
            <a:r>
              <a:rPr lang="en-US" sz="2800" b="1" dirty="0">
                <a:latin typeface="Calibri" panose="020F0502020204030204" pitchFamily="34" charset="0"/>
                <a:cs typeface="Calibri" panose="020F0502020204030204" pitchFamily="34" charset="0"/>
              </a:rPr>
              <a:t> Long – </a:t>
            </a:r>
            <a:r>
              <a:rPr lang="en-US" sz="2800" b="1" dirty="0" err="1">
                <a:latin typeface="Calibri" panose="020F0502020204030204" pitchFamily="34" charset="0"/>
                <a:cs typeface="Calibri" panose="020F0502020204030204" pitchFamily="34" charset="0"/>
              </a:rPr>
              <a:t>Quảng</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Ninh</a:t>
            </a:r>
            <a:endParaRPr lang="en-US" sz="28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69B2-9600-E50C-D961-E52F3AB9F501}"/>
              </a:ext>
            </a:extLst>
          </p:cNvPr>
          <p:cNvSpPr txBox="1"/>
          <p:nvPr/>
        </p:nvSpPr>
        <p:spPr>
          <a:xfrm>
            <a:off x="6172203" y="5544145"/>
            <a:ext cx="4512774" cy="523220"/>
          </a:xfrm>
          <a:prstGeom prst="rect">
            <a:avLst/>
          </a:prstGeom>
          <a:noFill/>
        </p:spPr>
        <p:txBody>
          <a:bodyPr wrap="none" rtlCol="0">
            <a:spAutoFit/>
          </a:bodyPr>
          <a:lstStyle/>
          <a:p>
            <a:pPr algn="ctr"/>
            <a:r>
              <a:rPr lang="en-US" sz="2800" b="1">
                <a:latin typeface="Calibri" panose="020F0502020204030204" pitchFamily="34" charset="0"/>
                <a:cs typeface="Calibri" panose="020F0502020204030204" pitchFamily="34" charset="0"/>
              </a:rPr>
              <a:t>Làng Sen, Nam Đàn, Nghệ An</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3767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00F3F67-26B2-E0E7-A92B-A24965A9CCA8}"/>
              </a:ext>
            </a:extLst>
          </p:cNvPr>
          <p:cNvPicPr>
            <a:picLocks noChangeAspect="1"/>
          </p:cNvPicPr>
          <p:nvPr/>
        </p:nvPicPr>
        <p:blipFill>
          <a:blip r:embed="rId7"/>
          <a:stretch>
            <a:fillRect/>
          </a:stretch>
        </p:blipFill>
        <p:spPr>
          <a:xfrm>
            <a:off x="3529748" y="597347"/>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Times New Roman"/>
              <a:ea typeface="+mj-ea"/>
              <a:cs typeface="+mj-cs"/>
            </a:endParaRPr>
          </a:p>
        </p:txBody>
      </p:sp>
      <p:sp>
        <p:nvSpPr>
          <p:cNvPr id="2" name="TextBox 1">
            <a:extLst>
              <a:ext uri="{FF2B5EF4-FFF2-40B4-BE49-F238E27FC236}">
                <a16:creationId xmlns:a16="http://schemas.microsoft.com/office/drawing/2014/main" id="{D1C92AAF-1AD0-44AE-B4D1-4BDB3F11747B}"/>
              </a:ext>
            </a:extLst>
          </p:cNvPr>
          <p:cNvSpPr txBox="1"/>
          <p:nvPr/>
        </p:nvSpPr>
        <p:spPr>
          <a:xfrm>
            <a:off x="972085" y="2060397"/>
            <a:ext cx="1031504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Luật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chơi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latin typeface="Calibri" panose="020F0502020204030204" pitchFamily="34" charset="0"/>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085851" y="1255046"/>
            <a:ext cx="6457949"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Calibri"/>
              </a:rPr>
              <a:t>Chú</a:t>
            </a:r>
            <a:r>
              <a:rPr lang="en-US" sz="3300" b="1" dirty="0">
                <a:solidFill>
                  <a:srgbClr val="000000"/>
                </a:solidFill>
                <a:latin typeface="Calibri"/>
              </a:rPr>
              <a:t> </a:t>
            </a:r>
            <a:r>
              <a:rPr lang="en-US" sz="3300" b="1" dirty="0" err="1">
                <a:solidFill>
                  <a:srgbClr val="000000"/>
                </a:solidFill>
                <a:latin typeface="Calibri"/>
              </a:rPr>
              <a:t>lợn</a:t>
            </a:r>
            <a:r>
              <a:rPr lang="en-US" sz="3300" b="1" dirty="0">
                <a:solidFill>
                  <a:srgbClr val="000000"/>
                </a:solidFill>
                <a:latin typeface="Calibri"/>
              </a:rPr>
              <a:t> </a:t>
            </a:r>
            <a:r>
              <a:rPr lang="en-US" sz="3300" b="1" dirty="0" err="1">
                <a:solidFill>
                  <a:srgbClr val="000000"/>
                </a:solidFill>
                <a:latin typeface="Calibri"/>
              </a:rPr>
              <a:t>nào</a:t>
            </a:r>
            <a:r>
              <a:rPr lang="en-US" sz="3300" b="1" dirty="0">
                <a:solidFill>
                  <a:srgbClr val="000000"/>
                </a:solidFill>
                <a:latin typeface="Calibri"/>
              </a:rPr>
              <a:t> </a:t>
            </a:r>
            <a:r>
              <a:rPr lang="en-US" sz="3300" b="1" dirty="0" err="1">
                <a:solidFill>
                  <a:srgbClr val="000000"/>
                </a:solidFill>
                <a:latin typeface="Calibri"/>
              </a:rPr>
              <a:t>đựng</a:t>
            </a:r>
            <a:r>
              <a:rPr lang="en-US" sz="3300" b="1" dirty="0">
                <a:solidFill>
                  <a:srgbClr val="000000"/>
                </a:solidFill>
                <a:latin typeface="Calibri"/>
              </a:rPr>
              <a:t> </a:t>
            </a:r>
            <a:r>
              <a:rPr lang="en-US" sz="3300" b="1" dirty="0" err="1">
                <a:solidFill>
                  <a:srgbClr val="000000"/>
                </a:solidFill>
                <a:latin typeface="Calibri"/>
              </a:rPr>
              <a:t>nhiều</a:t>
            </a:r>
            <a:r>
              <a:rPr lang="en-US" sz="3300" b="1" dirty="0">
                <a:solidFill>
                  <a:srgbClr val="000000"/>
                </a:solidFill>
                <a:latin typeface="Calibri"/>
              </a:rPr>
              <a:t> </a:t>
            </a:r>
            <a:r>
              <a:rPr lang="en-US" sz="3300" b="1" dirty="0" err="1">
                <a:solidFill>
                  <a:srgbClr val="000000"/>
                </a:solidFill>
                <a:latin typeface="Calibri"/>
              </a:rPr>
              <a:t>tiền</a:t>
            </a:r>
            <a:r>
              <a:rPr lang="en-US" sz="3300" b="1" dirty="0">
                <a:solidFill>
                  <a:srgbClr val="000000"/>
                </a:solidFill>
                <a:latin typeface="Calibri"/>
              </a:rPr>
              <a:t> </a:t>
            </a:r>
            <a:r>
              <a:rPr lang="en-US" sz="3300" b="1" dirty="0" err="1">
                <a:solidFill>
                  <a:srgbClr val="000000"/>
                </a:solidFill>
                <a:latin typeface="Calibri"/>
              </a:rPr>
              <a:t>nhất</a:t>
            </a:r>
            <a:r>
              <a:rPr lang="en-US" sz="3300" b="1" dirty="0">
                <a:solidFill>
                  <a:srgbClr val="000000"/>
                </a:solidFill>
                <a:latin typeface="Calibri"/>
              </a:rPr>
              <a:t>?</a:t>
            </a:r>
            <a:endParaRPr lang="vi-VN" sz="3300" b="1" dirty="0">
              <a:solidFill>
                <a:srgbClr val="000000"/>
              </a:solidFill>
              <a:latin typeface="Calibri"/>
            </a:endParaRPr>
          </a:p>
        </p:txBody>
      </p:sp>
      <p:pic>
        <p:nvPicPr>
          <p:cNvPr id="7" name="Picture 6">
            <a:extLst>
              <a:ext uri="{FF2B5EF4-FFF2-40B4-BE49-F238E27FC236}">
                <a16:creationId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Calibri"/>
              </a:rPr>
              <a:t>10 000 + 20 000</a:t>
            </a:r>
          </a:p>
          <a:p>
            <a:pPr lvl="0" algn="just"/>
            <a:r>
              <a:rPr lang="en-US" sz="2800" b="1" dirty="0">
                <a:solidFill>
                  <a:srgbClr val="000000"/>
                </a:solidFill>
                <a:latin typeface="Calibri"/>
              </a:rPr>
              <a:t> + 20 000 = 50 000</a:t>
            </a:r>
            <a:endParaRPr lang="vi-VN" sz="2800" b="1" dirty="0">
              <a:solidFill>
                <a:srgbClr val="000000"/>
              </a:solidFill>
              <a:latin typeface="Calibri"/>
            </a:endParaRPr>
          </a:p>
        </p:txBody>
      </p:sp>
      <p:sp>
        <p:nvSpPr>
          <p:cNvPr id="11" name="TextBox 10">
            <a:extLst>
              <a:ext uri="{FF2B5EF4-FFF2-40B4-BE49-F238E27FC236}">
                <a16:creationId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=&gt; </a:t>
            </a:r>
            <a:r>
              <a:rPr lang="en-US" sz="3600" b="1" dirty="0" err="1">
                <a:solidFill>
                  <a:srgbClr val="FF0000"/>
                </a:solidFill>
                <a:latin typeface="Calibri" panose="020F0502020204030204" pitchFamily="34" charset="0"/>
                <a:cs typeface="Calibri" panose="020F0502020204030204" pitchFamily="34" charset="0"/>
              </a:rPr>
              <a:t>Chú</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lợn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đựng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nhiều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tiền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2</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a16="http://schemas.microsoft.com/office/drawing/2014/main" id="{EF5AA716-7002-D496-0E81-C297D161A5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A</a:t>
            </a:r>
          </a:p>
        </p:txBody>
      </p:sp>
      <p:sp>
        <p:nvSpPr>
          <p:cNvPr id="18" name="TextBox 17">
            <a:extLst>
              <a:ext uri="{FF2B5EF4-FFF2-40B4-BE49-F238E27FC236}">
                <a16:creationId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B</a:t>
            </a:r>
          </a:p>
        </p:txBody>
      </p:sp>
      <p:sp>
        <p:nvSpPr>
          <p:cNvPr id="19" name="TextBox 18">
            <a:extLst>
              <a:ext uri="{FF2B5EF4-FFF2-40B4-BE49-F238E27FC236}">
                <a16:creationId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Calibri" panose="020F0502020204030204" pitchFamily="34" charset="0"/>
                <a:cs typeface="Calibri" panose="020F0502020204030204" pitchFamily="34" charset="0"/>
              </a:rPr>
              <a:t>C</a:t>
            </a:r>
          </a:p>
        </p:txBody>
      </p:sp>
      <p:sp>
        <p:nvSpPr>
          <p:cNvPr id="20" name="TextBox 19">
            <a:extLst>
              <a:ext uri="{FF2B5EF4-FFF2-40B4-BE49-F238E27FC236}">
                <a16:creationId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đã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tiêu</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3 000 + 2 000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a:p>
            <a:pPr algn="l"/>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tiền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cô</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bán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hàng</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trả</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lại</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mẹ</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10 000 – 5 000 = 5 000 </a:t>
            </a:r>
            <a:r>
              <a:rPr lang="en-US" sz="3200" b="1" i="0" dirty="0" err="1">
                <a:solidFill>
                  <a:srgbClr val="FF0000"/>
                </a:solidFill>
                <a:effectLst/>
                <a:latin typeface="Calibri" panose="020F0502020204030204" pitchFamily="34" charset="0"/>
                <a:cs typeface="Calibri" panose="020F0502020204030204" pitchFamily="34" charset="0"/>
              </a:rPr>
              <a:t>đồng</a:t>
            </a:r>
            <a:endParaRPr lang="en-US" sz="3200" b="1" i="0" dirty="0">
              <a:solidFill>
                <a:srgbClr val="FF0000"/>
              </a:solidFill>
              <a:effectLst/>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Oval 3">
            <a:extLst>
              <a:ext uri="{FF2B5EF4-FFF2-40B4-BE49-F238E27FC236}">
                <a16:creationId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a:ea typeface="+mn-ea"/>
                <a:cs typeface="+mn-cs"/>
              </a:rPr>
              <a:t>3</a:t>
            </a:r>
          </a:p>
        </p:txBody>
      </p:sp>
      <p:sp>
        <p:nvSpPr>
          <p:cNvPr id="5" name="Rectangle: Rounded Corners 4">
            <a:extLst>
              <a:ext uri="{FF2B5EF4-FFF2-40B4-BE49-F238E27FC236}">
                <a16:creationId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Calibri"/>
              </a:rPr>
              <a:t>Khi mua mỗi món hàng dưới đây, ta cần trả một tờ tiền có trong hình bên. Em hãy tìm giá tiền của mỗi món hàng, biết:</a:t>
            </a:r>
          </a:p>
          <a:p>
            <a:pPr lvl="0" algn="just"/>
            <a:r>
              <a:rPr lang="vi-VN" sz="2800" b="1" dirty="0">
                <a:solidFill>
                  <a:srgbClr val="000000"/>
                </a:solidFill>
                <a:latin typeface="Calibri"/>
              </a:rPr>
              <a:t>- Giá tiền của bóng đèn thấp nhất;</a:t>
            </a:r>
          </a:p>
          <a:p>
            <a:pPr lvl="0" algn="just"/>
            <a:r>
              <a:rPr lang="vi-VN" sz="2800" b="1" dirty="0">
                <a:solidFill>
                  <a:srgbClr val="000000"/>
                </a:solidFill>
                <a:latin typeface="Calibri"/>
              </a:rPr>
              <a:t>- Giá tiền của quyển sách cao nhất;</a:t>
            </a:r>
          </a:p>
          <a:p>
            <a:pPr lvl="0" algn="just"/>
            <a:r>
              <a:rPr lang="vi-VN" sz="2800" b="1" dirty="0">
                <a:solidFill>
                  <a:srgbClr val="000000"/>
                </a:solidFill>
                <a:latin typeface="Calibri"/>
              </a:rPr>
              <a:t>- Giá tiền của rô-bốt cao hơn giá tiền của cái lược.</a:t>
            </a:r>
          </a:p>
        </p:txBody>
      </p:sp>
      <p:pic>
        <p:nvPicPr>
          <p:cNvPr id="7" name="Picture 6">
            <a:extLst>
              <a:ext uri="{FF2B5EF4-FFF2-40B4-BE49-F238E27FC236}">
                <a16:creationId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en-VN"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5053" y="1181846"/>
            <a:ext cx="10456599" cy="5222363"/>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pic>
        <p:nvPicPr>
          <p:cNvPr id="5" name="Picture 4">
            <a:extLst>
              <a:ext uri="{FF2B5EF4-FFF2-40B4-BE49-F238E27FC236}">
                <a16:creationId xmlns:a16="http://schemas.microsoft.com/office/drawing/2014/main" id="{EE3ADFF9-765A-3247-4D0F-F7EB42349719}"/>
              </a:ext>
            </a:extLst>
          </p:cNvPr>
          <p:cNvPicPr>
            <a:picLocks noChangeAspect="1"/>
          </p:cNvPicPr>
          <p:nvPr/>
        </p:nvPicPr>
        <p:blipFill rotWithShape="1">
          <a:blip r:embed="rId7"/>
          <a:srcRect b="37814"/>
          <a:stretch/>
        </p:blipFill>
        <p:spPr>
          <a:xfrm>
            <a:off x="5022531" y="2492286"/>
            <a:ext cx="1949769" cy="878209"/>
          </a:xfrm>
          <a:prstGeom prst="rect">
            <a:avLst/>
          </a:prstGeom>
        </p:spPr>
      </p:pic>
      <p:pic>
        <p:nvPicPr>
          <p:cNvPr id="11" name="Picture 10">
            <a:extLst>
              <a:ext uri="{FF2B5EF4-FFF2-40B4-BE49-F238E27FC236}">
                <a16:creationId xmlns:a16="http://schemas.microsoft.com/office/drawing/2014/main" id="{4E62CCAE-5727-A74C-7C25-3BA8FEAD6B0B}"/>
              </a:ext>
            </a:extLst>
          </p:cNvPr>
          <p:cNvPicPr>
            <a:picLocks noChangeAspect="1"/>
          </p:cNvPicPr>
          <p:nvPr/>
        </p:nvPicPr>
        <p:blipFill>
          <a:blip r:embed="rId8"/>
          <a:stretch>
            <a:fillRect/>
          </a:stretch>
        </p:blipFill>
        <p:spPr>
          <a:xfrm>
            <a:off x="1932425" y="3208705"/>
            <a:ext cx="8955800" cy="177409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650</Words>
  <Application>Microsoft Office PowerPoint</Application>
  <PresentationFormat>Widescreen</PresentationFormat>
  <Paragraphs>73</Paragraphs>
  <Slides>23</Slides>
  <Notes>22</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23</vt:i4>
      </vt:variant>
    </vt:vector>
  </HeadingPairs>
  <TitlesOfParts>
    <vt:vector size="44" baseType="lpstr">
      <vt:lpstr>Anaheim</vt:lpstr>
      <vt:lpstr>Annie Use Your Telescope</vt:lpstr>
      <vt:lpstr>Barriecito</vt:lpstr>
      <vt:lpstr>Boogaloo</vt:lpstr>
      <vt:lpstr>Dekko</vt:lpstr>
      <vt:lpstr>等线</vt:lpstr>
      <vt:lpstr>等线 Light</vt:lpstr>
      <vt:lpstr>Exo</vt:lpstr>
      <vt:lpstr>Microsoft YaHei</vt:lpstr>
      <vt:lpstr>RocknRoll One</vt:lpstr>
      <vt:lpstr>字魂36号-正文宋楷</vt:lpstr>
      <vt:lpstr>Arial</vt:lpstr>
      <vt:lpstr>Barlow Condensed</vt:lpstr>
      <vt:lpstr>Calibri</vt:lpstr>
      <vt:lpstr>Lato</vt:lpstr>
      <vt:lpstr>Open Sans</vt:lpstr>
      <vt:lpstr>Times New Roman</vt: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17</cp:revision>
  <dcterms:created xsi:type="dcterms:W3CDTF">2023-02-05T05:33:30Z</dcterms:created>
  <dcterms:modified xsi:type="dcterms:W3CDTF">2023-02-05T08:28:22Z</dcterms:modified>
</cp:coreProperties>
</file>