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441" r:id="rId3"/>
    <p:sldId id="449" r:id="rId4"/>
    <p:sldId id="450" r:id="rId5"/>
    <p:sldId id="427" r:id="rId6"/>
    <p:sldId id="428" r:id="rId7"/>
    <p:sldId id="426" r:id="rId8"/>
    <p:sldId id="444" r:id="rId9"/>
    <p:sldId id="445" r:id="rId10"/>
    <p:sldId id="446" r:id="rId11"/>
    <p:sldId id="447" r:id="rId12"/>
    <p:sldId id="438" r:id="rId13"/>
    <p:sldId id="433" r:id="rId14"/>
    <p:sldId id="448" r:id="rId15"/>
    <p:sldId id="4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5"/>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60" d="100"/>
          <a:sy n="60" d="100"/>
        </p:scale>
        <p:origin x="-246" y="-2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F34"/>
                </a:solidFill>
                <a:effectLst/>
                <a:latin typeface="-apple-system"/>
              </a:rPr>
              <a:t>Y-</a:t>
            </a:r>
            <a:r>
              <a:rPr lang="en-US" b="0" i="0" dirty="0" err="1">
                <a:solidFill>
                  <a:srgbClr val="2C2F34"/>
                </a:solidFill>
                <a:effectLst/>
                <a:latin typeface="-apple-system"/>
              </a:rPr>
              <a:t>éc</a:t>
            </a:r>
            <a:r>
              <a:rPr lang="en-US" b="0" i="0" dirty="0">
                <a:solidFill>
                  <a:srgbClr val="2C2F34"/>
                </a:solidFill>
                <a:effectLst/>
                <a:latin typeface="-apple-system"/>
              </a:rPr>
              <a:t>-</a:t>
            </a:r>
            <a:r>
              <a:rPr lang="en-US" b="0" i="0" dirty="0" err="1">
                <a:solidFill>
                  <a:srgbClr val="2C2F34"/>
                </a:solidFill>
                <a:effectLst/>
                <a:latin typeface="-apple-system"/>
              </a:rPr>
              <a:t>xanh</a:t>
            </a:r>
            <a:r>
              <a:rPr lang="en-US" b="0" i="0" dirty="0">
                <a:solidFill>
                  <a:srgbClr val="2C2F34"/>
                </a:solidFill>
                <a:effectLst/>
                <a:latin typeface="-apple-system"/>
              </a:rPr>
              <a:t> </a:t>
            </a:r>
            <a:r>
              <a:rPr lang="en-US" b="0" i="0" dirty="0" err="1">
                <a:solidFill>
                  <a:srgbClr val="2C2F34"/>
                </a:solidFill>
                <a:effectLst/>
                <a:latin typeface="-apple-system"/>
              </a:rPr>
              <a:t>tên</a:t>
            </a:r>
            <a:r>
              <a:rPr lang="en-US" b="0" i="0" dirty="0">
                <a:solidFill>
                  <a:srgbClr val="2C2F34"/>
                </a:solidFill>
                <a:effectLst/>
                <a:latin typeface="-apple-system"/>
              </a:rPr>
              <a:t> </a:t>
            </a:r>
            <a:r>
              <a:rPr lang="en-US" b="0" i="0" dirty="0" err="1">
                <a:solidFill>
                  <a:srgbClr val="2C2F34"/>
                </a:solidFill>
                <a:effectLst/>
                <a:latin typeface="-apple-system"/>
              </a:rPr>
              <a:t>thật</a:t>
            </a:r>
            <a:r>
              <a:rPr lang="en-US" b="0" i="0" dirty="0">
                <a:solidFill>
                  <a:srgbClr val="2C2F34"/>
                </a:solidFill>
                <a:effectLst/>
                <a:latin typeface="-apple-system"/>
              </a:rPr>
              <a:t> </a:t>
            </a:r>
            <a:r>
              <a:rPr lang="en-US" b="0" i="0" dirty="0" err="1">
                <a:solidFill>
                  <a:srgbClr val="2C2F34"/>
                </a:solidFill>
                <a:effectLst/>
                <a:latin typeface="-apple-system"/>
              </a:rPr>
              <a:t>là</a:t>
            </a:r>
            <a:r>
              <a:rPr lang="en-US" b="0" i="0" dirty="0">
                <a:solidFill>
                  <a:srgbClr val="2C2F34"/>
                </a:solidFill>
                <a:effectLst/>
                <a:latin typeface="-apple-system"/>
              </a:rPr>
              <a:t> Alexandre </a:t>
            </a:r>
            <a:r>
              <a:rPr lang="en-US" b="0" i="0" dirty="0" err="1">
                <a:solidFill>
                  <a:srgbClr val="2C2F34"/>
                </a:solidFill>
                <a:effectLst/>
                <a:latin typeface="-apple-system"/>
              </a:rPr>
              <a:t>Yersin</a:t>
            </a:r>
            <a:r>
              <a:rPr lang="en-US" b="0" i="0" dirty="0">
                <a:solidFill>
                  <a:srgbClr val="2C2F34"/>
                </a:solidFill>
                <a:effectLst/>
                <a:latin typeface="-apple-system"/>
              </a:rPr>
              <a:t>, </a:t>
            </a:r>
            <a:r>
              <a:rPr lang="en-US" b="0" i="0" dirty="0" err="1">
                <a:solidFill>
                  <a:srgbClr val="2C2F34"/>
                </a:solidFill>
                <a:effectLst/>
                <a:latin typeface="-apple-system"/>
              </a:rPr>
              <a:t>sinh</a:t>
            </a:r>
            <a:r>
              <a:rPr lang="en-US" b="0" i="0" dirty="0">
                <a:solidFill>
                  <a:srgbClr val="2C2F34"/>
                </a:solidFill>
                <a:effectLst/>
                <a:latin typeface="-apple-system"/>
              </a:rPr>
              <a:t> </a:t>
            </a:r>
            <a:r>
              <a:rPr lang="en-US" b="0" i="0" dirty="0" err="1">
                <a:solidFill>
                  <a:srgbClr val="2C2F34"/>
                </a:solidFill>
                <a:effectLst/>
                <a:latin typeface="-apple-system"/>
              </a:rPr>
              <a:t>ngày</a:t>
            </a:r>
            <a:r>
              <a:rPr lang="en-US" b="0" i="0" dirty="0">
                <a:solidFill>
                  <a:srgbClr val="2C2F34"/>
                </a:solidFill>
                <a:effectLst/>
                <a:latin typeface="-apple-system"/>
              </a:rPr>
              <a:t> 22/9/1863 </a:t>
            </a:r>
            <a:r>
              <a:rPr lang="en-US" b="0" i="0" dirty="0" err="1">
                <a:solidFill>
                  <a:srgbClr val="2C2F34"/>
                </a:solidFill>
                <a:effectLst/>
                <a:latin typeface="-apple-system"/>
              </a:rPr>
              <a:t>tại</a:t>
            </a:r>
            <a:r>
              <a:rPr lang="en-US" b="0" i="0" dirty="0">
                <a:solidFill>
                  <a:srgbClr val="2C2F34"/>
                </a:solidFill>
                <a:effectLst/>
                <a:latin typeface="-apple-system"/>
              </a:rPr>
              <a:t> </a:t>
            </a:r>
            <a:r>
              <a:rPr lang="en-US" b="0" i="0" dirty="0" err="1">
                <a:solidFill>
                  <a:srgbClr val="2C2F34"/>
                </a:solidFill>
                <a:effectLst/>
                <a:latin typeface="-apple-system"/>
              </a:rPr>
              <a:t>Lavaux</a:t>
            </a:r>
            <a:r>
              <a:rPr lang="en-US" b="0" i="0" dirty="0">
                <a:solidFill>
                  <a:srgbClr val="2C2F34"/>
                </a:solidFill>
                <a:effectLst/>
                <a:latin typeface="-apple-system"/>
              </a:rPr>
              <a:t>, </a:t>
            </a:r>
            <a:r>
              <a:rPr lang="en-US" b="0" i="0" dirty="0" err="1">
                <a:solidFill>
                  <a:srgbClr val="2C2F34"/>
                </a:solidFill>
                <a:effectLst/>
                <a:latin typeface="-apple-system"/>
              </a:rPr>
              <a:t>Thụy</a:t>
            </a:r>
            <a:r>
              <a:rPr lang="en-US" b="0" i="0" dirty="0">
                <a:solidFill>
                  <a:srgbClr val="2C2F34"/>
                </a:solidFill>
                <a:effectLst/>
                <a:latin typeface="-apple-system"/>
              </a:rPr>
              <a:t> </a:t>
            </a:r>
            <a:r>
              <a:rPr lang="en-US" b="0" i="0" dirty="0" err="1">
                <a:solidFill>
                  <a:srgbClr val="2C2F34"/>
                </a:solidFill>
                <a:effectLst/>
                <a:latin typeface="-apple-system"/>
              </a:rPr>
              <a:t>Sĩ</a:t>
            </a:r>
            <a:r>
              <a:rPr lang="en-US" b="0" i="0" dirty="0">
                <a:solidFill>
                  <a:srgbClr val="2C2F34"/>
                </a:solidFill>
                <a:effectLst/>
                <a:latin typeface="-apple-system"/>
              </a:rPr>
              <a:t>.</a:t>
            </a:r>
            <a:r>
              <a:rPr lang="vi-VN" b="1" i="0" dirty="0">
                <a:solidFill>
                  <a:srgbClr val="2C2F34"/>
                </a:solidFill>
                <a:effectLst/>
                <a:latin typeface="Roboto" panose="02000000000000000000" pitchFamily="2" charset="0"/>
              </a:rPr>
              <a:t> Y-éc-xanh là người đã để lại nhiều nghiên cứu vĩ đại cho lĩnh vực y học, nông nghiệp Việt Nam, coi Việt Nam là quê hương thứ hai của mình.</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249455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97427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800" dirty="0">
                <a:effectLst/>
                <a:latin typeface="Times New Roman" panose="02020603050405020304" pitchFamily="18" charset="0"/>
                <a:ea typeface="Times New Roman" panose="02020603050405020304" pitchFamily="18" charset="0"/>
              </a:rPr>
              <a:t>HS làm việc nhóm 2: Các nhóm đọc thầm gợi ý và cảm nghĩ về những người nổi tiếng.</a:t>
            </a:r>
            <a:endParaRPr lang="en-US" sz="1800" dirty="0">
              <a:effectLst/>
              <a:latin typeface="Times New Roman" panose="02020603050405020304" pitchFamily="18" charset="0"/>
              <a:ea typeface="Times New Roman" panose="02020603050405020304" pitchFamily="18" charset="0"/>
            </a:endParaRPr>
          </a:p>
          <a:p>
            <a:pPr algn="just"/>
            <a:r>
              <a:rPr lang="nl-NL" sz="1800" dirty="0">
                <a:effectLst/>
                <a:latin typeface="Times New Roman" panose="02020603050405020304" pitchFamily="18" charset="0"/>
                <a:ea typeface="Times New Roman" panose="02020603050405020304" pitchFamily="18" charset="0"/>
              </a:rPr>
              <a:t>- Mời các nhóm trình bày.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13</a:t>
            </a:fld>
            <a:endParaRPr lang="en-US" altLang="en-US"/>
          </a:p>
        </p:txBody>
      </p:sp>
    </p:spTree>
    <p:extLst>
      <p:ext uri="{BB962C8B-B14F-4D97-AF65-F5344CB8AC3E}">
        <p14:creationId xmlns:p14="http://schemas.microsoft.com/office/powerpoint/2010/main" val="270061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7825" y="685800"/>
            <a:ext cx="610235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38003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73878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2,3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15494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46083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416886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81886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839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509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299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766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2032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083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726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124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6340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63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900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25A5DBA-31C7-44D4-B88A-56A973CA63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9928"/>
          <a:stretch/>
        </p:blipFill>
        <p:spPr>
          <a:xfrm>
            <a:off x="0" y="0"/>
            <a:ext cx="16276638" cy="9144000"/>
          </a:xfrm>
          <a:prstGeom prst="rect">
            <a:avLst/>
          </a:prstGeom>
        </p:spPr>
      </p:pic>
      <p:pic>
        <p:nvPicPr>
          <p:cNvPr id="8" name="图片 7">
            <a:extLst>
              <a:ext uri="{FF2B5EF4-FFF2-40B4-BE49-F238E27FC236}">
                <a16:creationId xmlns:a16="http://schemas.microsoft.com/office/drawing/2014/main" xmlns="" id="{1D616D68-CB9E-4FFD-8C31-09E6F837B1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915" y="5922593"/>
            <a:ext cx="4956530" cy="3221417"/>
          </a:xfrm>
          <a:prstGeom prst="rect">
            <a:avLst/>
          </a:prstGeom>
        </p:spPr>
      </p:pic>
      <p:pic>
        <p:nvPicPr>
          <p:cNvPr id="9" name="图片 8">
            <a:extLst>
              <a:ext uri="{FF2B5EF4-FFF2-40B4-BE49-F238E27FC236}">
                <a16:creationId xmlns:a16="http://schemas.microsoft.com/office/drawing/2014/main" xmlns="" id="{1F941490-D6BC-4BC9-9599-1286B5605D3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1384" r="31544"/>
          <a:stretch/>
        </p:blipFill>
        <p:spPr>
          <a:xfrm>
            <a:off x="13402728" y="2"/>
            <a:ext cx="2873912" cy="3877940"/>
          </a:xfrm>
          <a:prstGeom prst="rect">
            <a:avLst/>
          </a:prstGeom>
        </p:spPr>
      </p:pic>
      <p:pic>
        <p:nvPicPr>
          <p:cNvPr id="10" name="图片 9">
            <a:extLst>
              <a:ext uri="{FF2B5EF4-FFF2-40B4-BE49-F238E27FC236}">
                <a16:creationId xmlns:a16="http://schemas.microsoft.com/office/drawing/2014/main" xmlns="" id="{A773DA5A-5A91-4AE5-9304-B5B0692882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252"/>
          <a:stretch/>
        </p:blipFill>
        <p:spPr>
          <a:xfrm>
            <a:off x="11736830" y="0"/>
            <a:ext cx="2456202" cy="1791349"/>
          </a:xfrm>
          <a:prstGeom prst="rect">
            <a:avLst/>
          </a:prstGeom>
        </p:spPr>
      </p:pic>
    </p:spTree>
    <p:extLst>
      <p:ext uri="{BB962C8B-B14F-4D97-AF65-F5344CB8AC3E}">
        <p14:creationId xmlns:p14="http://schemas.microsoft.com/office/powerpoint/2010/main" val="196456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2546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6" name="Content Placeholder 5">
            <a:extLst>
              <a:ext uri="{FF2B5EF4-FFF2-40B4-BE49-F238E27FC236}">
                <a16:creationId xmlns:a16="http://schemas.microsoft.com/office/drawing/2014/main" xmlns="" id="{0283922B-71FC-03DA-A729-BC207E2AA886}"/>
              </a:ext>
            </a:extLst>
          </p:cNvPr>
          <p:cNvPicPr>
            <a:picLocks noGrp="1" noChangeAspect="1"/>
          </p:cNvPicPr>
          <p:nvPr>
            <p:ph idx="1"/>
          </p:nvPr>
        </p:nvPicPr>
        <p:blipFill rotWithShape="1">
          <a:blip r:embed="rId2"/>
          <a:srcRect l="-4060" t="1822" b="4599"/>
          <a:stretch/>
        </p:blipFill>
        <p:spPr>
          <a:xfrm>
            <a:off x="594519" y="366713"/>
            <a:ext cx="14648974" cy="8410574"/>
          </a:xfrm>
        </p:spPr>
      </p:pic>
    </p:spTree>
    <p:extLst>
      <p:ext uri="{BB962C8B-B14F-4D97-AF65-F5344CB8AC3E}">
        <p14:creationId xmlns:p14="http://schemas.microsoft.com/office/powerpoint/2010/main" val="402537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1-2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0104" y="4894804"/>
            <a:ext cx="9480436" cy="1754326"/>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 Thưa bác sĩ! Chúng cháu rất cảm ơn bác đã đến giúp đỡ nhân dân Việt Nam.</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Thưa bác sĩ! Chúng cháu vô cùng biết ơn bác. </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929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41112" y="3754194"/>
            <a:ext cx="9525001" cy="3344410"/>
            <a:chOff x="6004721" y="3563423"/>
            <a:chExt cx="9525001" cy="6248694"/>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42875" y="1925269"/>
              <a:ext cx="6248694"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4312872"/>
            </a:xfrm>
            <a:prstGeom prst="rect">
              <a:avLst/>
            </a:prstGeom>
          </p:spPr>
          <p:txBody>
            <a:bodyPr>
              <a:spAutoFit/>
            </a:bodyPr>
            <a:lstStyle/>
            <a:p>
              <a:pPr algn="just"/>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éc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43" name="Rectangle 42">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5" name="Rectangle 44">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7" name="Rectangle 46">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7457" y="1249554"/>
            <a:ext cx="11989205"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4. </a:t>
            </a:r>
            <a:r>
              <a:rPr lang="en-US" sz="3600" b="1" u="sng" dirty="0" err="1">
                <a:solidFill>
                  <a:srgbClr val="FF0000"/>
                </a:solidFill>
                <a:latin typeface="Times New Roman" pitchFamily="18" charset="0"/>
                <a:cs typeface="Times New Roman" pitchFamily="18" charset="0"/>
              </a:rPr>
              <a:t>Nói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và</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nghe</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441684" y="1933663"/>
            <a:ext cx="132846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FF0000"/>
                </a:solidFill>
                <a:effectLst/>
                <a:latin typeface="Times New Roman" panose="02020603050405020304" pitchFamily="18" charset="0"/>
                <a:ea typeface="Times New Roman" panose="02020603050405020304" pitchFamily="18" charset="0"/>
              </a:rPr>
              <a:t>Em biết những người nổi tiếng nào? Nói điều em biết về một trong những người đó?</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xmlns="" id="{5BF08E50-C6EF-2892-E940-3506BD577655}"/>
              </a:ext>
            </a:extLst>
          </p:cNvPr>
          <p:cNvPicPr>
            <a:picLocks noChangeAspect="1"/>
          </p:cNvPicPr>
          <p:nvPr/>
        </p:nvPicPr>
        <p:blipFill>
          <a:blip r:embed="rId3"/>
          <a:stretch>
            <a:fillRect/>
          </a:stretch>
        </p:blipFill>
        <p:spPr>
          <a:xfrm>
            <a:off x="460375" y="3133992"/>
            <a:ext cx="7677944" cy="3411854"/>
          </a:xfrm>
          <a:prstGeom prst="rect">
            <a:avLst/>
          </a:prstGeom>
        </p:spPr>
      </p:pic>
      <p:pic>
        <p:nvPicPr>
          <p:cNvPr id="11" name="Picture 10">
            <a:extLst>
              <a:ext uri="{FF2B5EF4-FFF2-40B4-BE49-F238E27FC236}">
                <a16:creationId xmlns:a16="http://schemas.microsoft.com/office/drawing/2014/main" xmlns="" id="{5A115229-6A1E-C748-52BA-3982678F8E35}"/>
              </a:ext>
            </a:extLst>
          </p:cNvPr>
          <p:cNvPicPr>
            <a:picLocks noChangeAspect="1"/>
          </p:cNvPicPr>
          <p:nvPr/>
        </p:nvPicPr>
        <p:blipFill>
          <a:blip r:embed="rId4"/>
          <a:stretch>
            <a:fillRect/>
          </a:stretch>
        </p:blipFill>
        <p:spPr>
          <a:xfrm>
            <a:off x="8290719" y="3133992"/>
            <a:ext cx="7315200" cy="3411854"/>
          </a:xfrm>
          <a:prstGeom prst="rect">
            <a:avLst/>
          </a:prstGeom>
        </p:spPr>
      </p:pic>
      <p:pic>
        <p:nvPicPr>
          <p:cNvPr id="13" name="Picture 12">
            <a:extLst>
              <a:ext uri="{FF2B5EF4-FFF2-40B4-BE49-F238E27FC236}">
                <a16:creationId xmlns:a16="http://schemas.microsoft.com/office/drawing/2014/main" xmlns="" id="{9341206C-35CB-EF7E-8377-47F81F25B3BF}"/>
              </a:ext>
            </a:extLst>
          </p:cNvPr>
          <p:cNvPicPr>
            <a:picLocks noChangeAspect="1"/>
          </p:cNvPicPr>
          <p:nvPr/>
        </p:nvPicPr>
        <p:blipFill>
          <a:blip r:embed="rId5"/>
          <a:stretch>
            <a:fillRect/>
          </a:stretch>
        </p:blipFill>
        <p:spPr>
          <a:xfrm>
            <a:off x="3136377" y="6477000"/>
            <a:ext cx="9726342" cy="2524797"/>
          </a:xfrm>
          <a:prstGeom prst="rect">
            <a:avLst/>
          </a:prstGeom>
        </p:spPr>
      </p:pic>
      <p:sp>
        <p:nvSpPr>
          <p:cNvPr id="19" name="TextBox 18">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7457" y="1346455"/>
            <a:ext cx="11989205"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508919" y="228600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600" b="1" dirty="0">
                <a:solidFill>
                  <a:srgbClr val="FF0000"/>
                </a:solidFill>
                <a:effectLst/>
                <a:latin typeface="Times New Roman" panose="02020603050405020304" pitchFamily="18" charset="0"/>
                <a:ea typeface="Times New Roman" panose="02020603050405020304" pitchFamily="18" charset="0"/>
              </a:rPr>
              <a:t>Nêu cảm nghĩ của em về một người nổi tiếng?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xmlns="" id="{37036EE7-EA7F-2D6E-205C-99DAA2BBF0E7}"/>
              </a:ext>
            </a:extLst>
          </p:cNvPr>
          <p:cNvSpPr txBox="1"/>
          <p:nvPr/>
        </p:nvSpPr>
        <p:spPr>
          <a:xfrm>
            <a:off x="2092014" y="3886200"/>
            <a:ext cx="10619004" cy="280076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4400" b="1" i="1" dirty="0">
                <a:solidFill>
                  <a:srgbClr val="0000CC"/>
                </a:solidFill>
                <a:effectLst/>
                <a:latin typeface="Times New Roman" panose="02020603050405020304" pitchFamily="18" charset="0"/>
                <a:ea typeface="Times New Roman" panose="02020603050405020304" pitchFamily="18" charset="0"/>
              </a:rPr>
              <a:t>+ Tên người đó là ai?</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Người đó ở nước nào?</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Thành tích nổi bật của người đó là gì?</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Em có cảm nhận gì về người nổi tiếng đó? </a:t>
            </a:r>
            <a:endParaRPr lang="en-US" b="1" i="1" dirty="0">
              <a:solidFill>
                <a:srgbClr val="0000CC"/>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8923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F6F58-9DC3-7140-B99E-87B1EBD6A8B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C6FF5240-ACA9-5B37-DFEA-6120EFE2EF1F}"/>
              </a:ext>
            </a:extLst>
          </p:cNvPr>
          <p:cNvSpPr>
            <a:spLocks noGrp="1"/>
          </p:cNvSpPr>
          <p:nvPr>
            <p:ph idx="1"/>
          </p:nvPr>
        </p:nvSpPr>
        <p:spPr/>
        <p:txBody>
          <a:bodyPr/>
          <a:lstStyle/>
          <a:p>
            <a:pPr lvl="1"/>
            <a:endParaRPr lang="en-US" dirty="0"/>
          </a:p>
        </p:txBody>
      </p:sp>
      <p:pic>
        <p:nvPicPr>
          <p:cNvPr id="4" name="Picture 3">
            <a:extLst>
              <a:ext uri="{FF2B5EF4-FFF2-40B4-BE49-F238E27FC236}">
                <a16:creationId xmlns:a16="http://schemas.microsoft.com/office/drawing/2014/main" xmlns="" id="{1F7EE9CB-0FB1-62AD-0502-53FE5A47EE4F}"/>
              </a:ext>
            </a:extLst>
          </p:cNvPr>
          <p:cNvPicPr>
            <a:picLocks noChangeAspect="1"/>
          </p:cNvPicPr>
          <p:nvPr/>
        </p:nvPicPr>
        <p:blipFill>
          <a:blip r:embed="rId3"/>
          <a:stretch>
            <a:fillRect/>
          </a:stretch>
        </p:blipFill>
        <p:spPr>
          <a:xfrm>
            <a:off x="813832" y="574387"/>
            <a:ext cx="14086806" cy="7593302"/>
          </a:xfrm>
          <a:prstGeom prst="rect">
            <a:avLst/>
          </a:prstGeom>
        </p:spPr>
      </p:pic>
    </p:spTree>
    <p:extLst>
      <p:ext uri="{BB962C8B-B14F-4D97-AF65-F5344CB8AC3E}">
        <p14:creationId xmlns:p14="http://schemas.microsoft.com/office/powerpoint/2010/main" val="2775038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8" y="2070"/>
            <a:ext cx="16276638" cy="9143998"/>
          </a:xfrm>
          <a:prstGeom prst="rect">
            <a:avLst/>
          </a:prstGeom>
        </p:spPr>
      </p:pic>
      <p:sp>
        <p:nvSpPr>
          <p:cNvPr id="7" name="TextBox 6"/>
          <p:cNvSpPr txBox="1"/>
          <p:nvPr/>
        </p:nvSpPr>
        <p:spPr>
          <a:xfrm>
            <a:off x="1585119" y="304800"/>
            <a:ext cx="14249399" cy="2827158"/>
          </a:xfrm>
          <a:prstGeom prst="rect">
            <a:avLst/>
          </a:prstGeom>
          <a:noFill/>
        </p:spPr>
        <p:txBody>
          <a:bodyPr wrap="square" lIns="102332" tIns="51168" rIns="102332" bIns="51168" rtlCol="0">
            <a:spAutoFit/>
          </a:bodyPr>
          <a:lstStyle/>
          <a:p>
            <a:pPr algn="ctr" defTabSz="1023257">
              <a:defRPr/>
            </a:pPr>
            <a:r>
              <a:rPr lang="en-US" sz="3600" b="1">
                <a:solidFill>
                  <a:srgbClr val="000000"/>
                </a:solidFill>
                <a:latin typeface="HP001 4 hàng" pitchFamily="34" charset="-93"/>
                <a:cs typeface="Arial"/>
                <a:sym typeface="Arial"/>
              </a:rPr>
              <a:t> </a:t>
            </a:r>
            <a:r>
              <a:rPr lang="en-US" sz="5900" b="1" kern="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rPr>
              <a:t>Thứ </a:t>
            </a:r>
            <a:r>
              <a:rPr lang="en-US" sz="5900" b="1" kern="0" smtClean="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rPr>
              <a:t>sáu </a:t>
            </a:r>
            <a:r>
              <a:rPr lang="en-US" sz="5900" b="1" kern="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rPr>
              <a:t>ngày </a:t>
            </a:r>
            <a:r>
              <a:rPr lang="en-US" sz="5900" b="1" kern="0" smtClean="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rPr>
              <a:t>5 </a:t>
            </a:r>
            <a:r>
              <a:rPr lang="en-US" sz="5900" b="1" kern="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rPr>
              <a:t>tháng 4 năm </a:t>
            </a:r>
            <a:r>
              <a:rPr lang="en-US" sz="5900" b="1" kern="0" smtClean="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rPr>
              <a:t>2024</a:t>
            </a:r>
            <a:endParaRPr lang="en-US" sz="5900" b="1" kern="0" dirty="0">
              <a:solidFill>
                <a:srgbClr val="000000"/>
              </a:solidFill>
              <a:effectLst>
                <a:outerShdw blurRad="38100" dist="38100" dir="2700000" algn="tl">
                  <a:srgbClr val="000000">
                    <a:alpha val="43137"/>
                  </a:srgbClr>
                </a:outerShdw>
              </a:effectLst>
              <a:latin typeface="HP001 4 hàng" pitchFamily="34" charset="-93"/>
              <a:cs typeface="Times New Roman" panose="02020603050405020304" pitchFamily="18" charset="0"/>
              <a:sym typeface="Arial"/>
            </a:endParaRPr>
          </a:p>
          <a:p>
            <a:pPr algn="ctr" defTabSz="1023257">
              <a:defRPr/>
            </a:pPr>
            <a:r>
              <a:rPr lang="en-US" sz="5900" b="1" u="sng" err="1">
                <a:solidFill>
                  <a:srgbClr val="000000"/>
                </a:solidFill>
                <a:effectLst>
                  <a:outerShdw blurRad="38100" dist="38100" dir="2700000" algn="tl">
                    <a:srgbClr val="000000">
                      <a:alpha val="43137"/>
                    </a:srgbClr>
                  </a:outerShdw>
                </a:effectLst>
                <a:latin typeface="HP001 4 hàng" panose="020B0603050302020204" pitchFamily="34" charset="-93"/>
              </a:rPr>
              <a:t>Tiếng</a:t>
            </a:r>
            <a:r>
              <a:rPr lang="en-US" sz="5900" b="1" u="sng">
                <a:solidFill>
                  <a:srgbClr val="000000"/>
                </a:solidFill>
                <a:effectLst>
                  <a:outerShdw blurRad="38100" dist="38100" dir="2700000" algn="tl">
                    <a:srgbClr val="000000">
                      <a:alpha val="43137"/>
                    </a:srgbClr>
                  </a:outerShdw>
                </a:effectLst>
                <a:latin typeface="HP001 4 hàng" panose="020B0603050302020204" pitchFamily="34" charset="-93"/>
              </a:rPr>
              <a:t> </a:t>
            </a:r>
            <a:r>
              <a:rPr lang="en-US" sz="5900" b="1" u="sng" smtClean="0">
                <a:solidFill>
                  <a:srgbClr val="000000"/>
                </a:solidFill>
                <a:effectLst>
                  <a:outerShdw blurRad="38100" dist="38100" dir="2700000" algn="tl">
                    <a:srgbClr val="000000">
                      <a:alpha val="43137"/>
                    </a:srgbClr>
                  </a:outerShdw>
                </a:effectLst>
                <a:latin typeface="HP001 4 hàng" panose="020B0603050302020204" pitchFamily="34" charset="-93"/>
              </a:rPr>
              <a:t>Việt</a:t>
            </a:r>
          </a:p>
          <a:p>
            <a:pPr algn="ctr" defTabSz="1023257">
              <a:defRPr/>
            </a:pPr>
            <a:r>
              <a:rPr lang="en-US" sz="5900" b="1" smtClean="0">
                <a:solidFill>
                  <a:srgbClr val="000000"/>
                </a:solidFill>
                <a:effectLst>
                  <a:outerShdw blurRad="38100" dist="38100" dir="2700000" algn="tl">
                    <a:srgbClr val="000000">
                      <a:alpha val="43137"/>
                    </a:srgbClr>
                  </a:outerShdw>
                </a:effectLst>
                <a:latin typeface="HP001 4 hàng" panose="020B0603050302020204" pitchFamily="34" charset="-93"/>
              </a:rPr>
              <a:t>Bài 29:  Bác sĩ Y – ec - xanh(Tiết 1+2)</a:t>
            </a:r>
            <a:endParaRPr lang="en-US" sz="5900" b="1" dirty="0">
              <a:solidFill>
                <a:srgbClr val="00000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38215310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765268" y="228600"/>
            <a:ext cx="2300566" cy="523220"/>
          </a:xfrm>
          <a:prstGeom prst="rect">
            <a:avLst/>
          </a:prstGeom>
          <a:noFill/>
        </p:spPr>
        <p:txBody>
          <a:bodyPr wrap="none" rtlCol="0">
            <a:spAutoFit/>
          </a:bodyPr>
          <a:lstStyle/>
          <a:p>
            <a:r>
              <a:rPr lang="en-US" sz="2800" b="1" u="sng">
                <a:solidFill>
                  <a:srgbClr val="FF0066"/>
                </a:solidFill>
                <a:latin typeface="Times New Roman" pitchFamily="18" charset="0"/>
                <a:cs typeface="Times New Roman" pitchFamily="18" charset="0"/>
              </a:rPr>
              <a:t>TIẾNG VIỆT</a:t>
            </a:r>
          </a:p>
        </p:txBody>
      </p:sp>
      <p:sp>
        <p:nvSpPr>
          <p:cNvPr id="2" name="Rectangle 1"/>
          <p:cNvSpPr/>
          <p:nvPr/>
        </p:nvSpPr>
        <p:spPr>
          <a:xfrm>
            <a:off x="670719" y="2828092"/>
            <a:ext cx="15316200" cy="646331"/>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99319" y="4854476"/>
            <a:ext cx="13578681" cy="2308324"/>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chú</a:t>
            </a:r>
            <a:r>
              <a:rPr lang="en-US" sz="3600" b="1" i="1" dirty="0">
                <a:solidFill>
                  <a:srgbClr val="0000CC"/>
                </a:solidFill>
                <a:latin typeface="Times New Roman" panose="02020603050405020304" pitchFamily="18" charset="0"/>
                <a:cs typeface="Times New Roman" panose="02020603050405020304" pitchFamily="18" charset="0"/>
              </a:rPr>
              <a:t> ý.</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tổ</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quốc</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4: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829294"/>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xmlns="" id="{A201C0C1-45B9-4303-71A0-23159293B906}"/>
              </a:ext>
            </a:extLst>
          </p:cNvPr>
          <p:cNvSpPr txBox="1"/>
          <p:nvPr/>
        </p:nvSpPr>
        <p:spPr>
          <a:xfrm>
            <a:off x="3136377" y="789458"/>
            <a:ext cx="10820400" cy="609398"/>
          </a:xfrm>
          <a:prstGeom prst="rect">
            <a:avLst/>
          </a:prstGeom>
          <a:noFill/>
        </p:spPr>
        <p:txBody>
          <a:bodyPr wrap="square">
            <a:spAutoFit/>
          </a:bodyPr>
          <a:lstStyle/>
          <a:p>
            <a:pPr marL="457200" indent="-457200" algn="ctr">
              <a:lnSpc>
                <a:spcPct val="120000"/>
              </a:lnSpc>
            </a:pPr>
            <a:r>
              <a:rPr lang="nl-NL" sz="2800" b="1" smtClean="0">
                <a:solidFill>
                  <a:srgbClr val="FF0000"/>
                </a:solidFill>
                <a:effectLst/>
                <a:latin typeface="Times New Roman" panose="02020603050405020304" pitchFamily="18" charset="0"/>
                <a:ea typeface="Times New Roman" panose="02020603050405020304" pitchFamily="18" charset="0"/>
              </a:rPr>
              <a:t>BÀI </a:t>
            </a:r>
            <a:r>
              <a:rPr lang="vi-VN" sz="2800" b="1" smtClean="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a:solidFill>
                  <a:srgbClr val="FF0000"/>
                </a:solidFill>
                <a:effectLst/>
                <a:latin typeface="Times New Roman" panose="02020603050405020304" pitchFamily="18" charset="0"/>
                <a:ea typeface="Times New Roman" panose="02020603050405020304" pitchFamily="18" charset="0"/>
              </a:rPr>
              <a:t>(</a:t>
            </a:r>
            <a:r>
              <a:rPr lang="nl-NL" sz="2800" b="1" smtClean="0">
                <a:solidFill>
                  <a:srgbClr val="FF0000"/>
                </a:solidFill>
                <a:effectLst/>
                <a:latin typeface="Times New Roman" panose="02020603050405020304" pitchFamily="18" charset="0"/>
                <a:ea typeface="Times New Roman" panose="02020603050405020304" pitchFamily="18" charset="0"/>
              </a:rPr>
              <a:t>TIẾT 1+2</a:t>
            </a:r>
            <a:r>
              <a:rPr lang="nl-NL"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3200399" cy="707886"/>
          </a:xfrm>
          <a:prstGeom prst="rect">
            <a:avLst/>
          </a:prstGeom>
        </p:spPr>
        <p:txBody>
          <a:bodyPr wrap="square">
            <a:spAutoFit/>
          </a:bodyPr>
          <a:lstStyle/>
          <a:p>
            <a:pPr algn="just"/>
            <a:r>
              <a:rPr lang="en-US" sz="3600" b="1" i="1" dirty="0">
                <a:solidFill>
                  <a:srgbClr val="0000CC"/>
                </a:solidFill>
                <a:latin typeface="Times New Roman" panose="02020603050405020304" pitchFamily="18" charset="0"/>
                <a:cs typeface="Times New Roman" panose="02020603050405020304" pitchFamily="18" charset="0"/>
              </a:rPr>
              <a:t>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0000CC"/>
                </a:solidFill>
                <a:latin typeface="Times New Roman" pitchFamily="18" charset="0"/>
                <a:cs typeface="Times New Roman" pitchFamily="18" charset="0"/>
              </a:rPr>
              <a: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4093428"/>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ao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ước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sĩ</a:t>
            </a:r>
            <a:r>
              <a:rPr lang="en-US" sz="3600" b="1" i="1" dirty="0">
                <a:solidFill>
                  <a:srgbClr val="0000CC"/>
                </a:solidFill>
                <a:latin typeface="Times New Roman" panose="02020603050405020304" pitchFamily="18" charset="0"/>
                <a:cs typeface="Times New Roman" panose="02020603050405020304" pitchFamily="18" charset="0"/>
              </a:rPr>
              <a:t> 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đã</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tìm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ra</a:t>
            </a:r>
            <a:r>
              <a:rPr lang="en-US" sz="3600" b="1" i="1" dirty="0">
                <a:solidFill>
                  <a:srgbClr val="0000CC"/>
                </a:solidFill>
                <a:latin typeface="Times New Roman" panose="02020603050405020304" pitchFamily="18" charset="0"/>
                <a:cs typeface="Times New Roman" panose="02020603050405020304" pitchFamily="18" charset="0"/>
              </a:rPr>
              <a:t> vi </a:t>
            </a:r>
            <a:r>
              <a:rPr lang="en-US" sz="3600" b="1" i="1" dirty="0" err="1">
                <a:solidFill>
                  <a:srgbClr val="0000CC"/>
                </a:solidFill>
                <a:latin typeface="Times New Roman" panose="02020603050405020304" pitchFamily="18" charset="0"/>
                <a:cs typeface="Times New Roman" panose="02020603050405020304" pitchFamily="18" charset="0"/>
              </a:rPr>
              <a:t>trùng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dịch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hạch</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muốn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biết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điều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khiến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chọn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nơi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góc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chân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này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để</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nghiên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cứu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FF0000"/>
                </a:solidFill>
                <a:latin typeface="Times New Roman" panose="02020603050405020304" pitchFamily="18" charset="0"/>
                <a:cs typeface="Times New Roman" panose="02020603050405020304" pitchFamily="18" charset="0"/>
              </a:rPr>
              <a:t>.//</a:t>
            </a:r>
          </a:p>
          <a:p>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Trong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áo</a:t>
            </a:r>
            <a:r>
              <a:rPr lang="en-US" sz="3600" b="1" i="1" dirty="0">
                <a:solidFill>
                  <a:srgbClr val="0000CC"/>
                </a:solidFill>
                <a:latin typeface="Times New Roman" panose="02020603050405020304" pitchFamily="18" charset="0"/>
                <a:cs typeface="Times New Roman" panose="02020603050405020304" pitchFamily="18" charset="0"/>
              </a:rPr>
              <a:t> ka ki </a:t>
            </a:r>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tàu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ngồi</a:t>
            </a:r>
            <a:r>
              <a:rPr lang="en-US" sz="3600" b="1" i="1" dirty="0">
                <a:solidFill>
                  <a:srgbClr val="0000CC"/>
                </a:solidFill>
                <a:latin typeface="Times New Roman" panose="02020603050405020304" pitchFamily="18" charset="0"/>
                <a:cs typeface="Times New Roman" panose="02020603050405020304" pitchFamily="18" charset="0"/>
              </a:rPr>
              <a:t> toa </a:t>
            </a:r>
            <a:r>
              <a:rPr lang="en-US" sz="3600" b="1" i="1" dirty="0" err="1">
                <a:solidFill>
                  <a:srgbClr val="0000CC"/>
                </a:solidFill>
                <a:latin typeface="Times New Roman" panose="02020603050405020304" pitchFamily="18" charset="0"/>
                <a:cs typeface="Times New Roman" panose="02020603050405020304" pitchFamily="18" charset="0"/>
              </a:rPr>
              <a:t>hạng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ba</a:t>
            </a:r>
            <a:r>
              <a:rPr lang="en-US" sz="3600" b="1" i="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2" name="Rectangle 21"/>
          <p:cNvSpPr/>
          <p:nvPr/>
        </p:nvSpPr>
        <p:spPr>
          <a:xfrm>
            <a:off x="3820172" y="3110779"/>
            <a:ext cx="200632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itchFamily="18" charset="0"/>
                <a:cs typeface="Times New Roman" pitchFamily="18" charset="0"/>
              </a:rPr>
              <a:t>, </a:t>
            </a:r>
          </a:p>
        </p:txBody>
      </p:sp>
      <p:sp>
        <p:nvSpPr>
          <p:cNvPr id="23" name="Rectangle 22"/>
          <p:cNvSpPr/>
          <p:nvPr/>
        </p:nvSpPr>
        <p:spPr>
          <a:xfrm>
            <a:off x="4913727" y="3109555"/>
            <a:ext cx="1371600" cy="646331"/>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itchFamily="18" charset="0"/>
                <a:cs typeface="Times New Roman" pitchFamily="18" charset="0"/>
              </a:rPr>
              <a:t>, </a:t>
            </a:r>
          </a:p>
        </p:txBody>
      </p:sp>
      <p:sp>
        <p:nvSpPr>
          <p:cNvPr id="24" name="Rectangle 23"/>
          <p:cNvSpPr/>
          <p:nvPr/>
        </p:nvSpPr>
        <p:spPr>
          <a:xfrm>
            <a:off x="5592524" y="3048000"/>
            <a:ext cx="1281247"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8366919" y="3078777"/>
            <a:ext cx="1676400"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lẫn,...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xmlns="" id="{8A3C48F5-4DBA-D8DC-02C6-9313F2BD352D}"/>
              </a:ext>
            </a:extLst>
          </p:cNvPr>
          <p:cNvSpPr txBox="1"/>
          <p:nvPr/>
        </p:nvSpPr>
        <p:spPr>
          <a:xfrm>
            <a:off x="6327959" y="3112554"/>
            <a:ext cx="2876918" cy="646331"/>
          </a:xfrm>
          <a:prstGeom prst="rect">
            <a:avLst/>
          </a:prstGeom>
          <a:noFill/>
        </p:spPr>
        <p:txBody>
          <a:bodyPr wrap="square">
            <a:spAutoFit/>
          </a:bodyPr>
          <a:lstStyle/>
          <a:p>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dirty="0"/>
          </a:p>
        </p:txBody>
      </p:sp>
      <p:sp>
        <p:nvSpPr>
          <p:cNvPr id="20" name="TextBox 19">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00701" y="4500085"/>
            <a:ext cx="10210801" cy="3416320"/>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là người đã tìm ra vi trùng dịch hạch. Bà khách ao ước gặp ông phần vì ngưỡng mộ, phần vì tò mò muốn biêt điều gì khiến ông chọn cuộc sống nơi góc biển chân trời này để nghiên cứu những bệnh nhiệt đới.</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34" name="Rectangle 33">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5" name="Rectangle 34">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36" name="Rectangle 35">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38" name="Rectangle 37">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khác xa với nhà bác học trong trí tưởng tượng của bà khách, ông mặc bộ quần áo ka ki sờn cũ không là ủi, trông ông giống một khách đi tàu ngồi toa hạng ba. </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1" name="Rectangle 40"/>
          <p:cNvSpPr/>
          <p:nvPr/>
        </p:nvSpPr>
        <p:spPr>
          <a:xfrm>
            <a:off x="5571093" y="5006533"/>
            <a:ext cx="10210801" cy="1200329"/>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Tôi là người Pháp mãi mãi tôi là công dân Pháp. Người ta không thể nào sống mà không có Tổ quốc.</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72797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bổn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lẫn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Cho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852319" y="5620081"/>
            <a:ext cx="9480436" cy="1754326"/>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Cho thấy Y-éc-xanh là người rất có ý thức về trách nhiệm và bổn phận của mỗi người trong ngôi nhà Trái Đất.</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34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9578</TotalTime>
  <Words>1172</Words>
  <Application>Microsoft Office PowerPoint</Application>
  <PresentationFormat>Custom</PresentationFormat>
  <Paragraphs>129</Paragraphs>
  <Slides>14</Slides>
  <Notes>11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1_Default Design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1029</cp:revision>
  <dcterms:created xsi:type="dcterms:W3CDTF">2008-09-09T22:52:10Z</dcterms:created>
  <dcterms:modified xsi:type="dcterms:W3CDTF">2025-05-10T21:31:39Z</dcterms:modified>
</cp:coreProperties>
</file>