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9"/>
  </p:notesMasterIdLst>
  <p:sldIdLst>
    <p:sldId id="405" r:id="rId6"/>
    <p:sldId id="377" r:id="rId7"/>
    <p:sldId id="380" r:id="rId8"/>
    <p:sldId id="321" r:id="rId9"/>
    <p:sldId id="355" r:id="rId10"/>
    <p:sldId id="444" r:id="rId11"/>
    <p:sldId id="445" r:id="rId12"/>
    <p:sldId id="448" r:id="rId13"/>
    <p:sldId id="450" r:id="rId14"/>
    <p:sldId id="451" r:id="rId15"/>
    <p:sldId id="452" r:id="rId16"/>
    <p:sldId id="265" r:id="rId17"/>
    <p:sldId id="309" r:id="rId18"/>
  </p:sldIdLst>
  <p:sldSz cx="12192000" cy="6858000"/>
  <p:notesSz cx="6858000" cy="9144000"/>
  <p:embeddedFontLst>
    <p:embeddedFont>
      <p:font typeface="Great Vibes" panose="020B0604020202020204" charset="0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igmar One" panose="020B0604020202020204" charset="0"/>
      <p:regular r:id="rId27"/>
    </p:embeddedFont>
    <p:embeddedFont>
      <p:font typeface="Sriracha" panose="020B0604020202020204" charset="-34"/>
      <p:regular r:id="rId28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CCDFD6-24A6-4819-8006-1EB7D05D3D69}">
          <p14:sldIdLst>
            <p14:sldId id="405"/>
            <p14:sldId id="377"/>
            <p14:sldId id="380"/>
            <p14:sldId id="321"/>
            <p14:sldId id="355"/>
            <p14:sldId id="444"/>
            <p14:sldId id="445"/>
            <p14:sldId id="448"/>
            <p14:sldId id="450"/>
            <p14:sldId id="451"/>
            <p14:sldId id="452"/>
          </p14:sldIdLst>
        </p14:section>
        <p14:section name="Untitled Section" id="{E3C45DB0-CDD1-4C49-8990-6DF7C6D156F7}">
          <p14:sldIdLst>
            <p14:sldId id="265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9"/>
    <a:srgbClr val="00FF00"/>
    <a:srgbClr val="008000"/>
    <a:srgbClr val="FEE1E6"/>
    <a:srgbClr val="FFE6B8"/>
    <a:srgbClr val="F92D67"/>
    <a:srgbClr val="D8F7FC"/>
    <a:srgbClr val="C9EAFA"/>
    <a:srgbClr val="888078"/>
    <a:srgbClr val="DED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34" autoAdjust="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14/1/2025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2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4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3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9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39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1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409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29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69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00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327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87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41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835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629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971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089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587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944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512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26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96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895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277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335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408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805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769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969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656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214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76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61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294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37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139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97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2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2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35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35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97181" y="2133600"/>
            <a:ext cx="8742219" cy="927450"/>
            <a:chOff x="1308154" y="3568825"/>
            <a:chExt cx="8562519" cy="9274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320512" y="3572945"/>
              <a:ext cx="65501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400"/>
                </a:lnSpc>
                <a:spcBef>
                  <a:spcPct val="0"/>
                </a:spcBef>
              </a:pPr>
              <a:r>
                <a:rPr lang="en-US" sz="5400" spc="-133" dirty="0">
                  <a:solidFill>
                    <a:srgbClr val="FF0000"/>
                  </a:solidFill>
                  <a:latin typeface="Sriracha"/>
                </a:rPr>
                <a:t>CON ĐƯỜNG CỦA BÉ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766A65-AB59-44B3-F82A-2DEA307661EB}"/>
                </a:ext>
              </a:extLst>
            </p:cNvPr>
            <p:cNvSpPr txBox="1"/>
            <p:nvPr/>
          </p:nvSpPr>
          <p:spPr>
            <a:xfrm>
              <a:off x="1308154" y="3568825"/>
              <a:ext cx="21952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Bài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28</a:t>
              </a:r>
              <a:endParaRPr lang="id-ID" sz="5400" b="1" kern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reat Vibes" pitchFamily="2" charset="0"/>
                <a:cs typeface="#9Slide05 Bodega Script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181600" y="381000"/>
            <a:ext cx="54102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c. Cậu ấy thích nghề xây dựng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77754" y="2857500"/>
            <a:ext cx="5842046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à?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943600" y="1524000"/>
            <a:ext cx="62484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sao?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77754" y="4572000"/>
            <a:ext cx="7594646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- Cậu ấy có thích nghề xây dựng không?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495800" y="5562600"/>
            <a:ext cx="74676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phải không?</a:t>
            </a:r>
          </a:p>
        </p:txBody>
      </p:sp>
    </p:spTree>
    <p:extLst>
      <p:ext uri="{BB962C8B-B14F-4D97-AF65-F5344CB8AC3E}">
        <p14:creationId xmlns:p14="http://schemas.microsoft.com/office/powerpoint/2010/main" val="1221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724400" y="1216654"/>
            <a:ext cx="25566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Nunito Black" pitchFamily="2" charset="0"/>
              </a:rPr>
              <a:t>d. Trời mưa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800226" y="2227368"/>
            <a:ext cx="2895599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Nunito Black" pitchFamily="2" charset="0"/>
              </a:rPr>
              <a:t>- Trời mưa à?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7262022" y="2252319"/>
            <a:ext cx="3477746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Nunito Black" pitchFamily="2" charset="0"/>
              </a:rPr>
              <a:t>- Trời mưa chưa?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452232" y="3259410"/>
            <a:ext cx="4338968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Nunito Black" pitchFamily="2" charset="0"/>
              </a:rPr>
              <a:t>- Trời mưa không?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7262022" y="3276600"/>
            <a:ext cx="4472778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Nunito Black" pitchFamily="2" charset="0"/>
              </a:rPr>
              <a:t>- Khi nào trời mưa?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3886200" y="5105400"/>
            <a:ext cx="51816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Nunito Black" pitchFamily="2" charset="0"/>
              </a:rPr>
              <a:t>- Trời có mưa không?</a:t>
            </a:r>
          </a:p>
        </p:txBody>
      </p:sp>
    </p:spTree>
    <p:extLst>
      <p:ext uri="{BB962C8B-B14F-4D97-AF65-F5344CB8AC3E}">
        <p14:creationId xmlns:p14="http://schemas.microsoft.com/office/powerpoint/2010/main" val="7845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D0624C8-4D79-C60F-5081-CC78422F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138"/>
          <a:stretch/>
        </p:blipFill>
        <p:spPr>
          <a:xfrm>
            <a:off x="3523488" y="7"/>
            <a:ext cx="8668512" cy="685799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152400" y="1651000"/>
            <a:ext cx="73660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NHẬN XÉT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            </a:t>
            </a:r>
            <a:r>
              <a:rPr lang="en-US" sz="64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Dặn</a:t>
            </a:r>
            <a:r>
              <a:rPr lang="en-US" sz="6400" dirty="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64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dò</a:t>
            </a:r>
            <a:endParaRPr lang="en-US" sz="6400" dirty="0">
              <a:solidFill>
                <a:srgbClr val="F92D67"/>
              </a:solidFill>
              <a:latin typeface="Sigmar One" panose="00000500000000000000" pitchFamily="2" charset="0"/>
              <a:ea typeface="+mj-ea"/>
              <a:cs typeface="+mj-cs"/>
            </a:endParaRPr>
          </a:p>
          <a:p>
            <a:pPr indent="-152408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6400" dirty="0">
              <a:latin typeface="Sigmar One" panose="00000500000000000000" pitchFamily="2" charset="0"/>
              <a:ea typeface="+mj-ea"/>
              <a:cs typeface="+mj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8A3EEF3-C730-EF72-8C57-2EF76FDA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1029" y="3284375"/>
            <a:ext cx="2029968" cy="19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1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4827780" y="2514600"/>
            <a:ext cx="6907020" cy="13457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\CHÀO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5" y="615317"/>
            <a:ext cx="4978053" cy="56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3200402" y="3304902"/>
            <a:ext cx="5839099" cy="1913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TIẾT 3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3011165" y="304800"/>
            <a:ext cx="5195888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KHỞI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ĐỘNG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6304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558111" y="1590866"/>
            <a:ext cx="451280" cy="5666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1014046" y="3269065"/>
            <a:ext cx="451280" cy="566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150698"/>
            <a:ext cx="10553886" cy="64869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2860293"/>
            <a:ext cx="3617925" cy="39977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5800" y="674319"/>
            <a:ext cx="607845" cy="663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21024" y="55446"/>
            <a:ext cx="1270976" cy="12821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75965" y="4430058"/>
            <a:ext cx="3716035" cy="2485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3998285" y="2242392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Tiết</a:t>
            </a:r>
            <a:r>
              <a:rPr lang="en-US" sz="4000" dirty="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 3</a:t>
            </a:r>
          </a:p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Luyện</a:t>
            </a:r>
            <a:r>
              <a:rPr lang="en-US" sz="4000" dirty="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từ</a:t>
            </a:r>
            <a:r>
              <a:rPr lang="en-US" sz="4000" dirty="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và</a:t>
            </a:r>
            <a:r>
              <a:rPr lang="en-US" sz="4000" dirty="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câu</a:t>
            </a:r>
            <a:endParaRPr lang="en-US" sz="4000" dirty="0">
              <a:solidFill>
                <a:srgbClr val="F92D67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279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.loigiaihay.com/picture/2022/0315/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3504"/>
            <a:ext cx="9753600" cy="51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9906000" y="1066800"/>
            <a:ext cx="2133600" cy="5492803"/>
          </a:xfrm>
          <a:prstGeom prst="cloud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Gợi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ý: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điền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.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99" y="192950"/>
            <a:ext cx="9511357" cy="976167"/>
            <a:chOff x="1004243" y="152400"/>
            <a:chExt cx="9511357" cy="976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rcRect l="1506" t="6980" r="12750" b="21023"/>
            <a:stretch/>
          </p:blipFill>
          <p:spPr>
            <a:xfrm>
              <a:off x="1004243" y="152400"/>
              <a:ext cx="9435158" cy="976167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508578" y="465645"/>
              <a:ext cx="9007022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Câu 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: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Tìm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các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từ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ngữ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phù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hợp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với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các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cột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trong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bảng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.</a:t>
              </a:r>
              <a:endParaRPr lang="en-US" sz="2400" dirty="0">
                <a:solidFill>
                  <a:srgbClr val="000000"/>
                </a:solidFill>
                <a:latin typeface="Nuni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547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14499" y="192950"/>
            <a:ext cx="9511357" cy="976167"/>
            <a:chOff x="1004243" y="152400"/>
            <a:chExt cx="9511357" cy="976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rcRect l="1506" t="6980" r="12750" b="21023"/>
            <a:stretch/>
          </p:blipFill>
          <p:spPr>
            <a:xfrm>
              <a:off x="1004243" y="152400"/>
              <a:ext cx="9435158" cy="976167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508578" y="465645"/>
              <a:ext cx="9007022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Câu 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: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Tìm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ngữ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phù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hợp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cột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bảng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43000"/>
            <a:ext cx="11582400" cy="5410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4836485" y="3733800"/>
            <a:ext cx="1411915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Bác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sĩ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4666142" y="5486400"/>
            <a:ext cx="1887058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Nông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dân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4648200" y="4648200"/>
            <a:ext cx="2057400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Thầy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thuốc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7772400" y="4648200"/>
            <a:ext cx="2057400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Bán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thuốc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7526844" y="5410200"/>
            <a:ext cx="314115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defTabSz="609539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Trồng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trọt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, 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chăn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nuôi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loigiaihay.com/picture/2022/0315/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477766"/>
            <a:ext cx="10966974" cy="41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8458201" y="838200"/>
            <a:ext cx="3505200" cy="2119525"/>
          </a:xfrm>
          <a:prstGeom prst="cloud">
            <a:avLst/>
          </a:prstGeom>
          <a:solidFill>
            <a:srgbClr val="FFE389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Gợi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 ý: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kĩ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173182"/>
            <a:ext cx="9282856" cy="91940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Nunito Black" pitchFamily="2" charset="0"/>
              </a:rPr>
              <a:t> 2: </a:t>
            </a:r>
            <a:r>
              <a:rPr lang="vi-VN" sz="2400" b="1" dirty="0">
                <a:solidFill>
                  <a:schemeClr val="bg1"/>
                </a:solidFill>
                <a:latin typeface="Nunito Black" pitchFamily="2" charset="0"/>
              </a:rPr>
              <a:t>Tìm từ được dùng để hỏi trong mỗi câu dưới đây:</a:t>
            </a:r>
            <a:endParaRPr lang="vi-VN" sz="2400" dirty="0">
              <a:solidFill>
                <a:schemeClr val="bg1"/>
              </a:solidFill>
              <a:latin typeface="Nunito Black" pitchFamily="2" charset="0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M:</a:t>
            </a:r>
            <a:r>
              <a:rPr lang="vi-VN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Nunito Black" pitchFamily="2" charset="0"/>
              </a:rPr>
              <a:t>Câu a: Từ để hỏi là từ “gì”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" y="5280422"/>
            <a:ext cx="3977640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86334" y="5280422"/>
            <a:ext cx="320923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“à”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92280" y="6060616"/>
            <a:ext cx="371278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Nunito Black" pitchFamily="2" charset="0"/>
              </a:rPr>
              <a:t>mấy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3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377529" y="3124200"/>
            <a:ext cx="29718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M </a:t>
            </a:r>
            <a:r>
              <a:rPr lang="en-US" sz="28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a. Nam đi học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35415" y="263782"/>
            <a:ext cx="9191600" cy="2690339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  <a:defRPr/>
            </a:pP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3: </a:t>
            </a: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Chuyển những câu kể dưới đây thành câu hỏi.</a:t>
            </a:r>
            <a:endParaRPr lang="vi-VN" sz="2800" dirty="0">
              <a:solidFill>
                <a:srgbClr val="002060"/>
              </a:solidFill>
              <a:latin typeface="Nunito Black" pitchFamily="2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a. Nam đi học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b. Cô giáo vào lớp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c. Cậu ấy thích nghề xây dựng.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d. Trời mưa.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671664" y="3915738"/>
            <a:ext cx="4205136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(1) Nam đi học chưa?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7166653" y="3903879"/>
            <a:ext cx="3425147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(2) Nam đi học à?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533400" y="5376801"/>
            <a:ext cx="48768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(3) Nam có đi học không?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7166653" y="5466305"/>
            <a:ext cx="4491947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(4) Bao giờ Nam đi học?</a:t>
            </a:r>
          </a:p>
        </p:txBody>
      </p:sp>
    </p:spTree>
    <p:extLst>
      <p:ext uri="{BB962C8B-B14F-4D97-AF65-F5344CB8AC3E}">
        <p14:creationId xmlns:p14="http://schemas.microsoft.com/office/powerpoint/2010/main" val="3936480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anh vẽ 20/11 đề tài ngày Nhà giáo Việt Nam đẹp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188251"/>
            <a:ext cx="11839398" cy="64896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Terminator 2"/>
          <p:cNvSpPr/>
          <p:nvPr/>
        </p:nvSpPr>
        <p:spPr>
          <a:xfrm>
            <a:off x="838200" y="256310"/>
            <a:ext cx="3394871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dirty="0">
                <a:solidFill>
                  <a:srgbClr val="002060"/>
                </a:solidFill>
                <a:latin typeface="Nunito Black" pitchFamily="2" charset="0"/>
              </a:rPr>
              <a:t>b. Cô giáo vào lớp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14466" y="1946290"/>
            <a:ext cx="4467075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- Cô giáo vào lớp chưa?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7354434" y="2337954"/>
            <a:ext cx="3923166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- Cô giáo vào lớp ạ?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1" y="3276598"/>
            <a:ext cx="5105400" cy="990601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- Cô giáo có vào lớp không?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7086600" y="4648200"/>
            <a:ext cx="48768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- Bao giờ cô giáo vào lớp?</a:t>
            </a:r>
          </a:p>
        </p:txBody>
      </p:sp>
    </p:spTree>
    <p:extLst>
      <p:ext uri="{BB962C8B-B14F-4D97-AF65-F5344CB8AC3E}">
        <p14:creationId xmlns:p14="http://schemas.microsoft.com/office/powerpoint/2010/main" val="14825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13742</TotalTime>
  <Words>352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Great Vibes</vt:lpstr>
      <vt:lpstr>Calibri Light</vt:lpstr>
      <vt:lpstr>Calibri</vt:lpstr>
      <vt:lpstr>Sigmar One</vt:lpstr>
      <vt:lpstr>Nunito Black</vt:lpstr>
      <vt:lpstr>Sriracha</vt:lpstr>
      <vt:lpstr>Arial</vt:lpstr>
      <vt:lpstr>#9Slide05 Bodega Script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Admin</cp:lastModifiedBy>
  <cp:revision>169</cp:revision>
  <dcterms:created xsi:type="dcterms:W3CDTF">2006-08-16T00:00:00Z</dcterms:created>
  <dcterms:modified xsi:type="dcterms:W3CDTF">2025-01-14T07:04:37Z</dcterms:modified>
  <dc:identifier>DAFDiO2oNAs</dc:identifier>
</cp:coreProperties>
</file>