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9" r:id="rId2"/>
    <p:sldId id="293" r:id="rId3"/>
    <p:sldId id="300" r:id="rId4"/>
    <p:sldId id="296" r:id="rId5"/>
    <p:sldId id="301" r:id="rId6"/>
    <p:sldId id="278" r:id="rId7"/>
    <p:sldId id="352" r:id="rId8"/>
    <p:sldId id="353" r:id="rId9"/>
    <p:sldId id="354" r:id="rId10"/>
    <p:sldId id="264" r:id="rId11"/>
    <p:sldId id="281" r:id="rId12"/>
    <p:sldId id="284" r:id="rId13"/>
    <p:sldId id="285" r:id="rId14"/>
    <p:sldId id="282" r:id="rId15"/>
    <p:sldId id="28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67" d="100"/>
          <a:sy n="67" d="100"/>
        </p:scale>
        <p:origin x="606" y="33"/>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11</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12</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14</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15</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9994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15.xml"/><Relationship Id="rId5" Type="http://schemas.openxmlformats.org/officeDocument/2006/relationships/image" Target="../media/image14.png"/><Relationship Id="rId10" Type="http://schemas.openxmlformats.org/officeDocument/2006/relationships/slide" Target="slide14.xml"/><Relationship Id="rId4" Type="http://schemas.openxmlformats.org/officeDocument/2006/relationships/image" Target="../media/image5.png"/><Relationship Id="rId9"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audio" Target="../media/audio3.wav"/><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audio" Target="../media/audio3.wav"/><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u-1-general-4-2024-09-07T08_30_14Z">
            <a:hlinkClick r:id="" action="ppaction://media"/>
            <a:extLst>
              <a:ext uri="{FF2B5EF4-FFF2-40B4-BE49-F238E27FC236}">
                <a16:creationId xmlns:a16="http://schemas.microsoft.com/office/drawing/2014/main" id="{6706870F-9C3E-D9A7-7280-CB184FD49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724651"/>
          </a:xfrm>
          <a:prstGeom prst="rect">
            <a:avLst/>
          </a:prstGeom>
        </p:spPr>
      </p:pic>
      <p:sp>
        <p:nvSpPr>
          <p:cNvPr id="5" name="Rectangle: Rounded Corners 4">
            <a:extLst>
              <a:ext uri="{FF2B5EF4-FFF2-40B4-BE49-F238E27FC236}">
                <a16:creationId xmlns:a16="http://schemas.microsoft.com/office/drawing/2014/main" id="{822BDD35-6C6C-8953-B58D-22054F15E53D}"/>
              </a:ext>
            </a:extLst>
          </p:cNvPr>
          <p:cNvSpPr/>
          <p:nvPr/>
        </p:nvSpPr>
        <p:spPr>
          <a:xfrm>
            <a:off x="9429750" y="66675"/>
            <a:ext cx="2676525" cy="23812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B206E3D-22E4-8961-3B96-39B10F6FE306}"/>
              </a:ext>
            </a:extLst>
          </p:cNvPr>
          <p:cNvSpPr/>
          <p:nvPr/>
        </p:nvSpPr>
        <p:spPr>
          <a:xfrm>
            <a:off x="2124075" y="104775"/>
            <a:ext cx="3448050" cy="1447800"/>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này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92,8 </a:t>
            </a:r>
            <a:r>
              <a:rPr lang="en-US" sz="2000" b="0" i="0" dirty="0">
                <a:solidFill>
                  <a:srgbClr val="002060"/>
                </a:solidFill>
                <a:effectLst/>
                <a:latin typeface="Cambria" panose="02040503050406030204" pitchFamily="18" charset="0"/>
                <a:ea typeface="Cambria" panose="02040503050406030204" pitchFamily="18" charset="0"/>
              </a:rPr>
              <a:t>m²</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chú</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sẽ</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đều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thành</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ươm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một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giống</a:t>
            </a:r>
            <a:r>
              <a:rPr lang="en-US" sz="2000" dirty="0">
                <a:solidFill>
                  <a:srgbClr val="002060"/>
                </a:solidFill>
                <a:latin typeface="Cambria" panose="02040503050406030204" pitchFamily="18" charset="0"/>
                <a:ea typeface="Cambria" panose="02040503050406030204" pitchFamily="18" charset="0"/>
              </a:rPr>
              <a:t>.</a:t>
            </a:r>
          </a:p>
        </p:txBody>
      </p:sp>
      <p:sp>
        <p:nvSpPr>
          <p:cNvPr id="7" name="Speech Bubble: Rectangle with Corners Rounded 6">
            <a:extLst>
              <a:ext uri="{FF2B5EF4-FFF2-40B4-BE49-F238E27FC236}">
                <a16:creationId xmlns:a16="http://schemas.microsoft.com/office/drawing/2014/main" id="{8B10168A-F2AD-51AF-348D-87DE507548E3}"/>
              </a:ext>
            </a:extLst>
          </p:cNvPr>
          <p:cNvSpPr/>
          <p:nvPr/>
        </p:nvSpPr>
        <p:spPr>
          <a:xfrm>
            <a:off x="6238875" y="114300"/>
            <a:ext cx="24193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Vậy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bao </a:t>
            </a:r>
            <a:r>
              <a:rPr lang="en-US" sz="2000" dirty="0" err="1">
                <a:solidFill>
                  <a:srgbClr val="002060"/>
                </a:solidFill>
                <a:latin typeface="Cambria" panose="02040503050406030204" pitchFamily="18" charset="0"/>
                <a:ea typeface="Cambria" panose="02040503050406030204" pitchFamily="18" charset="0"/>
              </a:rPr>
              <a:t>nhiêu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mét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vuông</a:t>
            </a:r>
            <a:r>
              <a:rPr lang="en-US" sz="2000" dirty="0">
                <a:solidFill>
                  <a:srgbClr val="002060"/>
                </a:solidFill>
                <a:latin typeface="Cambria" panose="02040503050406030204" pitchFamily="18" charset="0"/>
                <a:ea typeface="Cambria" panose="02040503050406030204" pitchFamily="18" charset="0"/>
              </a:rPr>
              <a:t> ạ?</a:t>
            </a:r>
          </a:p>
        </p:txBody>
      </p:sp>
      <p:sp>
        <p:nvSpPr>
          <p:cNvPr id="8" name="Speech Bubble: Rectangle with Corners Rounded 7">
            <a:extLst>
              <a:ext uri="{FF2B5EF4-FFF2-40B4-BE49-F238E27FC236}">
                <a16:creationId xmlns:a16="http://schemas.microsoft.com/office/drawing/2014/main" id="{22EE49E8-1C42-B574-41F4-2098A1167B2F}"/>
              </a:ext>
            </a:extLst>
          </p:cNvPr>
          <p:cNvSpPr/>
          <p:nvPr/>
        </p:nvSpPr>
        <p:spPr>
          <a:xfrm>
            <a:off x="7820025" y="2000250"/>
            <a:ext cx="36385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Lấy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Đây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phép</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thập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tự</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nhiên</a:t>
            </a:r>
            <a:r>
              <a:rPr lang="en-US" sz="20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305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 action="ppaction://noaction"/>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3" name="Group 2">
            <a:extLst>
              <a:ext uri="{FF2B5EF4-FFF2-40B4-BE49-F238E27FC236}">
                <a16:creationId xmlns:a16="http://schemas.microsoft.com/office/drawing/2014/main" id="{B7FC6952-BF35-67C9-1EB9-FA5D7BC5C6C7}"/>
              </a:ext>
            </a:extLst>
          </p:cNvPr>
          <p:cNvGrpSpPr/>
          <p:nvPr/>
        </p:nvGrpSpPr>
        <p:grpSpPr>
          <a:xfrm>
            <a:off x="4499928" y="363983"/>
            <a:ext cx="2516693" cy="758735"/>
            <a:chOff x="4080050" y="410636"/>
            <a:chExt cx="2516693" cy="758735"/>
          </a:xfrm>
        </p:grpSpPr>
        <p:sp>
          <p:nvSpPr>
            <p:cNvPr id="6" name="圆角矩形 7">
              <a:extLst>
                <a:ext uri="{FF2B5EF4-FFF2-40B4-BE49-F238E27FC236}">
                  <a16:creationId xmlns:a16="http://schemas.microsoft.com/office/drawing/2014/main" id="{C0C87D98-8A16-3393-CE28-B505C0842544}"/>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8" name="TextBox 7">
              <a:extLst>
                <a:ext uri="{FF2B5EF4-FFF2-40B4-BE49-F238E27FC236}">
                  <a16:creationId xmlns:a16="http://schemas.microsoft.com/office/drawing/2014/main" id="{1987AB4D-156E-8204-A1B5-3CD1C531FC0A}"/>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1:</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6542637-3A59-7E59-DC64-8400AB05024D}"/>
              </a:ext>
            </a:extLst>
          </p:cNvPr>
          <p:cNvSpPr txBox="1"/>
          <p:nvPr/>
        </p:nvSpPr>
        <p:spPr>
          <a:xfrm>
            <a:off x="424158" y="1328916"/>
            <a:ext cx="11343684" cy="1077218"/>
          </a:xfrm>
          <a:prstGeom prst="rect">
            <a:avLst/>
          </a:prstGeom>
          <a:noFill/>
          <a:ln>
            <a:solidFill>
              <a:srgbClr val="0070C0"/>
            </a:solidFill>
            <a:prstDash val="lgDash"/>
          </a:ln>
        </p:spPr>
        <p:txBody>
          <a:bodyPr wrap="square" rtlCol="0">
            <a:spAutoFit/>
          </a:bodyPr>
          <a:lstStyle/>
          <a:p>
            <a:pPr algn="just"/>
            <a:r>
              <a:rPr lang="vi-VN" sz="3200" dirty="0">
                <a:solidFill>
                  <a:srgbClr val="0070C0"/>
                </a:solidFill>
                <a:latin typeface="Cambria" panose="02040503050406030204" pitchFamily="18" charset="0"/>
                <a:ea typeface="Cambria" panose="02040503050406030204" pitchFamily="18" charset="0"/>
              </a:rPr>
              <a:t>Đổi 92,8 m</a:t>
            </a:r>
            <a:r>
              <a:rPr lang="pt-BR" sz="3200" baseline="30000" dirty="0">
                <a:solidFill>
                  <a:srgbClr val="0070C0"/>
                </a:solidFill>
                <a:latin typeface="Cambria" panose="02040503050406030204" pitchFamily="18" charset="0"/>
                <a:ea typeface="Cambria" panose="02040503050406030204" pitchFamily="18" charset="0"/>
              </a:rPr>
              <a:t>2</a:t>
            </a:r>
            <a:r>
              <a:rPr lang="vi-VN" sz="3200" dirty="0">
                <a:solidFill>
                  <a:srgbClr val="0070C0"/>
                </a:solidFill>
                <a:latin typeface="Cambria" panose="02040503050406030204" pitchFamily="18" charset="0"/>
                <a:ea typeface="Cambria" panose="02040503050406030204" pitchFamily="18" charset="0"/>
              </a:rPr>
              <a:t> về đơn vị đề-xi-mét vuông, lấy 9 280 : 4 rồi đổi kết quả vừa tìm được về đơn vị mét vuông dựa vào gợi ý của Rô-bốt.</a:t>
            </a:r>
            <a:endParaRPr lang="en-US" sz="32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79997B-E88D-DE9A-1DBC-ACD7DBD858FB}"/>
              </a:ext>
            </a:extLst>
          </p:cNvPr>
          <p:cNvSpPr txBox="1"/>
          <p:nvPr/>
        </p:nvSpPr>
        <p:spPr>
          <a:xfrm>
            <a:off x="291354" y="2824389"/>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có:  </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352DA9A-51FA-73BC-D637-E80FED4EB802}"/>
              </a:ext>
            </a:extLst>
          </p:cNvPr>
          <p:cNvSpPr txBox="1"/>
          <p:nvPr/>
        </p:nvSpPr>
        <p:spPr>
          <a:xfrm>
            <a:off x="1623526" y="2860519"/>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 9 280 dm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1CCB9A7D-6C70-4757-0784-E4D79A351099}"/>
              </a:ext>
            </a:extLst>
          </p:cNvPr>
          <p:cNvGrpSpPr/>
          <p:nvPr/>
        </p:nvGrpSpPr>
        <p:grpSpPr>
          <a:xfrm>
            <a:off x="7217345" y="2824389"/>
            <a:ext cx="4445252" cy="3230880"/>
            <a:chOff x="7343191" y="2714968"/>
            <a:chExt cx="4445252" cy="3230880"/>
          </a:xfrm>
        </p:grpSpPr>
        <p:graphicFrame>
          <p:nvGraphicFramePr>
            <p:cNvPr id="13" name="Table 12">
              <a:extLst>
                <a:ext uri="{FF2B5EF4-FFF2-40B4-BE49-F238E27FC236}">
                  <a16:creationId xmlns:a16="http://schemas.microsoft.com/office/drawing/2014/main" id="{7F8C0CB2-564A-3A01-1A01-FE68AF916089}"/>
                </a:ext>
              </a:extLst>
            </p:cNvPr>
            <p:cNvGraphicFramePr/>
            <p:nvPr>
              <p:extLst>
                <p:ext uri="{D42A27DB-BD31-4B8C-83A1-F6EECF244321}">
                  <p14:modId xmlns:p14="http://schemas.microsoft.com/office/powerpoint/2010/main" val="3569643241"/>
                </p:ext>
              </p:extLst>
            </p:nvPr>
          </p:nvGraphicFramePr>
          <p:xfrm>
            <a:off x="7343191" y="2714968"/>
            <a:ext cx="3125991" cy="3230880"/>
          </p:xfrm>
          <a:graphic>
            <a:graphicData uri="http://schemas.openxmlformats.org/drawingml/2006/table">
              <a:tbl>
                <a:tblPr firstRow="1" bandRow="1">
                  <a:tableStyleId>{5C22544A-7EE6-4342-B048-85BDC9FD1C3A}</a:tableStyleId>
                </a:tblPr>
                <a:tblGrid>
                  <a:gridCol w="1714050">
                    <a:extLst>
                      <a:ext uri="{9D8B030D-6E8A-4147-A177-3AD203B41FA5}">
                        <a16:colId xmlns:a16="http://schemas.microsoft.com/office/drawing/2014/main" val="20000"/>
                      </a:ext>
                    </a:extLst>
                  </a:gridCol>
                  <a:gridCol w="1411941">
                    <a:extLst>
                      <a:ext uri="{9D8B030D-6E8A-4147-A177-3AD203B41FA5}">
                        <a16:colId xmlns:a16="http://schemas.microsoft.com/office/drawing/2014/main" val="20001"/>
                      </a:ext>
                    </a:extLst>
                  </a:gridCol>
                </a:tblGrid>
                <a:tr h="634365">
                  <a:tc>
                    <a:txBody>
                      <a:bodyPr/>
                      <a:lstStyle/>
                      <a:p>
                        <a:pPr>
                          <a:buNone/>
                        </a:pPr>
                        <a:r>
                          <a:rPr lang="vi-VN" sz="4000" b="1" dirty="0">
                            <a:solidFill>
                              <a:srgbClr val="0070C0"/>
                            </a:solidFill>
                            <a:latin typeface="Times New Roman" panose="02020603050405020304" charset="0"/>
                            <a:cs typeface="Times New Roman" panose="02020603050405020304" charset="0"/>
                            <a:sym typeface="+mn-ea"/>
                          </a:rPr>
                          <a:t>9 280</a:t>
                        </a:r>
                        <a:endParaRPr lang="en-US" sz="4000" b="1" dirty="0">
                          <a:solidFill>
                            <a:srgbClr val="0070C0"/>
                          </a:solidFill>
                          <a:latin typeface="Times New Roman" panose="02020603050405020304"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000" b="1" baseline="0" dirty="0">
                            <a:solidFill>
                              <a:srgbClr val="0070C0"/>
                            </a:solidFill>
                            <a:latin typeface="Times New Roman" panose="02020603050405020304" charset="0"/>
                            <a:cs typeface="Times New Roman" panose="02020603050405020304" charset="0"/>
                          </a:rPr>
                          <a:t>  </a:t>
                        </a:r>
                        <a:r>
                          <a:rPr lang="vi-VN" sz="4000" b="1" baseline="0" dirty="0">
                            <a:solidFill>
                              <a:srgbClr val="0070C0"/>
                            </a:solidFill>
                            <a:latin typeface="Times New Roman" panose="02020603050405020304" charset="0"/>
                            <a:cs typeface="Times New Roman" panose="02020603050405020304" charset="0"/>
                          </a:rPr>
                          <a:t>4</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vi-VN" sz="4000" b="1" dirty="0">
                            <a:solidFill>
                              <a:srgbClr val="0070C0"/>
                            </a:solidFill>
                            <a:latin typeface="Times New Roman" panose="02020603050405020304" charset="0"/>
                            <a:cs typeface="Times New Roman" panose="02020603050405020304" charset="0"/>
                          </a:rPr>
                          <a:t>1 2</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vi-VN" sz="4000" b="1" dirty="0">
                            <a:solidFill>
                              <a:srgbClr val="0070C0"/>
                            </a:solidFill>
                            <a:latin typeface="Times New Roman" panose="02020603050405020304" charset="0"/>
                            <a:cs typeface="Times New Roman" panose="02020603050405020304" charset="0"/>
                          </a:rPr>
                          <a:t>   08</a:t>
                        </a:r>
                      </a:p>
                      <a:p>
                        <a:pPr>
                          <a:lnSpc>
                            <a:spcPct val="100000"/>
                          </a:lnSpc>
                          <a:buNone/>
                        </a:pPr>
                        <a:r>
                          <a:rPr lang="vi-VN" sz="4000" b="1" dirty="0">
                            <a:solidFill>
                              <a:srgbClr val="0070C0"/>
                            </a:solidFill>
                            <a:latin typeface="Times New Roman" panose="02020603050405020304" charset="0"/>
                            <a:cs typeface="Times New Roman" panose="02020603050405020304" charset="0"/>
                          </a:rPr>
                          <a:t>     00</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en-US" sz="4000" b="1" dirty="0">
                            <a:solidFill>
                              <a:srgbClr val="0070C0"/>
                            </a:solidFill>
                            <a:latin typeface="Times New Roman" panose="02020603050405020304" charset="0"/>
                            <a:cs typeface="Times New Roman" panose="02020603050405020304" charset="0"/>
                          </a:rPr>
                          <a:t>      </a:t>
                        </a:r>
                        <a:r>
                          <a:rPr lang="en-US" sz="4000" b="1" baseline="0" dirty="0">
                            <a:solidFill>
                              <a:srgbClr val="0070C0"/>
                            </a:solidFill>
                            <a:latin typeface="Times New Roman" panose="02020603050405020304" charset="0"/>
                            <a:cs typeface="Times New Roman" panose="02020603050405020304" charset="0"/>
                          </a:rPr>
                          <a:t>  </a:t>
                        </a:r>
                        <a:r>
                          <a:rPr lang="en-US" sz="4000" b="1" dirty="0">
                            <a:solidFill>
                              <a:srgbClr val="0070C0"/>
                            </a:solidFill>
                            <a:latin typeface="Times New Roman" panose="02020603050405020304" charset="0"/>
                            <a:cs typeface="Times New Roman" panose="02020603050405020304" charset="0"/>
                          </a:rPr>
                          <a:t>0</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000" b="1" dirty="0">
                            <a:solidFill>
                              <a:srgbClr val="0070C0"/>
                            </a:solidFill>
                            <a:latin typeface="Times New Roman" panose="02020603050405020304" charset="0"/>
                            <a:cs typeface="Times New Roman" panose="02020603050405020304" charset="0"/>
                          </a:rPr>
                          <a:t>2 320</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BF8DC55-6181-03F5-F9C4-A02BE261248F}"/>
                </a:ext>
              </a:extLst>
            </p:cNvPr>
            <p:cNvSpPr txBox="1"/>
            <p:nvPr/>
          </p:nvSpPr>
          <p:spPr>
            <a:xfrm>
              <a:off x="10291665" y="3455967"/>
              <a:ext cx="1496778"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(dm</a:t>
              </a:r>
              <a:r>
                <a:rPr lang="pt-BR"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r>
                <a:rPr lang="vi-VN" sz="3600" b="1" baseline="30000" dirty="0">
                  <a:solidFill>
                    <a:srgbClr val="0070C0"/>
                  </a:solidFill>
                  <a:latin typeface="Cambria" panose="02040503050406030204" pitchFamily="18" charset="0"/>
                  <a:ea typeface="Cambria" panose="02040503050406030204" pitchFamily="18" charset="0"/>
                </a:rPr>
                <a:t>  </a:t>
              </a:r>
              <a:endParaRPr lang="en-US" sz="3600" dirty="0">
                <a:solidFill>
                  <a:srgbClr val="0070C0"/>
                </a:solidFill>
              </a:endParaRPr>
            </a:p>
          </p:txBody>
        </p:sp>
      </p:grpSp>
      <p:sp>
        <p:nvSpPr>
          <p:cNvPr id="15" name="TextBox 14">
            <a:extLst>
              <a:ext uri="{FF2B5EF4-FFF2-40B4-BE49-F238E27FC236}">
                <a16:creationId xmlns:a16="http://schemas.microsoft.com/office/drawing/2014/main" id="{EEEA41C8-2785-6FCA-5F13-744793348DA1}"/>
              </a:ext>
            </a:extLst>
          </p:cNvPr>
          <p:cNvSpPr txBox="1"/>
          <p:nvPr/>
        </p:nvSpPr>
        <p:spPr>
          <a:xfrm>
            <a:off x="1607974" y="3793498"/>
            <a:ext cx="480824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2 320 dm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dirty="0">
                <a:solidFill>
                  <a:srgbClr val="002060"/>
                </a:solidFill>
                <a:latin typeface="Cambria" panose="02040503050406030204" pitchFamily="18" charset="0"/>
                <a:ea typeface="Cambria" panose="02040503050406030204" pitchFamily="18" charset="0"/>
              </a:rPr>
              <a:t> = 23,2 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baseline="30000"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CA3F62-5872-4DD6-37B1-9D7BDAE6DAED}"/>
              </a:ext>
            </a:extLst>
          </p:cNvPr>
          <p:cNvSpPr txBox="1"/>
          <p:nvPr/>
        </p:nvSpPr>
        <p:spPr>
          <a:xfrm>
            <a:off x="275802" y="4678494"/>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Vậy:</a:t>
            </a:r>
            <a:endParaRPr lang="en-US" sz="36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8FC88B4-2DF7-ADF7-2E03-F276DD68D844}"/>
              </a:ext>
            </a:extLst>
          </p:cNvPr>
          <p:cNvSpPr txBox="1"/>
          <p:nvPr/>
        </p:nvSpPr>
        <p:spPr>
          <a:xfrm>
            <a:off x="1607974" y="4714624"/>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 4 = 23,2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95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20" name="Group 19">
            <a:extLst>
              <a:ext uri="{FF2B5EF4-FFF2-40B4-BE49-F238E27FC236}">
                <a16:creationId xmlns:a16="http://schemas.microsoft.com/office/drawing/2014/main" id="{2DBE1336-530C-1A38-941E-6626718009CC}"/>
              </a:ext>
            </a:extLst>
          </p:cNvPr>
          <p:cNvGrpSpPr/>
          <p:nvPr/>
        </p:nvGrpSpPr>
        <p:grpSpPr>
          <a:xfrm>
            <a:off x="589114" y="440256"/>
            <a:ext cx="2516693" cy="758735"/>
            <a:chOff x="4080050" y="410636"/>
            <a:chExt cx="2516693" cy="758735"/>
          </a:xfrm>
        </p:grpSpPr>
        <p:sp>
          <p:nvSpPr>
            <p:cNvPr id="21" name="圆角矩形 7">
              <a:extLst>
                <a:ext uri="{FF2B5EF4-FFF2-40B4-BE49-F238E27FC236}">
                  <a16:creationId xmlns:a16="http://schemas.microsoft.com/office/drawing/2014/main" id="{D73DE7E1-F8D5-C8B7-AC6B-9B55B95237FC}"/>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2" name="TextBox 21">
              <a:extLst>
                <a:ext uri="{FF2B5EF4-FFF2-40B4-BE49-F238E27FC236}">
                  <a16:creationId xmlns:a16="http://schemas.microsoft.com/office/drawing/2014/main" id="{731B8076-2EA6-D1A1-DDF6-BB38B1030F1B}"/>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2:</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23" name="TextBox 22">
            <a:extLst>
              <a:ext uri="{FF2B5EF4-FFF2-40B4-BE49-F238E27FC236}">
                <a16:creationId xmlns:a16="http://schemas.microsoft.com/office/drawing/2014/main" id="{68471DC2-926B-6DAD-BF73-718E843D5B38}"/>
              </a:ext>
            </a:extLst>
          </p:cNvPr>
          <p:cNvSpPr txBox="1"/>
          <p:nvPr/>
        </p:nvSpPr>
        <p:spPr>
          <a:xfrm>
            <a:off x="3657136" y="564174"/>
            <a:ext cx="6686200" cy="646331"/>
          </a:xfrm>
          <a:prstGeom prst="rect">
            <a:avLst/>
          </a:prstGeom>
          <a:noFill/>
          <a:ln>
            <a:solidFill>
              <a:srgbClr val="0070C0"/>
            </a:solidFill>
            <a:prstDash val="lgDash"/>
          </a:ln>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Thực hiện phép tính </a:t>
            </a:r>
            <a:r>
              <a:rPr lang="vi-VN" sz="3600" b="1" dirty="0">
                <a:solidFill>
                  <a:srgbClr val="C00000"/>
                </a:solidFill>
                <a:latin typeface="Cambria" panose="02040503050406030204" pitchFamily="18" charset="0"/>
                <a:ea typeface="Cambria" panose="02040503050406030204" pitchFamily="18" charset="0"/>
              </a:rPr>
              <a:t>92,8 : 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4036" y="1360165"/>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26" name="Table 25">
            <a:extLst>
              <a:ext uri="{FF2B5EF4-FFF2-40B4-BE49-F238E27FC236}">
                <a16:creationId xmlns:a16="http://schemas.microsoft.com/office/drawing/2014/main" id="{530BA03A-F72F-3592-06F9-F315CCEC2526}"/>
              </a:ext>
            </a:extLst>
          </p:cNvPr>
          <p:cNvGraphicFramePr/>
          <p:nvPr>
            <p:extLst>
              <p:ext uri="{D42A27DB-BD31-4B8C-83A1-F6EECF244321}">
                <p14:modId xmlns:p14="http://schemas.microsoft.com/office/powerpoint/2010/main" val="2432889175"/>
              </p:ext>
            </p:extLst>
          </p:nvPr>
        </p:nvGraphicFramePr>
        <p:xfrm>
          <a:off x="392172" y="2254649"/>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EDE5CB25-CF21-C94B-E6AD-D683C79EEF76}"/>
              </a:ext>
            </a:extLst>
          </p:cNvPr>
          <p:cNvSpPr txBox="1"/>
          <p:nvPr/>
        </p:nvSpPr>
        <p:spPr>
          <a:xfrm>
            <a:off x="3657136" y="2053618"/>
            <a:ext cx="7672401" cy="553998"/>
          </a:xfrm>
          <a:prstGeom prst="rect">
            <a:avLst/>
          </a:prstGeom>
          <a:noFill/>
        </p:spPr>
        <p:txBody>
          <a:bodyPr wrap="square" rtlCol="0">
            <a:spAutoFit/>
          </a:bodyPr>
          <a:lstStyle/>
          <a:p>
            <a:r>
              <a:rPr lang="en-US" sz="3000" b="1" dirty="0">
                <a:solidFill>
                  <a:srgbClr val="002060"/>
                </a:solidFill>
                <a:latin typeface="Cambria" panose="02040503050406030204" pitchFamily="18" charset="0"/>
                <a:ea typeface="Cambria" panose="02040503050406030204" pitchFamily="18" charset="0"/>
              </a:rPr>
              <a:t>* 9 chia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4CF2DEB0-F570-5187-BC72-A98B1CD0C56D}"/>
              </a:ext>
            </a:extLst>
          </p:cNvPr>
          <p:cNvSpPr txBox="1"/>
          <p:nvPr/>
        </p:nvSpPr>
        <p:spPr>
          <a:xfrm>
            <a:off x="2217610" y="3046211"/>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4DA24CF-A086-0D98-2387-E3490ECD8AC3}"/>
              </a:ext>
            </a:extLst>
          </p:cNvPr>
          <p:cNvSpPr txBox="1"/>
          <p:nvPr/>
        </p:nvSpPr>
        <p:spPr>
          <a:xfrm>
            <a:off x="3963813" y="2634865"/>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9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6F9D85FB-B4AA-8F4B-BAAF-C5F596536562}"/>
              </a:ext>
            </a:extLst>
          </p:cNvPr>
          <p:cNvSpPr txBox="1"/>
          <p:nvPr/>
        </p:nvSpPr>
        <p:spPr>
          <a:xfrm>
            <a:off x="675788"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B47A693-92C5-EA36-5E09-4F066999EA05}"/>
              </a:ext>
            </a:extLst>
          </p:cNvPr>
          <p:cNvSpPr txBox="1"/>
          <p:nvPr/>
        </p:nvSpPr>
        <p:spPr>
          <a:xfrm>
            <a:off x="3684036" y="3168979"/>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p>
        </p:txBody>
      </p:sp>
      <p:sp>
        <p:nvSpPr>
          <p:cNvPr id="32" name="TextBox 31">
            <a:extLst>
              <a:ext uri="{FF2B5EF4-FFF2-40B4-BE49-F238E27FC236}">
                <a16:creationId xmlns:a16="http://schemas.microsoft.com/office/drawing/2014/main" id="{4F5DCCC1-D423-FFEB-DBEE-A8F8E8D6F836}"/>
              </a:ext>
            </a:extLst>
          </p:cNvPr>
          <p:cNvSpPr txBox="1"/>
          <p:nvPr/>
        </p:nvSpPr>
        <p:spPr>
          <a:xfrm>
            <a:off x="3952712" y="5220881"/>
            <a:ext cx="7549143"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0,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0.</a:t>
            </a:r>
          </a:p>
        </p:txBody>
      </p:sp>
      <p:sp>
        <p:nvSpPr>
          <p:cNvPr id="33" name="TextBox 32">
            <a:extLst>
              <a:ext uri="{FF2B5EF4-FFF2-40B4-BE49-F238E27FC236}">
                <a16:creationId xmlns:a16="http://schemas.microsoft.com/office/drawing/2014/main" id="{B7506942-FE1D-7768-F25E-7232540229FA}"/>
              </a:ext>
            </a:extLst>
          </p:cNvPr>
          <p:cNvSpPr txBox="1"/>
          <p:nvPr/>
        </p:nvSpPr>
        <p:spPr>
          <a:xfrm>
            <a:off x="1055404"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4EA0423F-AF5A-8E9D-F68F-E0F6F75370DF}"/>
              </a:ext>
            </a:extLst>
          </p:cNvPr>
          <p:cNvSpPr txBox="1"/>
          <p:nvPr/>
        </p:nvSpPr>
        <p:spPr>
          <a:xfrm>
            <a:off x="6609040" y="3172105"/>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12 chia 4 được 3, viết 3;</a:t>
            </a:r>
            <a:endParaRPr lang="en-US" sz="3000" b="1" dirty="0">
              <a:solidFill>
                <a:srgbClr val="00206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23DF2DF-0088-121C-7348-6FCD76D94984}"/>
              </a:ext>
            </a:extLst>
          </p:cNvPr>
          <p:cNvSpPr txBox="1"/>
          <p:nvPr/>
        </p:nvSpPr>
        <p:spPr>
          <a:xfrm>
            <a:off x="2578624" y="3041710"/>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4DF5BAE-5443-32A8-6426-3D61D8BAE5F3}"/>
              </a:ext>
            </a:extLst>
          </p:cNvPr>
          <p:cNvSpPr txBox="1"/>
          <p:nvPr/>
        </p:nvSpPr>
        <p:spPr>
          <a:xfrm>
            <a:off x="3952712" y="3694064"/>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3</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DA6CFC1-76AE-D038-600C-8FE8A446A932}"/>
              </a:ext>
            </a:extLst>
          </p:cNvPr>
          <p:cNvSpPr txBox="1"/>
          <p:nvPr/>
        </p:nvSpPr>
        <p:spPr>
          <a:xfrm>
            <a:off x="1040685" y="358914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801F447F-EC1E-BEEB-A643-A33BA6B40592}"/>
              </a:ext>
            </a:extLst>
          </p:cNvPr>
          <p:cNvSpPr txBox="1"/>
          <p:nvPr/>
        </p:nvSpPr>
        <p:spPr>
          <a:xfrm>
            <a:off x="3696222" y="4196396"/>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 Viết dấu phẩy vào bên phải 3</a:t>
            </a:r>
            <a:r>
              <a:rPr lang="en-US" sz="3000" b="1" dirty="0">
                <a:solidFill>
                  <a:srgbClr val="002060"/>
                </a:solidFill>
                <a:latin typeface="Cambria" panose="02040503050406030204" pitchFamily="18" charset="0"/>
                <a:ea typeface="Cambria" panose="02040503050406030204" pitchFamily="18" charset="0"/>
              </a:rPr>
              <a:t>.</a:t>
            </a:r>
          </a:p>
        </p:txBody>
      </p:sp>
      <p:sp>
        <p:nvSpPr>
          <p:cNvPr id="39" name="TextBox 38">
            <a:extLst>
              <a:ext uri="{FF2B5EF4-FFF2-40B4-BE49-F238E27FC236}">
                <a16:creationId xmlns:a16="http://schemas.microsoft.com/office/drawing/2014/main" id="{8AC16206-3908-7675-5D2A-C2C701CC1442}"/>
              </a:ext>
            </a:extLst>
          </p:cNvPr>
          <p:cNvSpPr txBox="1"/>
          <p:nvPr/>
        </p:nvSpPr>
        <p:spPr>
          <a:xfrm>
            <a:off x="2937373" y="3036581"/>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B841A37B-AA3A-DA8A-C1AA-3C2164532222}"/>
              </a:ext>
            </a:extLst>
          </p:cNvPr>
          <p:cNvSpPr txBox="1"/>
          <p:nvPr/>
        </p:nvSpPr>
        <p:spPr>
          <a:xfrm>
            <a:off x="3685129" y="4686400"/>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p>
        </p:txBody>
      </p:sp>
      <p:sp>
        <p:nvSpPr>
          <p:cNvPr id="41" name="TextBox 40">
            <a:extLst>
              <a:ext uri="{FF2B5EF4-FFF2-40B4-BE49-F238E27FC236}">
                <a16:creationId xmlns:a16="http://schemas.microsoft.com/office/drawing/2014/main" id="{EA9EE57E-3F8B-C28C-EAD3-A7246C61F4C6}"/>
              </a:ext>
            </a:extLst>
          </p:cNvPr>
          <p:cNvSpPr txBox="1"/>
          <p:nvPr/>
        </p:nvSpPr>
        <p:spPr>
          <a:xfrm>
            <a:off x="1473578" y="36026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F2C7A49-86F9-6FE5-A7D0-21BC8A327060}"/>
              </a:ext>
            </a:extLst>
          </p:cNvPr>
          <p:cNvSpPr txBox="1"/>
          <p:nvPr/>
        </p:nvSpPr>
        <p:spPr>
          <a:xfrm>
            <a:off x="4993932" y="4708298"/>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8 chia 4 được 2, viết 2;</a:t>
            </a:r>
            <a:endParaRPr lang="en-US" sz="3000" b="1" dirty="0">
              <a:solidFill>
                <a:srgbClr val="00206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1B3D813B-975D-562E-B9C5-30C0C6B78736}"/>
              </a:ext>
            </a:extLst>
          </p:cNvPr>
          <p:cNvSpPr txBox="1"/>
          <p:nvPr/>
        </p:nvSpPr>
        <p:spPr>
          <a:xfrm>
            <a:off x="3092721" y="3052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A8770410-AEDE-A47B-C790-FD3807B183A3}"/>
              </a:ext>
            </a:extLst>
          </p:cNvPr>
          <p:cNvSpPr txBox="1"/>
          <p:nvPr/>
        </p:nvSpPr>
        <p:spPr>
          <a:xfrm>
            <a:off x="1486070" y="425978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barn(inVertical)">
                                      <p:cBhvr>
                                        <p:cTn id="69" dur="500"/>
                                        <p:tgtEl>
                                          <p:spTgt spid="3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arn(inVertical)">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0">
                                            <p:txEl>
                                              <p:pRg st="0" end="0"/>
                                            </p:txEl>
                                          </p:spTgt>
                                        </p:tgtEl>
                                        <p:attrNameLst>
                                          <p:attrName>style.visibility</p:attrName>
                                        </p:attrNameLst>
                                      </p:cBhvr>
                                      <p:to>
                                        <p:strVal val="visible"/>
                                      </p:to>
                                    </p:set>
                                    <p:animEffect transition="in" filter="barn(inVertical)">
                                      <p:cBhvr>
                                        <p:cTn id="106" dur="500"/>
                                        <p:tgtEl>
                                          <p:spTgt spid="4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Effect transition="in" filter="barn(inVertical)">
                                      <p:cBhvr>
                                        <p:cTn id="123" dur="500"/>
                                        <p:tgtEl>
                                          <p:spTgt spid="42">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randombar(horizontal)">
                                      <p:cBhvr>
                                        <p:cTn id="133" dur="500"/>
                                        <p:tgtEl>
                                          <p:spTgt spid="32"/>
                                        </p:tgtEl>
                                      </p:cBhvr>
                                    </p:animEffect>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500157" y="478935"/>
            <a:ext cx="4696994" cy="851551"/>
            <a:chOff x="500157" y="478935"/>
            <a:chExt cx="4696994" cy="851551"/>
          </a:xfrm>
        </p:grpSpPr>
        <p:grpSp>
          <p:nvGrpSpPr>
            <p:cNvPr id="41" name="组合 53">
              <a:extLst>
                <a:ext uri="{FF2B5EF4-FFF2-40B4-BE49-F238E27FC236}">
                  <a16:creationId xmlns:a16="http://schemas.microsoft.com/office/drawing/2014/main" id="{92728464-48D0-E1A7-75FB-E89634AC6023}"/>
                </a:ext>
              </a:extLst>
            </p:cNvPr>
            <p:cNvGrpSpPr/>
            <p:nvPr/>
          </p:nvGrpSpPr>
          <p:grpSpPr>
            <a:xfrm>
              <a:off x="500157" y="515031"/>
              <a:ext cx="3966397" cy="815455"/>
              <a:chOff x="1717452" y="3451271"/>
              <a:chExt cx="3966397" cy="815455"/>
            </a:xfrm>
          </p:grpSpPr>
          <p:sp>
            <p:nvSpPr>
              <p:cNvPr id="43" name="椭圆 56">
                <a:extLst>
                  <a:ext uri="{FF2B5EF4-FFF2-40B4-BE49-F238E27FC236}">
                    <a16:creationId xmlns:a16="http://schemas.microsoft.com/office/drawing/2014/main" id="{50119A3F-3C34-B195-812A-600C148CD4DE}"/>
                  </a:ext>
                </a:extLst>
              </p:cNvPr>
              <p:cNvSpPr/>
              <p:nvPr/>
            </p:nvSpPr>
            <p:spPr>
              <a:xfrm>
                <a:off x="1717452" y="3451271"/>
                <a:ext cx="639632" cy="639632"/>
              </a:xfrm>
              <a:prstGeom prst="ellipse">
                <a:avLst/>
              </a:prstGeom>
              <a:solidFill>
                <a:srgbClr val="1D8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bg1"/>
                    </a:solidFill>
                    <a:latin typeface="Cambria" panose="02040503050406030204" pitchFamily="18" charset="0"/>
                    <a:ea typeface="字魂179号-正酷波波体" charset="-122"/>
                  </a:rPr>
                  <a:t>b</a:t>
                </a:r>
                <a:endParaRPr lang="zh-CN" altLang="en-US" sz="3600" b="1" dirty="0">
                  <a:solidFill>
                    <a:schemeClr val="bg1"/>
                  </a:solidFill>
                  <a:latin typeface="Cambria" panose="02040503050406030204" pitchFamily="18" charset="0"/>
                  <a:ea typeface="字魂179号-正酷波波体" charset="-122"/>
                </a:endParaRPr>
              </a:p>
            </p:txBody>
          </p:sp>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3798134" y="238101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gr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r>
                <a:rPr lang="vi-VN" sz="4400" b="1" dirty="0">
                  <a:solidFill>
                    <a:srgbClr val="C00000"/>
                  </a:solidFill>
                  <a:latin typeface="Cambria" panose="02040503050406030204" pitchFamily="18" charset="0"/>
                  <a:ea typeface="Cambria" panose="02040503050406030204" pitchFamily="18" charset="0"/>
                </a:rPr>
                <a:t>19,95 : 19 = ?</a:t>
              </a:r>
              <a:endParaRPr lang="en-US" sz="4400" b="1" dirty="0">
                <a:solidFill>
                  <a:srgbClr val="C00000"/>
                </a:solidFill>
                <a:latin typeface="Cambria" panose="02040503050406030204" pitchFamily="18" charset="0"/>
                <a:ea typeface="Cambria" panose="02040503050406030204" pitchFamily="18" charset="0"/>
              </a:endParaRPr>
            </a:p>
          </p:txBody>
        </p:sp>
      </p:grpSp>
      <p:sp>
        <p:nvSpPr>
          <p:cNvPr id="45" name="TextBox 44">
            <a:extLst>
              <a:ext uri="{FF2B5EF4-FFF2-40B4-BE49-F238E27FC236}">
                <a16:creationId xmlns:a16="http://schemas.microsoft.com/office/drawing/2014/main" id="{545ED186-6EA8-A762-B09A-0C21D4BD6883}"/>
              </a:ext>
            </a:extLst>
          </p:cNvPr>
          <p:cNvSpPr txBox="1"/>
          <p:nvPr/>
        </p:nvSpPr>
        <p:spPr>
          <a:xfrm>
            <a:off x="500157" y="1404219"/>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46" name="Table 45">
            <a:extLst>
              <a:ext uri="{FF2B5EF4-FFF2-40B4-BE49-F238E27FC236}">
                <a16:creationId xmlns:a16="http://schemas.microsoft.com/office/drawing/2014/main" id="{66DF6EE1-6B80-360D-ADCF-77F0AF07F3BB}"/>
              </a:ext>
            </a:extLst>
          </p:cNvPr>
          <p:cNvGraphicFramePr/>
          <p:nvPr>
            <p:extLst>
              <p:ext uri="{D42A27DB-BD31-4B8C-83A1-F6EECF244321}">
                <p14:modId xmlns:p14="http://schemas.microsoft.com/office/powerpoint/2010/main" val="234592554"/>
              </p:ext>
            </p:extLst>
          </p:nvPr>
        </p:nvGraphicFramePr>
        <p:xfrm>
          <a:off x="2883159" y="2361585"/>
          <a:ext cx="3489185" cy="1957705"/>
        </p:xfrm>
        <a:graphic>
          <a:graphicData uri="http://schemas.openxmlformats.org/drawingml/2006/table">
            <a:tbl>
              <a:tblPr firstRow="1" bandRow="1">
                <a:tableStyleId>{5C22544A-7EE6-4342-B048-85BDC9FD1C3A}</a:tableStyleId>
              </a:tblPr>
              <a:tblGrid>
                <a:gridCol w="1913197">
                  <a:extLst>
                    <a:ext uri="{9D8B030D-6E8A-4147-A177-3AD203B41FA5}">
                      <a16:colId xmlns:a16="http://schemas.microsoft.com/office/drawing/2014/main" val="20000"/>
                    </a:ext>
                  </a:extLst>
                </a:gridCol>
                <a:gridCol w="1575988">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19,95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19</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 name="TextBox 46">
            <a:extLst>
              <a:ext uri="{FF2B5EF4-FFF2-40B4-BE49-F238E27FC236}">
                <a16:creationId xmlns:a16="http://schemas.microsoft.com/office/drawing/2014/main" id="{2EB227A4-81A3-A378-161A-4D50F1B21FBE}"/>
              </a:ext>
            </a:extLst>
          </p:cNvPr>
          <p:cNvSpPr txBox="1"/>
          <p:nvPr/>
        </p:nvSpPr>
        <p:spPr>
          <a:xfrm>
            <a:off x="4932818" y="315314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B4F5389-0B2C-BDE9-BA89-B717540038B0}"/>
              </a:ext>
            </a:extLst>
          </p:cNvPr>
          <p:cNvSpPr txBox="1"/>
          <p:nvPr/>
        </p:nvSpPr>
        <p:spPr>
          <a:xfrm>
            <a:off x="3390996"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D0B251C0-729B-3D12-F213-348C11BAB862}"/>
              </a:ext>
            </a:extLst>
          </p:cNvPr>
          <p:cNvSpPr txBox="1"/>
          <p:nvPr/>
        </p:nvSpPr>
        <p:spPr>
          <a:xfrm>
            <a:off x="3876042"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9</a:t>
            </a:r>
            <a:endParaRPr lang="en-US" sz="48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B934FB98-16DD-EB9A-88DF-870CF3980360}"/>
              </a:ext>
            </a:extLst>
          </p:cNvPr>
          <p:cNvSpPr txBox="1"/>
          <p:nvPr/>
        </p:nvSpPr>
        <p:spPr>
          <a:xfrm>
            <a:off x="5293832" y="3148646"/>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A8054F51-A696-B45B-4545-91DD9088CF9D}"/>
              </a:ext>
            </a:extLst>
          </p:cNvPr>
          <p:cNvSpPr txBox="1"/>
          <p:nvPr/>
        </p:nvSpPr>
        <p:spPr>
          <a:xfrm>
            <a:off x="5476523" y="3171510"/>
            <a:ext cx="599839"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5CB099F1-858D-6B5F-6930-9F84BABCEDA4}"/>
              </a:ext>
            </a:extLst>
          </p:cNvPr>
          <p:cNvSpPr txBox="1"/>
          <p:nvPr/>
        </p:nvSpPr>
        <p:spPr>
          <a:xfrm>
            <a:off x="4188786" y="378423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393F1F0-1E58-B875-B6B5-BFD62FA5922F}"/>
              </a:ext>
            </a:extLst>
          </p:cNvPr>
          <p:cNvSpPr txBox="1"/>
          <p:nvPr/>
        </p:nvSpPr>
        <p:spPr>
          <a:xfrm>
            <a:off x="5835922" y="317825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02C16C45-2D32-A7C2-6956-1ED5F4C13948}"/>
              </a:ext>
            </a:extLst>
          </p:cNvPr>
          <p:cNvSpPr txBox="1"/>
          <p:nvPr/>
        </p:nvSpPr>
        <p:spPr>
          <a:xfrm>
            <a:off x="4242330" y="312709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algn="ctr"/>
            <a:r>
              <a:rPr lang="vi-VN" sz="4400" b="1" dirty="0">
                <a:solidFill>
                  <a:srgbClr val="002060"/>
                </a:solidFill>
                <a:latin typeface="Cambria" panose="02040503050406030204" pitchFamily="18" charset="0"/>
                <a:ea typeface="Cambria" panose="02040503050406030204" pitchFamily="18" charset="0"/>
              </a:rPr>
              <a:t>Muốn chia một số thập phân cho một số tự nhiên ta làm như thế nào?</a:t>
            </a:r>
            <a:endParaRPr lang="en-US"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4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in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fltVal val="0"/>
                                          </p:val>
                                        </p:tav>
                                        <p:tav tm="100000">
                                          <p:val>
                                            <p:strVal val="#ppt_w"/>
                                          </p:val>
                                        </p:tav>
                                      </p:tavLst>
                                    </p:anim>
                                    <p:anim calcmode="lin" valueType="num">
                                      <p:cBhvr>
                                        <p:cTn id="69" dur="500" fill="hold"/>
                                        <p:tgtEl>
                                          <p:spTgt spid="55"/>
                                        </p:tgtEl>
                                        <p:attrNameLst>
                                          <p:attrName>ppt_h</p:attrName>
                                        </p:attrNameLst>
                                      </p:cBhvr>
                                      <p:tavLst>
                                        <p:tav tm="0">
                                          <p:val>
                                            <p:fltVal val="0"/>
                                          </p:val>
                                        </p:tav>
                                        <p:tav tm="100000">
                                          <p:val>
                                            <p:strVal val="#ppt_h"/>
                                          </p:val>
                                        </p:tav>
                                      </p:tavLst>
                                    </p:anim>
                                    <p:animEffect transition="in" filter="fad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2" grpId="0"/>
      <p:bldP spid="53" grpId="0"/>
      <p:bldP spid="54"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90688"/>
            <a:ext cx="1670759" cy="3932237"/>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124074" y="984283"/>
            <a:ext cx="9248775" cy="4031873"/>
          </a:xfrm>
          <a:prstGeom prst="rect">
            <a:avLst/>
          </a:prstGeom>
          <a:noFill/>
          <a:ln w="38100" cmpd="tri">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p:txBody>
      </p:sp>
      <p:pic>
        <p:nvPicPr>
          <p:cNvPr id="4" name="Picture 2" descr="Cartoon knight boy">
            <a:extLst>
              <a:ext uri="{FF2B5EF4-FFF2-40B4-BE49-F238E27FC236}">
                <a16:creationId xmlns:a16="http://schemas.microsoft.com/office/drawing/2014/main" id="{6C8CCD39-12A6-D3CF-8C5A-7AF876DDFE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26" y="3084922"/>
            <a:ext cx="4240776" cy="390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8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Box 21"/>
          <p:cNvSpPr txBox="1">
            <a:spLocks noChangeArrowheads="1"/>
          </p:cNvSpPr>
          <p:nvPr/>
        </p:nvSpPr>
        <p:spPr bwMode="auto">
          <a:xfrm>
            <a:off x="2322690"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0,36 : 9</a:t>
            </a:r>
          </a:p>
        </p:txBody>
      </p:sp>
      <p:sp>
        <p:nvSpPr>
          <p:cNvPr id="10" name="Rectangle 22"/>
          <p:cNvSpPr>
            <a:spLocks noChangeArrowheads="1"/>
          </p:cNvSpPr>
          <p:nvPr/>
        </p:nvSpPr>
        <p:spPr bwMode="auto">
          <a:xfrm>
            <a:off x="2858701" y="210812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0,36</a:t>
            </a:r>
          </a:p>
        </p:txBody>
      </p:sp>
      <p:sp>
        <p:nvSpPr>
          <p:cNvPr id="11" name="Line 23"/>
          <p:cNvSpPr>
            <a:spLocks noChangeShapeType="1"/>
          </p:cNvSpPr>
          <p:nvPr/>
        </p:nvSpPr>
        <p:spPr bwMode="auto">
          <a:xfrm>
            <a:off x="3849302" y="2175378"/>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Line 24"/>
          <p:cNvSpPr>
            <a:spLocks noChangeShapeType="1"/>
          </p:cNvSpPr>
          <p:nvPr/>
        </p:nvSpPr>
        <p:spPr bwMode="auto">
          <a:xfrm>
            <a:off x="3849302" y="2556378"/>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Rectangle 25"/>
          <p:cNvSpPr>
            <a:spLocks noChangeArrowheads="1"/>
          </p:cNvSpPr>
          <p:nvPr/>
        </p:nvSpPr>
        <p:spPr bwMode="auto">
          <a:xfrm>
            <a:off x="4001702" y="2113466"/>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Times New Roman" panose="02020603050405020304" pitchFamily="18" charset="0"/>
              </a:rPr>
              <a:t>9</a:t>
            </a:r>
          </a:p>
        </p:txBody>
      </p:sp>
      <p:sp>
        <p:nvSpPr>
          <p:cNvPr id="14" name="Rectangle 26"/>
          <p:cNvSpPr>
            <a:spLocks noChangeArrowheads="1"/>
          </p:cNvSpPr>
          <p:nvPr/>
        </p:nvSpPr>
        <p:spPr bwMode="auto">
          <a:xfrm>
            <a:off x="2877752" y="2586541"/>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0 36</a:t>
            </a:r>
          </a:p>
        </p:txBody>
      </p:sp>
      <p:sp>
        <p:nvSpPr>
          <p:cNvPr id="15" name="Rectangle 27"/>
          <p:cNvSpPr>
            <a:spLocks noChangeArrowheads="1"/>
          </p:cNvSpPr>
          <p:nvPr/>
        </p:nvSpPr>
        <p:spPr bwMode="auto">
          <a:xfrm>
            <a:off x="3163502" y="3043741"/>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17" name="Rectangle 29"/>
          <p:cNvSpPr>
            <a:spLocks noChangeArrowheads="1"/>
          </p:cNvSpPr>
          <p:nvPr/>
        </p:nvSpPr>
        <p:spPr bwMode="auto">
          <a:xfrm>
            <a:off x="3849302" y="2480178"/>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0,04</a:t>
            </a:r>
          </a:p>
        </p:txBody>
      </p:sp>
      <p:sp>
        <p:nvSpPr>
          <p:cNvPr id="18" name="Text Box 30"/>
          <p:cNvSpPr txBox="1">
            <a:spLocks noChangeArrowheads="1"/>
          </p:cNvSpPr>
          <p:nvPr/>
        </p:nvSpPr>
        <p:spPr bwMode="auto">
          <a:xfrm>
            <a:off x="7058433"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95,2 : 68 =</a:t>
            </a:r>
          </a:p>
        </p:txBody>
      </p:sp>
      <p:sp>
        <p:nvSpPr>
          <p:cNvPr id="19" name="Rectangle 31"/>
          <p:cNvSpPr>
            <a:spLocks noChangeArrowheads="1"/>
          </p:cNvSpPr>
          <p:nvPr/>
        </p:nvSpPr>
        <p:spPr bwMode="auto">
          <a:xfrm>
            <a:off x="7718834" y="2172556"/>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95,2</a:t>
            </a:r>
          </a:p>
        </p:txBody>
      </p:sp>
      <p:sp>
        <p:nvSpPr>
          <p:cNvPr id="20" name="Rectangle 32"/>
          <p:cNvSpPr>
            <a:spLocks noChangeArrowheads="1"/>
          </p:cNvSpPr>
          <p:nvPr/>
        </p:nvSpPr>
        <p:spPr bwMode="auto">
          <a:xfrm>
            <a:off x="8728483" y="2576385"/>
            <a:ext cx="692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Times New Roman" panose="02020603050405020304" pitchFamily="18" charset="0"/>
              </a:rPr>
              <a:t>1,4</a:t>
            </a:r>
          </a:p>
        </p:txBody>
      </p:sp>
      <p:sp>
        <p:nvSpPr>
          <p:cNvPr id="21" name="Line 33"/>
          <p:cNvSpPr>
            <a:spLocks noChangeShapeType="1"/>
          </p:cNvSpPr>
          <p:nvPr/>
        </p:nvSpPr>
        <p:spPr bwMode="auto">
          <a:xfrm>
            <a:off x="8734833" y="2347785"/>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2" name="Rectangle 34"/>
          <p:cNvSpPr>
            <a:spLocks noChangeArrowheads="1"/>
          </p:cNvSpPr>
          <p:nvPr/>
        </p:nvSpPr>
        <p:spPr bwMode="auto">
          <a:xfrm>
            <a:off x="8804683" y="220967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rPr>
              <a:t>68</a:t>
            </a:r>
          </a:p>
        </p:txBody>
      </p:sp>
      <p:sp>
        <p:nvSpPr>
          <p:cNvPr id="23" name="Line 35"/>
          <p:cNvSpPr>
            <a:spLocks noChangeShapeType="1"/>
          </p:cNvSpPr>
          <p:nvPr/>
        </p:nvSpPr>
        <p:spPr bwMode="auto">
          <a:xfrm>
            <a:off x="8734833" y="2652585"/>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4" name="Rectangle 36"/>
          <p:cNvSpPr>
            <a:spLocks noChangeArrowheads="1"/>
          </p:cNvSpPr>
          <p:nvPr/>
        </p:nvSpPr>
        <p:spPr bwMode="auto">
          <a:xfrm>
            <a:off x="7788683" y="2652585"/>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272</a:t>
            </a:r>
          </a:p>
        </p:txBody>
      </p:sp>
      <p:sp>
        <p:nvSpPr>
          <p:cNvPr id="26" name="Text Box 6"/>
          <p:cNvSpPr txBox="1">
            <a:spLocks noChangeArrowheads="1"/>
          </p:cNvSpPr>
          <p:nvPr/>
        </p:nvSpPr>
        <p:spPr bwMode="auto">
          <a:xfrm>
            <a:off x="5033577" y="3840594"/>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latin typeface="Times New Roman" panose="02020603050405020304" pitchFamily="18" charset="0"/>
              </a:rPr>
              <a:t>5,28 : 4</a:t>
            </a:r>
          </a:p>
        </p:txBody>
      </p:sp>
      <p:sp>
        <p:nvSpPr>
          <p:cNvPr id="27" name="Rectangle 7"/>
          <p:cNvSpPr>
            <a:spLocks noChangeArrowheads="1"/>
          </p:cNvSpPr>
          <p:nvPr/>
        </p:nvSpPr>
        <p:spPr bwMode="auto">
          <a:xfrm>
            <a:off x="5410868" y="4422624"/>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5,28</a:t>
            </a:r>
          </a:p>
        </p:txBody>
      </p:sp>
      <p:sp>
        <p:nvSpPr>
          <p:cNvPr id="28" name="Line 8"/>
          <p:cNvSpPr>
            <a:spLocks noChangeShapeType="1"/>
          </p:cNvSpPr>
          <p:nvPr/>
        </p:nvSpPr>
        <p:spPr bwMode="auto">
          <a:xfrm>
            <a:off x="6323304" y="453694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9"/>
          <p:cNvSpPr>
            <a:spLocks noChangeShapeType="1"/>
          </p:cNvSpPr>
          <p:nvPr/>
        </p:nvSpPr>
        <p:spPr bwMode="auto">
          <a:xfrm>
            <a:off x="6323304" y="491794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10"/>
          <p:cNvSpPr>
            <a:spLocks noChangeArrowheads="1"/>
          </p:cNvSpPr>
          <p:nvPr/>
        </p:nvSpPr>
        <p:spPr bwMode="auto">
          <a:xfrm>
            <a:off x="6490634" y="4399132"/>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4</a:t>
            </a:r>
          </a:p>
        </p:txBody>
      </p:sp>
      <p:sp>
        <p:nvSpPr>
          <p:cNvPr id="31" name="Rectangle 11"/>
          <p:cNvSpPr>
            <a:spLocks noChangeArrowheads="1"/>
          </p:cNvSpPr>
          <p:nvPr/>
        </p:nvSpPr>
        <p:spPr bwMode="auto">
          <a:xfrm>
            <a:off x="5694654" y="4911229"/>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2</a:t>
            </a:r>
          </a:p>
        </p:txBody>
      </p:sp>
      <p:sp>
        <p:nvSpPr>
          <p:cNvPr id="32" name="Rectangle 13"/>
          <p:cNvSpPr>
            <a:spLocks noChangeArrowheads="1"/>
          </p:cNvSpPr>
          <p:nvPr/>
        </p:nvSpPr>
        <p:spPr bwMode="auto">
          <a:xfrm>
            <a:off x="5715000" y="5298940"/>
            <a:ext cx="81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08</a:t>
            </a:r>
          </a:p>
        </p:txBody>
      </p:sp>
      <p:sp>
        <p:nvSpPr>
          <p:cNvPr id="33" name="Rectangle 14"/>
          <p:cNvSpPr>
            <a:spLocks noChangeArrowheads="1"/>
          </p:cNvSpPr>
          <p:nvPr/>
        </p:nvSpPr>
        <p:spPr bwMode="auto">
          <a:xfrm>
            <a:off x="6323304" y="4841740"/>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1,32</a:t>
            </a:r>
          </a:p>
        </p:txBody>
      </p:sp>
      <p:sp>
        <p:nvSpPr>
          <p:cNvPr id="42" name="Rectangle 23"/>
          <p:cNvSpPr>
            <a:spLocks noChangeArrowheads="1"/>
          </p:cNvSpPr>
          <p:nvPr/>
        </p:nvSpPr>
        <p:spPr bwMode="auto">
          <a:xfrm>
            <a:off x="5393029" y="4907841"/>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a:t>
            </a:r>
          </a:p>
        </p:txBody>
      </p:sp>
      <p:pic>
        <p:nvPicPr>
          <p:cNvPr id="3" name="Hình ảnh 2">
            <a:extLst>
              <a:ext uri="{FF2B5EF4-FFF2-40B4-BE49-F238E27FC236}">
                <a16:creationId xmlns:a16="http://schemas.microsoft.com/office/drawing/2014/main" id="{13ECF05B-5F21-463C-90A6-10DE6DAA5142}"/>
              </a:ext>
            </a:extLst>
          </p:cNvPr>
          <p:cNvPicPr>
            <a:picLocks noChangeAspect="1"/>
          </p:cNvPicPr>
          <p:nvPr/>
        </p:nvPicPr>
        <p:blipFill>
          <a:blip r:embed="rId3"/>
          <a:stretch>
            <a:fillRect/>
          </a:stretch>
        </p:blipFill>
        <p:spPr>
          <a:xfrm>
            <a:off x="2705752" y="208082"/>
            <a:ext cx="7803556" cy="1359526"/>
          </a:xfrm>
          <a:prstGeom prst="rect">
            <a:avLst/>
          </a:prstGeom>
        </p:spPr>
      </p:pic>
      <p:sp>
        <p:nvSpPr>
          <p:cNvPr id="8" name="Rectangle 36">
            <a:extLst>
              <a:ext uri="{FF2B5EF4-FFF2-40B4-BE49-F238E27FC236}">
                <a16:creationId xmlns:a16="http://schemas.microsoft.com/office/drawing/2014/main" id="{7224E464-B80B-26C2-2726-84A5EC17B06C}"/>
              </a:ext>
            </a:extLst>
          </p:cNvPr>
          <p:cNvSpPr>
            <a:spLocks noChangeArrowheads="1"/>
          </p:cNvSpPr>
          <p:nvPr/>
        </p:nvSpPr>
        <p:spPr bwMode="auto">
          <a:xfrm flipH="1">
            <a:off x="8235682" y="3147885"/>
            <a:ext cx="45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44" name="Rectangle 13">
            <a:extLst>
              <a:ext uri="{FF2B5EF4-FFF2-40B4-BE49-F238E27FC236}">
                <a16:creationId xmlns:a16="http://schemas.microsoft.com/office/drawing/2014/main" id="{50EE73D8-C05D-E0DD-19C6-EE6697873332}"/>
              </a:ext>
            </a:extLst>
          </p:cNvPr>
          <p:cNvSpPr>
            <a:spLocks noChangeArrowheads="1"/>
          </p:cNvSpPr>
          <p:nvPr/>
        </p:nvSpPr>
        <p:spPr bwMode="auto">
          <a:xfrm>
            <a:off x="5934075" y="5784715"/>
            <a:ext cx="6350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a:t>
            </a:r>
          </a:p>
        </p:txBody>
      </p:sp>
      <p:sp>
        <p:nvSpPr>
          <p:cNvPr id="45" name="Freeform 4">
            <a:extLst>
              <a:ext uri="{FF2B5EF4-FFF2-40B4-BE49-F238E27FC236}">
                <a16:creationId xmlns:a16="http://schemas.microsoft.com/office/drawing/2014/main" id="{9723F1FB-9ADB-9A2B-9E5E-8395B57F25C9}"/>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4"/>
            <a:stretch>
              <a:fillRect/>
            </a:stretch>
          </a:blipFill>
        </p:spPr>
        <p:txBody>
          <a:bodyPr/>
          <a:lstStyle/>
          <a:p>
            <a:endParaRPr lang="en-US"/>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647B6-0F88-AF3F-AF6F-6B191BFB0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strVal val="#ppt_w*0.70"/>
                                          </p:val>
                                        </p:tav>
                                        <p:tav tm="100000">
                                          <p:val>
                                            <p:strVal val="#ppt_w"/>
                                          </p:val>
                                        </p:tav>
                                      </p:tavLst>
                                    </p:anim>
                                    <p:anim calcmode="lin" valueType="num">
                                      <p:cBhvr>
                                        <p:cTn id="16" dur="10" fill="hold"/>
                                        <p:tgtEl>
                                          <p:spTgt spid="9"/>
                                        </p:tgtEl>
                                        <p:attrNameLst>
                                          <p:attrName>ppt_h</p:attrName>
                                        </p:attrNameLst>
                                      </p:cBhvr>
                                      <p:tavLst>
                                        <p:tav tm="0">
                                          <p:val>
                                            <p:strVal val="#ppt_h"/>
                                          </p:val>
                                        </p:tav>
                                        <p:tav tm="100000">
                                          <p:val>
                                            <p:strVal val="#ppt_h"/>
                                          </p:val>
                                        </p:tav>
                                      </p:tavLst>
                                    </p:anim>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 fill="hold"/>
                                        <p:tgtEl>
                                          <p:spTgt spid="18"/>
                                        </p:tgtEl>
                                        <p:attrNameLst>
                                          <p:attrName>ppt_w</p:attrName>
                                        </p:attrNameLst>
                                      </p:cBhvr>
                                      <p:tavLst>
                                        <p:tav tm="0">
                                          <p:val>
                                            <p:strVal val="#ppt_w*0.70"/>
                                          </p:val>
                                        </p:tav>
                                        <p:tav tm="100000">
                                          <p:val>
                                            <p:strVal val="#ppt_w"/>
                                          </p:val>
                                        </p:tav>
                                      </p:tavLst>
                                    </p:anim>
                                    <p:anim calcmode="lin" valueType="num">
                                      <p:cBhvr>
                                        <p:cTn id="23" dur="10" fill="hold"/>
                                        <p:tgtEl>
                                          <p:spTgt spid="18"/>
                                        </p:tgtEl>
                                        <p:attrNameLst>
                                          <p:attrName>ppt_h</p:attrName>
                                        </p:attrNameLst>
                                      </p:cBhvr>
                                      <p:tavLst>
                                        <p:tav tm="0">
                                          <p:val>
                                            <p:strVal val="#ppt_h"/>
                                          </p:val>
                                        </p:tav>
                                        <p:tav tm="100000">
                                          <p:val>
                                            <p:strVal val="#ppt_h"/>
                                          </p:val>
                                        </p:tav>
                                      </p:tavLst>
                                    </p:anim>
                                    <p:animEffect transition="in" filter="fade">
                                      <p:cBhvr>
                                        <p:cTn id="24" dur="1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 fill="hold"/>
                                        <p:tgtEl>
                                          <p:spTgt spid="26"/>
                                        </p:tgtEl>
                                        <p:attrNameLst>
                                          <p:attrName>ppt_w</p:attrName>
                                        </p:attrNameLst>
                                      </p:cBhvr>
                                      <p:tavLst>
                                        <p:tav tm="0">
                                          <p:val>
                                            <p:strVal val="#ppt_w*0.70"/>
                                          </p:val>
                                        </p:tav>
                                        <p:tav tm="100000">
                                          <p:val>
                                            <p:strVal val="#ppt_w"/>
                                          </p:val>
                                        </p:tav>
                                      </p:tavLst>
                                    </p:anim>
                                    <p:anim calcmode="lin" valueType="num">
                                      <p:cBhvr>
                                        <p:cTn id="30" dur="10" fill="hold"/>
                                        <p:tgtEl>
                                          <p:spTgt spid="26"/>
                                        </p:tgtEl>
                                        <p:attrNameLst>
                                          <p:attrName>ppt_h</p:attrName>
                                        </p:attrNameLst>
                                      </p:cBhvr>
                                      <p:tavLst>
                                        <p:tav tm="0">
                                          <p:val>
                                            <p:strVal val="#ppt_h"/>
                                          </p:val>
                                        </p:tav>
                                        <p:tav tm="100000">
                                          <p:val>
                                            <p:strVal val="#ppt_h"/>
                                          </p:val>
                                        </p:tav>
                                      </p:tavLst>
                                    </p:anim>
                                    <p:animEffect transition="in" filter="fade">
                                      <p:cBhvr>
                                        <p:cTn id="31" dur="1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10"/>
                                        <p:tgtEl>
                                          <p:spTgt spid="10"/>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
                                        <p:tgtEl>
                                          <p:spTgt spid="1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 fill="hold"/>
                                        <p:tgtEl>
                                          <p:spTgt spid="12"/>
                                        </p:tgtEl>
                                        <p:attrNameLst>
                                          <p:attrName>ppt_w</p:attrName>
                                        </p:attrNameLst>
                                      </p:cBhvr>
                                      <p:tavLst>
                                        <p:tav tm="0">
                                          <p:val>
                                            <p:strVal val="#ppt_w*0.70"/>
                                          </p:val>
                                        </p:tav>
                                        <p:tav tm="100000">
                                          <p:val>
                                            <p:strVal val="#ppt_w"/>
                                          </p:val>
                                        </p:tav>
                                      </p:tavLst>
                                    </p:anim>
                                    <p:anim calcmode="lin" valueType="num">
                                      <p:cBhvr>
                                        <p:cTn id="43" dur="10" fill="hold"/>
                                        <p:tgtEl>
                                          <p:spTgt spid="12"/>
                                        </p:tgtEl>
                                        <p:attrNameLst>
                                          <p:attrName>ppt_h</p:attrName>
                                        </p:attrNameLst>
                                      </p:cBhvr>
                                      <p:tavLst>
                                        <p:tav tm="0">
                                          <p:val>
                                            <p:strVal val="#ppt_h"/>
                                          </p:val>
                                        </p:tav>
                                        <p:tav tm="100000">
                                          <p:val>
                                            <p:strVal val="#ppt_h"/>
                                          </p:val>
                                        </p:tav>
                                      </p:tavLst>
                                    </p:anim>
                                    <p:animEffect transition="in" filter="fade">
                                      <p:cBhvr>
                                        <p:cTn id="44" dur="10"/>
                                        <p:tgtEl>
                                          <p:spTgt spid="1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 fill="hold"/>
                                        <p:tgtEl>
                                          <p:spTgt spid="13"/>
                                        </p:tgtEl>
                                        <p:attrNameLst>
                                          <p:attrName>ppt_w</p:attrName>
                                        </p:attrNameLst>
                                      </p:cBhvr>
                                      <p:tavLst>
                                        <p:tav tm="0">
                                          <p:val>
                                            <p:strVal val="#ppt_w*0.70"/>
                                          </p:val>
                                        </p:tav>
                                        <p:tav tm="100000">
                                          <p:val>
                                            <p:strVal val="#ppt_w"/>
                                          </p:val>
                                        </p:tav>
                                      </p:tavLst>
                                    </p:anim>
                                    <p:anim calcmode="lin" valueType="num">
                                      <p:cBhvr>
                                        <p:cTn id="48" dur="10" fill="hold"/>
                                        <p:tgtEl>
                                          <p:spTgt spid="13"/>
                                        </p:tgtEl>
                                        <p:attrNameLst>
                                          <p:attrName>ppt_h</p:attrName>
                                        </p:attrNameLst>
                                      </p:cBhvr>
                                      <p:tavLst>
                                        <p:tav tm="0">
                                          <p:val>
                                            <p:strVal val="#ppt_h"/>
                                          </p:val>
                                        </p:tav>
                                        <p:tav tm="100000">
                                          <p:val>
                                            <p:strVal val="#ppt_h"/>
                                          </p:val>
                                        </p:tav>
                                      </p:tavLst>
                                    </p:anim>
                                    <p:animEffect transition="in" filter="fade">
                                      <p:cBhvr>
                                        <p:cTn id="49" dur="10"/>
                                        <p:tgtEl>
                                          <p:spTgt spid="13"/>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10"/>
                                        <p:tgtEl>
                                          <p:spTgt spid="1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10"/>
                                        <p:tgtEl>
                                          <p:spTgt spid="1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1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amond(in)">
                                      <p:cBhvr>
                                        <p:cTn id="66" dur="10"/>
                                        <p:tgtEl>
                                          <p:spTgt spid="2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1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 fill="hold"/>
                                        <p:tgtEl>
                                          <p:spTgt spid="22"/>
                                        </p:tgtEl>
                                        <p:attrNameLst>
                                          <p:attrName>ppt_w</p:attrName>
                                        </p:attrNameLst>
                                      </p:cBhvr>
                                      <p:tavLst>
                                        <p:tav tm="0">
                                          <p:val>
                                            <p:strVal val="#ppt_w*0.70"/>
                                          </p:val>
                                        </p:tav>
                                        <p:tav tm="100000">
                                          <p:val>
                                            <p:strVal val="#ppt_w"/>
                                          </p:val>
                                        </p:tav>
                                      </p:tavLst>
                                    </p:anim>
                                    <p:anim calcmode="lin" valueType="num">
                                      <p:cBhvr>
                                        <p:cTn id="73" dur="10" fill="hold"/>
                                        <p:tgtEl>
                                          <p:spTgt spid="22"/>
                                        </p:tgtEl>
                                        <p:attrNameLst>
                                          <p:attrName>ppt_h</p:attrName>
                                        </p:attrNameLst>
                                      </p:cBhvr>
                                      <p:tavLst>
                                        <p:tav tm="0">
                                          <p:val>
                                            <p:strVal val="#ppt_h"/>
                                          </p:val>
                                        </p:tav>
                                        <p:tav tm="100000">
                                          <p:val>
                                            <p:strVal val="#ppt_h"/>
                                          </p:val>
                                        </p:tav>
                                      </p:tavLst>
                                    </p:anim>
                                    <p:animEffect transition="in" filter="fade">
                                      <p:cBhvr>
                                        <p:cTn id="74" dur="10"/>
                                        <p:tgtEl>
                                          <p:spTgt spid="22"/>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 fill="hold"/>
                                        <p:tgtEl>
                                          <p:spTgt spid="23"/>
                                        </p:tgtEl>
                                        <p:attrNameLst>
                                          <p:attrName>ppt_w</p:attrName>
                                        </p:attrNameLst>
                                      </p:cBhvr>
                                      <p:tavLst>
                                        <p:tav tm="0">
                                          <p:val>
                                            <p:strVal val="#ppt_w*0.70"/>
                                          </p:val>
                                        </p:tav>
                                        <p:tav tm="100000">
                                          <p:val>
                                            <p:strVal val="#ppt_w"/>
                                          </p:val>
                                        </p:tav>
                                      </p:tavLst>
                                    </p:anim>
                                    <p:anim calcmode="lin" valueType="num">
                                      <p:cBhvr>
                                        <p:cTn id="78" dur="10" fill="hold"/>
                                        <p:tgtEl>
                                          <p:spTgt spid="23"/>
                                        </p:tgtEl>
                                        <p:attrNameLst>
                                          <p:attrName>ppt_h</p:attrName>
                                        </p:attrNameLst>
                                      </p:cBhvr>
                                      <p:tavLst>
                                        <p:tav tm="0">
                                          <p:val>
                                            <p:strVal val="#ppt_h"/>
                                          </p:val>
                                        </p:tav>
                                        <p:tav tm="100000">
                                          <p:val>
                                            <p:strVal val="#ppt_h"/>
                                          </p:val>
                                        </p:tav>
                                      </p:tavLst>
                                    </p:anim>
                                    <p:animEffect transition="in" filter="fade">
                                      <p:cBhvr>
                                        <p:cTn id="79" dur="10"/>
                                        <p:tgtEl>
                                          <p:spTgt spid="2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10"/>
                                        <p:tgtEl>
                                          <p:spTgt spid="24"/>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diamond(in)">
                                      <p:cBhvr>
                                        <p:cTn id="85" dur="1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diamond(in)">
                                      <p:cBhvr>
                                        <p:cTn id="90" dur="10"/>
                                        <p:tgtEl>
                                          <p:spTgt spid="27"/>
                                        </p:tgtEl>
                                      </p:cBhvr>
                                    </p:animEffect>
                                  </p:childTnLst>
                                </p:cTn>
                              </p:par>
                              <p:par>
                                <p:cTn id="91" presetID="8"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diamond(in)">
                                      <p:cBhvr>
                                        <p:cTn id="93" dur="10"/>
                                        <p:tgtEl>
                                          <p:spTgt spid="2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 fill="hold"/>
                                        <p:tgtEl>
                                          <p:spTgt spid="29"/>
                                        </p:tgtEl>
                                        <p:attrNameLst>
                                          <p:attrName>ppt_w</p:attrName>
                                        </p:attrNameLst>
                                      </p:cBhvr>
                                      <p:tavLst>
                                        <p:tav tm="0">
                                          <p:val>
                                            <p:strVal val="#ppt_w*0.70"/>
                                          </p:val>
                                        </p:tav>
                                        <p:tav tm="100000">
                                          <p:val>
                                            <p:strVal val="#ppt_w"/>
                                          </p:val>
                                        </p:tav>
                                      </p:tavLst>
                                    </p:anim>
                                    <p:anim calcmode="lin" valueType="num">
                                      <p:cBhvr>
                                        <p:cTn id="97" dur="10" fill="hold"/>
                                        <p:tgtEl>
                                          <p:spTgt spid="29"/>
                                        </p:tgtEl>
                                        <p:attrNameLst>
                                          <p:attrName>ppt_h</p:attrName>
                                        </p:attrNameLst>
                                      </p:cBhvr>
                                      <p:tavLst>
                                        <p:tav tm="0">
                                          <p:val>
                                            <p:strVal val="#ppt_h"/>
                                          </p:val>
                                        </p:tav>
                                        <p:tav tm="100000">
                                          <p:val>
                                            <p:strVal val="#ppt_h"/>
                                          </p:val>
                                        </p:tav>
                                      </p:tavLst>
                                    </p:anim>
                                    <p:animEffect transition="in" filter="fade">
                                      <p:cBhvr>
                                        <p:cTn id="98" dur="10"/>
                                        <p:tgtEl>
                                          <p:spTgt spid="29"/>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 fill="hold"/>
                                        <p:tgtEl>
                                          <p:spTgt spid="30"/>
                                        </p:tgtEl>
                                        <p:attrNameLst>
                                          <p:attrName>ppt_w</p:attrName>
                                        </p:attrNameLst>
                                      </p:cBhvr>
                                      <p:tavLst>
                                        <p:tav tm="0">
                                          <p:val>
                                            <p:strVal val="#ppt_w*0.70"/>
                                          </p:val>
                                        </p:tav>
                                        <p:tav tm="100000">
                                          <p:val>
                                            <p:strVal val="#ppt_w"/>
                                          </p:val>
                                        </p:tav>
                                      </p:tavLst>
                                    </p:anim>
                                    <p:anim calcmode="lin" valueType="num">
                                      <p:cBhvr>
                                        <p:cTn id="102" dur="10" fill="hold"/>
                                        <p:tgtEl>
                                          <p:spTgt spid="30"/>
                                        </p:tgtEl>
                                        <p:attrNameLst>
                                          <p:attrName>ppt_h</p:attrName>
                                        </p:attrNameLst>
                                      </p:cBhvr>
                                      <p:tavLst>
                                        <p:tav tm="0">
                                          <p:val>
                                            <p:strVal val="#ppt_h"/>
                                          </p:val>
                                        </p:tav>
                                        <p:tav tm="100000">
                                          <p:val>
                                            <p:strVal val="#ppt_h"/>
                                          </p:val>
                                        </p:tav>
                                      </p:tavLst>
                                    </p:anim>
                                    <p:animEffect transition="in" filter="fade">
                                      <p:cBhvr>
                                        <p:cTn id="103" dur="10"/>
                                        <p:tgtEl>
                                          <p:spTgt spid="30"/>
                                        </p:tgtEl>
                                      </p:cBhvr>
                                    </p:animEffect>
                                  </p:childTnLst>
                                </p:cTn>
                              </p:par>
                              <p:par>
                                <p:cTn id="104" presetID="8" presetClass="entr" presetSubtype="16" fill="hold" grpId="0" nodeType="with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amond(in)">
                                      <p:cBhvr>
                                        <p:cTn id="106" dur="10"/>
                                        <p:tgtEl>
                                          <p:spTgt spid="31"/>
                                        </p:tgtEl>
                                      </p:cBhvr>
                                    </p:animEffect>
                                  </p:childTnLst>
                                </p:cTn>
                              </p:par>
                              <p:par>
                                <p:cTn id="107" presetID="8"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diamond(in)">
                                      <p:cBhvr>
                                        <p:cTn id="109" dur="10"/>
                                        <p:tgtEl>
                                          <p:spTgt spid="32"/>
                                        </p:tgtEl>
                                      </p:cBhvr>
                                    </p:animEffect>
                                  </p:childTnLst>
                                </p:cTn>
                              </p:par>
                              <p:par>
                                <p:cTn id="110" presetID="8" presetClass="entr" presetSubtype="16"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amond(in)">
                                      <p:cBhvr>
                                        <p:cTn id="112" dur="10"/>
                                        <p:tgtEl>
                                          <p:spTgt spid="33"/>
                                        </p:tgtEl>
                                      </p:cBhvr>
                                    </p:animEffect>
                                  </p:childTnLst>
                                </p:cTn>
                              </p:par>
                              <p:par>
                                <p:cTn id="113" presetID="8" presetClass="entr" presetSubtype="16"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diamond(in)">
                                      <p:cBhvr>
                                        <p:cTn id="115" dur="10"/>
                                        <p:tgtEl>
                                          <p:spTgt spid="42"/>
                                        </p:tgtEl>
                                      </p:cBhvr>
                                    </p:animEffect>
                                  </p:childTnLst>
                                </p:cTn>
                              </p:par>
                              <p:par>
                                <p:cTn id="116" presetID="8" presetClass="entr" presetSubtype="16"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amond(in)">
                                      <p:cBhvr>
                                        <p:cTn id="118" dur="1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0"/>
                            </p:stCondLst>
                            <p:childTnLst>
                              <p:par>
                                <p:cTn id="124" presetID="10" presetClass="exit" presetSubtype="0" fill="hold" nodeType="afterEffect">
                                  <p:stCondLst>
                                    <p:cond delay="900"/>
                                  </p:stCondLst>
                                  <p:childTnLst>
                                    <p:animEffect transition="out" filter="fade">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14" grpId="0"/>
      <p:bldP spid="15" grpId="0"/>
      <p:bldP spid="17" grpId="0"/>
      <p:bldP spid="18" grpId="0"/>
      <p:bldP spid="19" grpId="0"/>
      <p:bldP spid="20" grpId="0"/>
      <p:bldP spid="21" grpId="0" animBg="1"/>
      <p:bldP spid="22" grpId="0"/>
      <p:bldP spid="23" grpId="0" animBg="1"/>
      <p:bldP spid="24" grpId="0"/>
      <p:bldP spid="26" grpId="0"/>
      <p:bldP spid="27" grpId="0"/>
      <p:bldP spid="28" grpId="0" animBg="1"/>
      <p:bldP spid="29" grpId="0" animBg="1"/>
      <p:bldP spid="30" grpId="0"/>
      <p:bldP spid="31" grpId="0"/>
      <p:bldP spid="32" grpId="0"/>
      <p:bldP spid="33" grpId="0"/>
      <p:bldP spid="42" grpId="0"/>
      <p:bldP spid="8"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766702"/>
          </a:xfrm>
          <a:prstGeom prst="rect">
            <a:avLst/>
          </a:prstGeom>
          <a:noFill/>
        </p:spPr>
        <p:txBody>
          <a:bodyPr wrap="square" rtlCol="0">
            <a:spAutoFit/>
          </a:bodyPr>
          <a:lstStyle/>
          <a:p>
            <a:pPr algn="just">
              <a:lnSpc>
                <a:spcPct val="150000"/>
              </a:lnSpc>
            </a:pPr>
            <a:r>
              <a:rPr lang="en-US" sz="2400" b="1" dirty="0">
                <a:latin typeface="Cambria" panose="02040503050406030204" pitchFamily="18" charset="0"/>
                <a:ea typeface="Cambria" panose="02040503050406030204" pitchFamily="18" charset="0"/>
              </a:rPr>
              <a:t>Cho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7 657 : 31 = 247.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tìm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a:p>
            <a:pPr>
              <a:lnSpc>
                <a:spcPct val="150000"/>
              </a:lnSpc>
            </a:pPr>
            <a:r>
              <a:rPr lang="en-US" sz="2400"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765,7 : 31                                     b) 76,57 : 31                                     </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2D26DC1-5DF9-9027-6F72-43AE26B5347B}"/>
              </a:ext>
            </a:extLst>
          </p:cNvPr>
          <p:cNvSpPr txBox="1"/>
          <p:nvPr/>
        </p:nvSpPr>
        <p:spPr>
          <a:xfrm>
            <a:off x="3554186" y="1760764"/>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4" name="TextBox 33">
            <a:extLst>
              <a:ext uri="{FF2B5EF4-FFF2-40B4-BE49-F238E27FC236}">
                <a16:creationId xmlns:a16="http://schemas.microsoft.com/office/drawing/2014/main" id="{DC506D2B-7034-978E-4543-5A99B6D7CD1B}"/>
              </a:ext>
            </a:extLst>
          </p:cNvPr>
          <p:cNvSpPr txBox="1"/>
          <p:nvPr/>
        </p:nvSpPr>
        <p:spPr>
          <a:xfrm>
            <a:off x="8386082" y="1748518"/>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5" name="TextBox 34">
            <a:extLst>
              <a:ext uri="{FF2B5EF4-FFF2-40B4-BE49-F238E27FC236}">
                <a16:creationId xmlns:a16="http://schemas.microsoft.com/office/drawing/2014/main" id="{570C22DE-E483-2CB8-1F2E-8C84C402AC9F}"/>
              </a:ext>
            </a:extLst>
          </p:cNvPr>
          <p:cNvSpPr txBox="1"/>
          <p:nvPr/>
        </p:nvSpPr>
        <p:spPr>
          <a:xfrm>
            <a:off x="4257675" y="2876550"/>
            <a:ext cx="35147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76,57 : 247</a:t>
            </a:r>
            <a:endParaRPr lang="en-US" sz="2800" dirty="0"/>
          </a:p>
        </p:txBody>
      </p:sp>
      <p:sp>
        <p:nvSpPr>
          <p:cNvPr id="36" name="TextBox 35">
            <a:extLst>
              <a:ext uri="{FF2B5EF4-FFF2-40B4-BE49-F238E27FC236}">
                <a16:creationId xmlns:a16="http://schemas.microsoft.com/office/drawing/2014/main" id="{577AD733-7BD8-8A7B-CDA4-A2890AC1E650}"/>
              </a:ext>
            </a:extLst>
          </p:cNvPr>
          <p:cNvSpPr txBox="1"/>
          <p:nvPr/>
        </p:nvSpPr>
        <p:spPr>
          <a:xfrm>
            <a:off x="6404882" y="2869747"/>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0,31</a:t>
            </a: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9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25"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836803" y="35763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077218"/>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Rô-bốt</a:t>
            </a:r>
            <a:r>
              <a:rPr lang="en-US" sz="3200" b="1" dirty="0">
                <a:solidFill>
                  <a:prstClr val="black"/>
                </a:solidFill>
                <a:latin typeface="Cambria" panose="02040503050406030204" pitchFamily="18" charset="0"/>
                <a:ea typeface="Cambria" panose="02040503050406030204" pitchFamily="18" charset="0"/>
              </a:rPr>
              <a:t> chia </a:t>
            </a:r>
            <a:r>
              <a:rPr lang="en-US" sz="3200" b="1" dirty="0" err="1">
                <a:solidFill>
                  <a:prstClr val="black"/>
                </a:solidFill>
                <a:latin typeface="Cambria" panose="02040503050406030204" pitchFamily="18" charset="0"/>
                <a:ea typeface="Cambria" panose="02040503050406030204" pitchFamily="18" charset="0"/>
              </a:rPr>
              <a:t>đều</a:t>
            </a:r>
            <a:r>
              <a:rPr lang="en-US" sz="3200" b="1" dirty="0">
                <a:solidFill>
                  <a:prstClr val="black"/>
                </a:solidFill>
                <a:latin typeface="Cambria" panose="02040503050406030204" pitchFamily="18" charset="0"/>
                <a:ea typeface="Cambria" panose="02040503050406030204" pitchFamily="18" charset="0"/>
              </a:rPr>
              <a:t> 9,68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8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đựng</a:t>
            </a:r>
            <a:r>
              <a:rPr lang="en-US" sz="3200" b="1" dirty="0">
                <a:solidFill>
                  <a:prstClr val="black"/>
                </a:solidFill>
                <a:latin typeface="Cambria" panose="02040503050406030204" pitchFamily="18" charset="0"/>
                <a:ea typeface="Cambria" panose="02040503050406030204" pitchFamily="18" charset="0"/>
              </a:rPr>
              <a:t> bao </a:t>
            </a:r>
            <a:r>
              <a:rPr lang="en-US" sz="3200" b="1" dirty="0" err="1">
                <a:solidFill>
                  <a:prstClr val="black"/>
                </a:solidFill>
                <a:latin typeface="Cambria" panose="02040503050406030204" pitchFamily="18" charset="0"/>
                <a:ea typeface="Cambria" panose="02040503050406030204" pitchFamily="18" charset="0"/>
              </a:rPr>
              <a:t>nhiêu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E99DAED-7AAE-2C63-D0CB-D841DA149D48}"/>
              </a:ext>
            </a:extLst>
          </p:cNvPr>
          <p:cNvPicPr>
            <a:picLocks noChangeAspect="1"/>
          </p:cNvPicPr>
          <p:nvPr/>
        </p:nvPicPr>
        <p:blipFill>
          <a:blip r:embed="rId7"/>
          <a:stretch>
            <a:fillRect/>
          </a:stretch>
        </p:blipFill>
        <p:spPr>
          <a:xfrm>
            <a:off x="3019425" y="1599457"/>
            <a:ext cx="5891212" cy="2548680"/>
          </a:xfrm>
          <a:prstGeom prst="rect">
            <a:avLst/>
          </a:prstGeom>
        </p:spPr>
      </p:pic>
      <p:sp>
        <p:nvSpPr>
          <p:cNvPr id="8" name="TextBox 7">
            <a:extLst>
              <a:ext uri="{FF2B5EF4-FFF2-40B4-BE49-F238E27FC236}">
                <a16:creationId xmlns:a16="http://schemas.microsoft.com/office/drawing/2014/main" id="{39314A6A-FFC1-1ADA-047C-769B82FDB289}"/>
              </a:ext>
            </a:extLst>
          </p:cNvPr>
          <p:cNvSpPr txBox="1"/>
          <p:nvPr/>
        </p:nvSpPr>
        <p:spPr>
          <a:xfrm>
            <a:off x="2695575" y="4333875"/>
            <a:ext cx="6572250" cy="2060179"/>
          </a:xfrm>
          <a:prstGeom prst="rect">
            <a:avLst/>
          </a:prstGeom>
          <a:noFill/>
        </p:spPr>
        <p:txBody>
          <a:bodyPr wrap="square" rtlCol="0">
            <a:spAutoFit/>
          </a:bodyPr>
          <a:lstStyle/>
          <a:p>
            <a:pPr marL="0" marR="0" algn="ctr">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2000"/>
              </a:lnSpc>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mỗi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khay</a:t>
            </a:r>
            <a:r>
              <a:rPr lang="en-US" sz="2800" dirty="0">
                <a:solidFill>
                  <a:srgbClr val="FF0000"/>
                </a:solidFill>
                <a:effectLst/>
                <a:latin typeface="Cambria" panose="02040503050406030204" pitchFamily="18" charset="0"/>
                <a:ea typeface="Cambria" panose="02040503050406030204" pitchFamily="18" charset="0"/>
              </a:rPr>
              <a:t> </a:t>
            </a:r>
            <a:r>
              <a:rPr lang="en-US" sz="2800">
                <a:solidFill>
                  <a:srgbClr val="FF0000"/>
                </a:solidFill>
                <a:effectLst/>
                <a:latin typeface="Cambria" panose="02040503050406030204" pitchFamily="18" charset="0"/>
                <a:ea typeface="Cambria" panose="02040503050406030204" pitchFamily="18" charset="0"/>
              </a:rPr>
              <a:t>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2000"/>
              </a:lnSpc>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9,68 : 8 =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a:t>
            </a:r>
          </a:p>
          <a:p>
            <a:pPr marL="0" marR="0" algn="r">
              <a:lnSpc>
                <a:spcPct val="112000"/>
              </a:lnSpc>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605DF2-64EB-F804-C139-00631DA94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770" y="3447885"/>
            <a:ext cx="3891847" cy="3143415"/>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9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46"/>
                                        </p:tgtEl>
                                        <p:attrNameLst>
                                          <p:attrName>r</p:attrName>
                                        </p:attrNameLst>
                                      </p:cBhvr>
                                    </p:animRot>
                                    <p:animRot by="-240000">
                                      <p:cBhvr>
                                        <p:cTn id="46" dur="200" fill="hold">
                                          <p:stCondLst>
                                            <p:cond delay="200"/>
                                          </p:stCondLst>
                                        </p:cTn>
                                        <p:tgtEl>
                                          <p:spTgt spid="46"/>
                                        </p:tgtEl>
                                        <p:attrNameLst>
                                          <p:attrName>r</p:attrName>
                                        </p:attrNameLst>
                                      </p:cBhvr>
                                    </p:animRot>
                                    <p:animRot by="240000">
                                      <p:cBhvr>
                                        <p:cTn id="47" dur="200" fill="hold">
                                          <p:stCondLst>
                                            <p:cond delay="400"/>
                                          </p:stCondLst>
                                        </p:cTn>
                                        <p:tgtEl>
                                          <p:spTgt spid="46"/>
                                        </p:tgtEl>
                                        <p:attrNameLst>
                                          <p:attrName>r</p:attrName>
                                        </p:attrNameLst>
                                      </p:cBhvr>
                                    </p:animRot>
                                    <p:animRot by="-240000">
                                      <p:cBhvr>
                                        <p:cTn id="48" dur="200" fill="hold">
                                          <p:stCondLst>
                                            <p:cond delay="600"/>
                                          </p:stCondLst>
                                        </p:cTn>
                                        <p:tgtEl>
                                          <p:spTgt spid="46"/>
                                        </p:tgtEl>
                                        <p:attrNameLst>
                                          <p:attrName>r</p:attrName>
                                        </p:attrNameLst>
                                      </p:cBhvr>
                                    </p:animRot>
                                    <p:animRot by="120000">
                                      <p:cBhvr>
                                        <p:cTn id="49" dur="200" fill="hold">
                                          <p:stCondLst>
                                            <p:cond delay="800"/>
                                          </p:stCondLst>
                                        </p:cTn>
                                        <p:tgtEl>
                                          <p:spTgt spid="46"/>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862</Words>
  <Application>Microsoft Office PowerPoint</Application>
  <PresentationFormat>Widescreen</PresentationFormat>
  <Paragraphs>139</Paragraphs>
  <Slides>16</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微软雅黑</vt:lpstr>
      <vt:lpstr>宋体</vt:lpstr>
      <vt:lpstr>Adobe Arabic</vt:lpstr>
      <vt:lpstr>Arial</vt:lpstr>
      <vt:lpstr>Calibri</vt:lpstr>
      <vt:lpstr>Calibri Light</vt:lpstr>
      <vt:lpstr>Cambria</vt:lpstr>
      <vt:lpstr>iCiel Brawls</vt:lpstr>
      <vt:lpstr>Times New Roman</vt:lpstr>
      <vt:lpstr>Wingdings</vt:lpstr>
      <vt:lpstr>字魂179号-正酷波波体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75</cp:revision>
  <dcterms:created xsi:type="dcterms:W3CDTF">2021-11-09T06:36:28Z</dcterms:created>
  <dcterms:modified xsi:type="dcterms:W3CDTF">2025-01-09T07:16:42Z</dcterms:modified>
</cp:coreProperties>
</file>