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0" r:id="rId7"/>
    <p:sldId id="351" r:id="rId8"/>
    <p:sldId id="360" r:id="rId9"/>
    <p:sldId id="362"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5018" autoAdjust="0"/>
  </p:normalViewPr>
  <p:slideViewPr>
    <p:cSldViewPr snapToGrid="0">
      <p:cViewPr varScale="1">
        <p:scale>
          <a:sx n="63" d="100"/>
          <a:sy n="63" d="100"/>
        </p:scale>
        <p:origin x="8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7</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pic>
        <p:nvPicPr>
          <p:cNvPr id="6" name="Picture 5">
            <a:extLst>
              <a:ext uri="{FF2B5EF4-FFF2-40B4-BE49-F238E27FC236}">
                <a16:creationId xmlns:a16="http://schemas.microsoft.com/office/drawing/2014/main" id="{A8056551-DC49-573D-31DA-F3112ED9DE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520" y="0"/>
            <a:ext cx="1872952" cy="1872952"/>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tiết học  Bài 26_720pFHR">
            <a:hlinkClick r:id="" action="ppaction://media"/>
            <a:extLst>
              <a:ext uri="{FF2B5EF4-FFF2-40B4-BE49-F238E27FC236}">
                <a16:creationId xmlns:a16="http://schemas.microsoft.com/office/drawing/2014/main" id="{56C65951-2C18-8986-68CD-EF4A5077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24" name="图片 19" descr="卡通人物&#10;&#10;中度可信度描述已自动生成">
            <a:extLst>
              <a:ext uri="{FF2B5EF4-FFF2-40B4-BE49-F238E27FC236}">
                <a16:creationId xmlns:a16="http://schemas.microsoft.com/office/drawing/2014/main" id="{C0A9F92C-2E31-F546-A955-F78E6ABE6D42}"/>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7"/>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id="{39E6967D-4553-D90B-EBF5-A5F1C5D740C5}"/>
              </a:ext>
            </a:extLst>
          </p:cNvPr>
          <p:cNvPicPr>
            <a:picLocks noChangeAspect="1"/>
          </p:cNvPicPr>
          <p:nvPr/>
        </p:nvPicPr>
        <p:blipFill>
          <a:blip r:embed="rId11">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2"/>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id="{A2407557-D161-3628-81BD-BD71C6D5621B}"/>
              </a:ext>
            </a:extLst>
          </p:cNvPr>
          <p:cNvPicPr>
            <a:picLocks noChangeAspect="1"/>
          </p:cNvPicPr>
          <p:nvPr/>
        </p:nvPicPr>
        <p:blipFill>
          <a:blip r:embed="rId13"/>
          <a:stretch>
            <a:fillRect/>
          </a:stretch>
        </p:blipFill>
        <p:spPr>
          <a:xfrm>
            <a:off x="2626044" y="2512487"/>
            <a:ext cx="7285351" cy="1853345"/>
          </a:xfrm>
          <a:prstGeom prst="rect">
            <a:avLst/>
          </a:prstGeom>
        </p:spPr>
      </p:pic>
      <p:pic>
        <p:nvPicPr>
          <p:cNvPr id="4" name="Picture 3">
            <a:extLst>
              <a:ext uri="{FF2B5EF4-FFF2-40B4-BE49-F238E27FC236}">
                <a16:creationId xmlns:a16="http://schemas.microsoft.com/office/drawing/2014/main" id="{ADF16D89-7D6F-2F2D-10FF-51CFA70039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1520" y="0"/>
            <a:ext cx="1872952" cy="1872952"/>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descr="背景图案&#10;&#10;描述已自动生成">
            <a:extLst>
              <a:ext uri="{FF2B5EF4-FFF2-40B4-BE49-F238E27FC236}">
                <a16:creationId xmlns:a16="http://schemas.microsoft.com/office/drawing/2014/main" id="{4394FF75-55E7-1148-A3C3-58308E384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6" name="矩形: 圆角 3">
            <a:extLst>
              <a:ext uri="{FF2B5EF4-FFF2-40B4-BE49-F238E27FC236}">
                <a16:creationId xmlns:a16="http://schemas.microsoft.com/office/drawing/2014/main" id="{38ABD099-227F-B243-A911-8C0047F27433}"/>
              </a:ext>
            </a:extLst>
          </p:cNvPr>
          <p:cNvSpPr/>
          <p:nvPr/>
        </p:nvSpPr>
        <p:spPr>
          <a:xfrm>
            <a:off x="340597" y="213360"/>
            <a:ext cx="11510806" cy="644144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D63AD42D-4231-D6B4-FD46-F9CD7123BE73}"/>
              </a:ext>
            </a:extLst>
          </p:cNvPr>
          <p:cNvSpPr txBox="1"/>
          <p:nvPr/>
        </p:nvSpPr>
        <p:spPr>
          <a:xfrm>
            <a:off x="1229360" y="396240"/>
            <a:ext cx="10231120" cy="1384995"/>
          </a:xfrm>
          <a:prstGeom prst="rect">
            <a:avLst/>
          </a:prstGeom>
          <a:noFill/>
        </p:spPr>
        <p:txBody>
          <a:bodyPr wrap="square" rtlCol="0">
            <a:spAutoFit/>
          </a:bodyPr>
          <a:lstStyle/>
          <a:p>
            <a:pPr algn="ct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Nhà trường lên kế hoạch lát lại toàn bộ sàn các phòng học. Khối lớp Năm được giao nhiệm vụ đo và tính diện tích mặt sàn phòng học của các lớp, từ đó dự tính chi phí cho việc lát sàn.</a:t>
            </a:r>
            <a:endParaRPr lang="vi-VN" sz="2800" b="0"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E996B2E-AEF7-D8F1-48C9-9728964E16A0}"/>
              </a:ext>
            </a:extLst>
          </p:cNvPr>
          <p:cNvPicPr>
            <a:picLocks noChangeAspect="1"/>
          </p:cNvPicPr>
          <p:nvPr/>
        </p:nvPicPr>
        <p:blipFill>
          <a:blip r:embed="rId3"/>
          <a:stretch>
            <a:fillRect/>
          </a:stretch>
        </p:blipFill>
        <p:spPr>
          <a:xfrm>
            <a:off x="2682239" y="1884329"/>
            <a:ext cx="7038975" cy="4644105"/>
          </a:xfrm>
          <a:prstGeom prst="rect">
            <a:avLst/>
          </a:prstGeom>
        </p:spPr>
      </p:pic>
    </p:spTree>
    <p:extLst>
      <p:ext uri="{BB962C8B-B14F-4D97-AF65-F5344CB8AC3E}">
        <p14:creationId xmlns:p14="http://schemas.microsoft.com/office/powerpoint/2010/main" val="28849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444480"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Thực hành đo và tính diện tích mặt sàn phòng học của lớp em.</a:t>
            </a:r>
          </a:p>
          <a:p>
            <a:pPr algn="just"/>
            <a:r>
              <a:rPr lang="vi-VN" sz="2800" b="0" i="0" dirty="0">
                <a:solidFill>
                  <a:srgbClr val="000000"/>
                </a:solidFill>
                <a:effectLst/>
                <a:latin typeface="Cambria" panose="02040503050406030204" pitchFamily="18" charset="0"/>
                <a:ea typeface="Cambria" panose="02040503050406030204" pitchFamily="18" charset="0"/>
              </a:rPr>
              <a:t>b) Tính số tiền mua gạch để lát mặt sàn phòng học lớp em. Mẫu gạch được chọn có dạng hình vuông cạnh 50 cm được đóng theo hộp 4 viên, mỗi hộp có giá 140 000 đồng.</a:t>
            </a:r>
          </a:p>
        </p:txBody>
      </p:sp>
      <p:sp>
        <p:nvSpPr>
          <p:cNvPr id="6" name="TextBox 5">
            <a:extLst>
              <a:ext uri="{FF2B5EF4-FFF2-40B4-BE49-F238E27FC236}">
                <a16:creationId xmlns:a16="http://schemas.microsoft.com/office/drawing/2014/main" id="{F72B6711-98A9-6599-A049-3AC3035B5F27}"/>
              </a:ext>
            </a:extLst>
          </p:cNvPr>
          <p:cNvSpPr txBox="1"/>
          <p:nvPr/>
        </p:nvSpPr>
        <p:spPr>
          <a:xfrm>
            <a:off x="2844800" y="3992880"/>
            <a:ext cx="7101840" cy="2062103"/>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phòng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học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em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8 × 6 = 48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48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8554720" cy="1569660"/>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học</a:t>
            </a:r>
            <a:r>
              <a:rPr lang="en-US" sz="3200" b="1" dirty="0">
                <a:solidFill>
                  <a:srgbClr val="FF0000"/>
                </a:solidFill>
                <a:latin typeface="Cambria" panose="02040503050406030204" pitchFamily="18" charset="0"/>
                <a:ea typeface="Cambria" panose="02040503050406030204" pitchFamily="18" charset="0"/>
              </a:rPr>
              <a:t>:</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8 m</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rộng</a:t>
            </a:r>
            <a:r>
              <a:rPr lang="en-US" sz="3200" b="1" dirty="0">
                <a:solidFill>
                  <a:srgbClr val="FF0000"/>
                </a:solidFill>
                <a:latin typeface="Cambria" panose="02040503050406030204" pitchFamily="18" charset="0"/>
                <a:ea typeface="Cambria" panose="02040503050406030204" pitchFamily="18" charset="0"/>
              </a:rPr>
              <a:t>: 6 m</a:t>
            </a: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40000" y="1127760"/>
            <a:ext cx="7101840" cy="501675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48 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 480 000 cm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50 × 50 = 2 500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480 000 : 2 500 = 192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192 : 4 = 48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140 000 × 48 = 6 720 000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6 720 000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5380851-0478-9F85-5FE3-9194C77313CB}"/>
              </a:ext>
            </a:extLst>
          </p:cNvPr>
          <p:cNvSpPr txBox="1"/>
          <p:nvPr/>
        </p:nvSpPr>
        <p:spPr>
          <a:xfrm>
            <a:off x="873760" y="1046480"/>
            <a:ext cx="106680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a:t>
            </a: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Giả sử các phòng học khác trong trường có diện tích mặt sàn bằng diện tích mặt sàn phòng học của lớp em. Tính số tiền để mua gạch lát lại mặt sàn của tất cả các phòng học trong trường em.</a:t>
            </a: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10414000"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Số phòng học của trường em là: 10 phòng</a:t>
            </a:r>
          </a:p>
          <a:p>
            <a:pPr algn="ctr"/>
            <a:r>
              <a:rPr lang="vi-VN" sz="3200" b="1" dirty="0">
                <a:solidFill>
                  <a:srgbClr val="FF0000"/>
                </a:solidFill>
                <a:latin typeface="Cambria" panose="02040503050406030204" pitchFamily="18" charset="0"/>
                <a:ea typeface="Cambria" panose="02040503050406030204" pitchFamily="18" charset="0"/>
              </a:rPr>
              <a:t>Số tiền mua gạch lát mặt sàn của tất cả các phòng là:</a:t>
            </a:r>
          </a:p>
          <a:p>
            <a:pPr algn="ctr"/>
            <a:r>
              <a:rPr lang="vi-VN" sz="3200" b="1" dirty="0">
                <a:solidFill>
                  <a:srgbClr val="FF0000"/>
                </a:solidFill>
                <a:latin typeface="Cambria" panose="02040503050406030204" pitchFamily="18" charset="0"/>
                <a:ea typeface="Cambria" panose="02040503050406030204" pitchFamily="18" charset="0"/>
              </a:rPr>
              <a:t>6 720 000 × 10 = 67 200 000 (đồng)</a:t>
            </a:r>
          </a:p>
          <a:p>
            <a:pPr algn="ctr"/>
            <a:r>
              <a:rPr lang="vi-VN" sz="3200" b="1" dirty="0">
                <a:solidFill>
                  <a:srgbClr val="FF0000"/>
                </a:solidFill>
                <a:latin typeface="Cambria" panose="02040503050406030204" pitchFamily="18" charset="0"/>
                <a:ea typeface="Cambria" panose="02040503050406030204" pitchFamily="18" charset="0"/>
              </a:rPr>
              <a:t>Đáp số: 67 200 000 đồng</a:t>
            </a:r>
          </a:p>
        </p:txBody>
      </p:sp>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1938992"/>
          </a:xfrm>
          <a:prstGeom prst="rect">
            <a:avLst/>
          </a:prstGeom>
          <a:noFill/>
        </p:spPr>
        <p:txBody>
          <a:bodyPr wrap="square" rtlCol="0">
            <a:spAutoFit/>
          </a:bodyPr>
          <a:lstStyle/>
          <a:p>
            <a:pPr marL="285750" indent="-285750" algn="ctr">
              <a:buFontTx/>
              <a:buChar char="-"/>
            </a:pPr>
            <a:r>
              <a:rPr lang="en-US" sz="4000" dirty="0">
                <a:latin typeface="Cambria" panose="02040503050406030204" pitchFamily="18" charset="0"/>
              </a:rPr>
              <a:t>Do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tính</a:t>
            </a:r>
            <a:r>
              <a:rPr lang="en-US" sz="4000" dirty="0">
                <a:latin typeface="Cambria" panose="02040503050406030204" pitchFamily="18" charset="0"/>
              </a:rPr>
              <a:t> </a:t>
            </a:r>
            <a:r>
              <a:rPr lang="en-US" sz="4000" dirty="0" err="1">
                <a:latin typeface="Cambria" panose="02040503050406030204" pitchFamily="18" charset="0"/>
              </a:rPr>
              <a:t>diện</a:t>
            </a:r>
            <a:r>
              <a:rPr lang="en-US" sz="4000" dirty="0">
                <a:latin typeface="Cambria" panose="02040503050406030204" pitchFamily="18" charset="0"/>
              </a:rPr>
              <a:t>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khách</a:t>
            </a:r>
            <a:r>
              <a:rPr lang="en-US" sz="4000" dirty="0">
                <a:latin typeface="Cambria" panose="02040503050406030204" pitchFamily="18" charset="0"/>
              </a:rPr>
              <a:t> </a:t>
            </a:r>
            <a:r>
              <a:rPr lang="en-US" sz="4000" dirty="0" err="1">
                <a:latin typeface="Cambria" panose="02040503050406030204" pitchFamily="18" charset="0"/>
              </a:rPr>
              <a:t>hoặc</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bếp</a:t>
            </a:r>
            <a:r>
              <a:rPr lang="en-US" sz="4000" dirty="0">
                <a:latin typeface="Cambria" panose="02040503050406030204" pitchFamily="18" charset="0"/>
              </a:rPr>
              <a:t> </a:t>
            </a:r>
            <a:r>
              <a:rPr lang="en-US" sz="4000" dirty="0" err="1">
                <a:latin typeface="Cambria" panose="02040503050406030204" pitchFamily="18" charset="0"/>
              </a:rPr>
              <a:t>nhà</a:t>
            </a:r>
            <a:r>
              <a:rPr lang="en-US" sz="4000" dirty="0">
                <a:latin typeface="Cambria" panose="02040503050406030204" pitchFamily="18" charset="0"/>
              </a:rPr>
              <a:t> </a:t>
            </a:r>
            <a:r>
              <a:rPr lang="en-US" sz="4000" dirty="0" err="1">
                <a:latin typeface="Cambria" panose="02040503050406030204" pitchFamily="18" charset="0"/>
              </a:rPr>
              <a:t>em</a:t>
            </a:r>
            <a:r>
              <a:rPr lang="en-US" sz="4000" dirty="0">
                <a:latin typeface="Cambria" panose="02040503050406030204" pitchFamily="18" charset="0"/>
              </a:rPr>
              <a:t>.</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362</Words>
  <Application>Microsoft Office PowerPoint</Application>
  <PresentationFormat>Widescreen</PresentationFormat>
  <Paragraphs>35</Paragraphs>
  <Slides>10</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等线</vt:lpstr>
      <vt:lpstr>Arial</vt:lpstr>
      <vt:lpstr>Calibri</vt:lpstr>
      <vt:lpstr>Cambria</vt:lpstr>
      <vt:lpstr>UTM Fire House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Thao Tran</cp:lastModifiedBy>
  <cp:revision>57</cp:revision>
  <dcterms:created xsi:type="dcterms:W3CDTF">2022-08-12T10:42:21Z</dcterms:created>
  <dcterms:modified xsi:type="dcterms:W3CDTF">2024-08-01T11:31:03Z</dcterms:modified>
</cp:coreProperties>
</file>