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7" r:id="rId3"/>
    <p:sldId id="292" r:id="rId4"/>
    <p:sldId id="293" r:id="rId5"/>
    <p:sldId id="294" r:id="rId6"/>
    <p:sldId id="295" r:id="rId7"/>
    <p:sldId id="274" r:id="rId8"/>
    <p:sldId id="296" r:id="rId9"/>
    <p:sldId id="258" r:id="rId10"/>
    <p:sldId id="265" r:id="rId11"/>
    <p:sldId id="262" r:id="rId12"/>
    <p:sldId id="275" r:id="rId13"/>
    <p:sldId id="276" r:id="rId14"/>
    <p:sldId id="263" r:id="rId15"/>
    <p:sldId id="291" r:id="rId16"/>
    <p:sldId id="279" r:id="rId17"/>
    <p:sldId id="280" r:id="rId18"/>
    <p:sldId id="282" r:id="rId19"/>
    <p:sldId id="283" r:id="rId20"/>
    <p:sldId id="284" r:id="rId21"/>
    <p:sldId id="268" r:id="rId22"/>
    <p:sldId id="287" r:id="rId23"/>
    <p:sldId id="297" r:id="rId24"/>
    <p:sldId id="288" r:id="rId25"/>
    <p:sldId id="286" r:id="rId26"/>
    <p:sldId id="289" r:id="rId27"/>
    <p:sldId id="271"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DCCB4-A48D-41C3-AF29-5E258F93F110}"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50D73-BCD4-4F46-8100-808566F1B4E5}" type="slidenum">
              <a:rPr lang="en-US" smtClean="0"/>
              <a:t>‹#›</a:t>
            </a:fld>
            <a:endParaRPr lang="en-US"/>
          </a:p>
        </p:txBody>
      </p:sp>
    </p:spTree>
    <p:extLst>
      <p:ext uri="{BB962C8B-B14F-4D97-AF65-F5344CB8AC3E}">
        <p14:creationId xmlns:p14="http://schemas.microsoft.com/office/powerpoint/2010/main" val="31440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Ngoài việc giúp muối chua rau củ quả, vi khuẩn lactic còn giúp chúng ta tạo ra một món ăn ngon, bổ dưỡng mà nhiều người yêu thích – Đó là sữa chua.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AE497-1BE1-4E80-B581-E314F525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3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2E28AD2-8914-196E-98ED-772BD326E7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1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75.sv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1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86.sv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9.svg"/><Relationship Id="rId21" Type="http://schemas.openxmlformats.org/officeDocument/2006/relationships/image" Target="../media/image94.svg"/><Relationship Id="rId7" Type="http://schemas.openxmlformats.org/officeDocument/2006/relationships/image" Target="../media/image82.svg"/><Relationship Id="rId12" Type="http://schemas.openxmlformats.org/officeDocument/2006/relationships/image" Target="../media/image66.png"/><Relationship Id="rId17" Type="http://schemas.openxmlformats.org/officeDocument/2006/relationships/image" Target="../media/image90.svg"/><Relationship Id="rId25" Type="http://schemas.openxmlformats.org/officeDocument/2006/relationships/image" Target="../media/image98.svg"/><Relationship Id="rId2" Type="http://schemas.openxmlformats.org/officeDocument/2006/relationships/image" Target="../media/image10.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svg"/><Relationship Id="rId24" Type="http://schemas.openxmlformats.org/officeDocument/2006/relationships/image" Target="../media/image97.png"/><Relationship Id="rId5" Type="http://schemas.openxmlformats.org/officeDocument/2006/relationships/image" Target="../media/image80.svg"/><Relationship Id="rId15" Type="http://schemas.openxmlformats.org/officeDocument/2006/relationships/image" Target="../media/image88.svg"/><Relationship Id="rId23" Type="http://schemas.openxmlformats.org/officeDocument/2006/relationships/image" Target="../media/image96.svg"/><Relationship Id="rId10" Type="http://schemas.openxmlformats.org/officeDocument/2006/relationships/image" Target="../media/image84.png"/><Relationship Id="rId19" Type="http://schemas.openxmlformats.org/officeDocument/2006/relationships/image" Target="../media/image92.svg"/><Relationship Id="rId4" Type="http://schemas.openxmlformats.org/officeDocument/2006/relationships/image" Target="../media/image70.png"/><Relationship Id="rId9" Type="http://schemas.openxmlformats.org/officeDocument/2006/relationships/image" Target="../media/image83.sv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0287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Sữa chua và sữa trước khi ủ có những khác biệt gì về mùi, vị, độ đặc?</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5676900"/>
            <a:ext cx="10134600" cy="37740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vi-VN" sz="66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Sữa trước khi ủ loãng, vẫn giữ nguyên vị sữa. Sữa sau khi ủ đặc sánh, chua dịu</a:t>
              </a:r>
              <a:endParaRPr lang="en-US" sz="115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257300"/>
            <a:ext cx="6629400" cy="3077766"/>
          </a:xfrm>
          <a:prstGeom prst="rect">
            <a:avLst/>
          </a:prstGeom>
        </p:spPr>
        <p:txBody>
          <a:bodyPr wrap="square" lIns="0" tIns="0" rIns="0" bIns="0" rtlCol="0" anchor="t">
            <a:spAutoFit/>
          </a:bodyPr>
          <a:lstStyle/>
          <a:p>
            <a:pPr lvl="0" algn="ctr">
              <a:lnSpc>
                <a:spcPts val="6000"/>
              </a:lnSpc>
              <a:spcBef>
                <a:spcPct val="0"/>
              </a:spcBef>
            </a:pPr>
            <a:r>
              <a:rPr lang="vi-VN" sz="6000" b="1" dirty="0">
                <a:solidFill>
                  <a:srgbClr val="000000"/>
                </a:solidFill>
                <a:latin typeface="Cambria" panose="02040503050406030204" pitchFamily="18" charset="0"/>
                <a:ea typeface="Cambria" panose="02040503050406030204" pitchFamily="18" charset="0"/>
                <a:cs typeface="Cabin Bold"/>
                <a:sym typeface="Cabin Bold"/>
              </a:rPr>
              <a:t>Vì sao cần cho sữa chua vào sữa tươi (hoặc sữa đặc đã pha loãng)?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lên men, nhanh chóng tạo vi khuẩn có lợi</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031325"/>
          </a:xfrm>
          <a:prstGeom prst="rect">
            <a:avLst/>
          </a:prstGeom>
        </p:spPr>
        <p:txBody>
          <a:bodyPr wrap="square" lIns="0" tIns="0" rIns="0" bIns="0" rtlCol="0" anchor="t">
            <a:spAutoFit/>
          </a:bodyPr>
          <a:lstStyle/>
          <a:p>
            <a:pPr algn="ctr"/>
            <a:r>
              <a:rPr lang="en-US" sz="4400" dirty="0" err="1">
                <a:solidFill>
                  <a:srgbClr val="FF0000"/>
                </a:solidFill>
                <a:latin typeface="Cambria" panose="02040503050406030204" pitchFamily="18" charset="0"/>
                <a:ea typeface="Cambria" panose="02040503050406030204" pitchFamily="18" charset="0"/>
              </a:rPr>
              <a:t>Vì</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quá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cần</a:t>
            </a:r>
            <a:r>
              <a:rPr lang="en-US" sz="4400" dirty="0">
                <a:solidFill>
                  <a:srgbClr val="FF0000"/>
                </a:solidFill>
                <a:latin typeface="Cambria" panose="02040503050406030204" pitchFamily="18" charset="0"/>
                <a:ea typeface="Cambria" panose="02040503050406030204" pitchFamily="18" charset="0"/>
              </a:rPr>
              <a:t> ủ </a:t>
            </a:r>
            <a:r>
              <a:rPr lang="en-US" sz="4400" dirty="0" err="1">
                <a:solidFill>
                  <a:srgbClr val="FF0000"/>
                </a:solidFill>
                <a:latin typeface="Cambria" panose="02040503050406030204" pitchFamily="18" charset="0"/>
                <a:ea typeface="Cambria" panose="02040503050406030204" pitchFamily="18" charset="0"/>
              </a:rPr>
              <a:t>ấm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ở </a:t>
            </a:r>
            <a:r>
              <a:rPr lang="en-US" sz="4400" dirty="0" err="1">
                <a:solidFill>
                  <a:srgbClr val="FF0000"/>
                </a:solidFill>
                <a:latin typeface="Cambria" panose="02040503050406030204" pitchFamily="18" charset="0"/>
                <a:ea typeface="Cambria" panose="02040503050406030204" pitchFamily="18" charset="0"/>
              </a:rPr>
              <a:t>nhiệt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độ</a:t>
            </a:r>
            <a:r>
              <a:rPr lang="en-US" sz="4400" dirty="0">
                <a:solidFill>
                  <a:srgbClr val="FF0000"/>
                </a:solidFill>
                <a:latin typeface="Cambria" panose="02040503050406030204" pitchFamily="18" charset="0"/>
                <a:ea typeface="Cambria" panose="02040503050406030204" pitchFamily="18" charset="0"/>
              </a:rPr>
              <a:t> 40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 </a:t>
            </a:r>
            <a:r>
              <a:rPr lang="en-US" sz="4400" dirty="0" err="1">
                <a:solidFill>
                  <a:srgbClr val="FF0000"/>
                </a:solidFill>
                <a:latin typeface="Cambria" panose="02040503050406030204" pitchFamily="18" charset="0"/>
                <a:ea typeface="Cambria" panose="02040503050406030204" pitchFamily="18" charset="0"/>
              </a:rPr>
              <a:t>đến</a:t>
            </a:r>
            <a:r>
              <a:rPr lang="en-US" sz="4400" dirty="0">
                <a:solidFill>
                  <a:srgbClr val="FF0000"/>
                </a:solidFill>
                <a:latin typeface="Cambria" panose="02040503050406030204" pitchFamily="18" charset="0"/>
                <a:ea typeface="Cambria" panose="02040503050406030204" pitchFamily="18" charset="0"/>
              </a:rPr>
              <a:t> 50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biến đổi sữa chua.</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3693319"/>
          </a:xfrm>
          <a:prstGeom prst="rect">
            <a:avLst/>
          </a:prstGeom>
        </p:spPr>
        <p:txBody>
          <a:bodyPr wrap="square" lIns="0" tIns="0" rIns="0" bIns="0" rtlCol="0" anchor="t">
            <a:spAutoFit/>
          </a:bodyPr>
          <a:lstStyle/>
          <a:p>
            <a:pPr algn="just"/>
            <a:r>
              <a:rPr lang="en-US" sz="6000" dirty="0">
                <a:solidFill>
                  <a:srgbClr val="FF0000"/>
                </a:solidFill>
                <a:latin typeface="Cambria" panose="02040503050406030204" pitchFamily="18" charset="0"/>
                <a:ea typeface="Cambria" panose="02040503050406030204" pitchFamily="18" charset="0"/>
              </a:rPr>
              <a:t>Vi </a:t>
            </a:r>
            <a:r>
              <a:rPr lang="en-US" sz="6000" dirty="0" err="1">
                <a:solidFill>
                  <a:srgbClr val="FF0000"/>
                </a:solidFill>
                <a:latin typeface="Cambria" panose="02040503050406030204" pitchFamily="18" charset="0"/>
                <a:ea typeface="Cambria" panose="02040503050406030204" pitchFamily="18" charset="0"/>
              </a:rPr>
              <a:t>khuẩn</a:t>
            </a:r>
            <a:r>
              <a:rPr lang="en-US" sz="6000" dirty="0">
                <a:solidFill>
                  <a:srgbClr val="FF0000"/>
                </a:solidFill>
                <a:latin typeface="Cambria" panose="02040503050406030204" pitchFamily="18" charset="0"/>
                <a:ea typeface="Cambria" panose="02040503050406030204" pitchFamily="18" charset="0"/>
              </a:rPr>
              <a:t> lactic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dung </a:t>
            </a:r>
            <a:r>
              <a:rPr lang="en-US" sz="6000" dirty="0" err="1">
                <a:solidFill>
                  <a:srgbClr val="FF0000"/>
                </a:solidFill>
                <a:latin typeface="Cambria" panose="02040503050406030204" pitchFamily="18" charset="0"/>
                <a:ea typeface="Cambria" panose="02040503050406030204" pitchFamily="18" charset="0"/>
              </a:rPr>
              <a:t>dịch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được</a:t>
            </a:r>
            <a:r>
              <a:rPr lang="en-US" sz="6000" dirty="0">
                <a:solidFill>
                  <a:srgbClr val="FF0000"/>
                </a:solidFill>
                <a:latin typeface="Cambria" panose="02040503050406030204" pitchFamily="18" charset="0"/>
                <a:ea typeface="Cambria" panose="02040503050406030204" pitchFamily="18" charset="0"/>
              </a:rPr>
              <a:t> ủ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môi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trường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nhiệt</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độ</a:t>
            </a:r>
            <a:r>
              <a:rPr lang="en-US" sz="6000" dirty="0">
                <a:solidFill>
                  <a:srgbClr val="FF0000"/>
                </a:solidFill>
                <a:latin typeface="Cambria" panose="02040503050406030204" pitchFamily="18" charset="0"/>
                <a:ea typeface="Cambria" panose="02040503050406030204" pitchFamily="18" charset="0"/>
              </a:rPr>
              <a:t> 40 </a:t>
            </a:r>
            <a:r>
              <a:rPr lang="en-US" sz="6000" baseline="30000" dirty="0" err="1">
                <a:solidFill>
                  <a:srgbClr val="FF0000"/>
                </a:solidFill>
                <a:latin typeface="Cambria" panose="02040503050406030204" pitchFamily="18" charset="0"/>
                <a:ea typeface="Cambria" panose="02040503050406030204" pitchFamily="18" charset="0"/>
              </a:rPr>
              <a:t>o</a:t>
            </a:r>
            <a:r>
              <a:rPr lang="en-US" sz="6000" dirty="0" err="1">
                <a:solidFill>
                  <a:srgbClr val="FF0000"/>
                </a:solidFill>
                <a:latin typeface="Cambria" panose="02040503050406030204" pitchFamily="18" charset="0"/>
                <a:ea typeface="Cambria" panose="02040503050406030204" pitchFamily="18" charset="0"/>
              </a:rPr>
              <a:t>C</a:t>
            </a:r>
            <a:r>
              <a:rPr lang="en-US" sz="6000" dirty="0">
                <a:solidFill>
                  <a:srgbClr val="FF0000"/>
                </a:solidFill>
                <a:latin typeface="Cambria" panose="02040503050406030204" pitchFamily="18" charset="0"/>
                <a:ea typeface="Cambria" panose="02040503050406030204" pitchFamily="18" charset="0"/>
              </a:rPr>
              <a:t> – 50 </a:t>
            </a:r>
            <a:r>
              <a:rPr lang="en-US" sz="6000" baseline="30000" dirty="0">
                <a:solidFill>
                  <a:srgbClr val="FF0000"/>
                </a:solidFill>
                <a:latin typeface="Cambria" panose="02040503050406030204" pitchFamily="18" charset="0"/>
                <a:ea typeface="Cambria" panose="02040503050406030204" pitchFamily="18" charset="0"/>
              </a:rPr>
              <a:t>0</a:t>
            </a:r>
            <a:r>
              <a:rPr lang="en-US" sz="6000" dirty="0">
                <a:solidFill>
                  <a:srgbClr val="FF0000"/>
                </a:solidFill>
                <a:latin typeface="Cambria" panose="02040503050406030204" pitchFamily="18" charset="0"/>
                <a:ea typeface="Cambria" panose="02040503050406030204" pitchFamily="18" charset="0"/>
              </a:rPr>
              <a:t>C </a:t>
            </a:r>
            <a:r>
              <a:rPr lang="en-US" sz="6000" dirty="0" err="1">
                <a:solidFill>
                  <a:srgbClr val="FF0000"/>
                </a:solidFill>
                <a:latin typeface="Cambria" panose="02040503050406030204" pitchFamily="18" charset="0"/>
                <a:ea typeface="Cambria" panose="02040503050406030204" pitchFamily="18" charset="0"/>
              </a:rPr>
              <a:t>từ</a:t>
            </a:r>
            <a:r>
              <a:rPr lang="en-US" sz="6000" dirty="0">
                <a:solidFill>
                  <a:srgbClr val="FF0000"/>
                </a:solidFill>
                <a:latin typeface="Cambria" panose="02040503050406030204" pitchFamily="18" charset="0"/>
                <a:ea typeface="Cambria" panose="02040503050406030204" pitchFamily="18" charset="0"/>
              </a:rPr>
              <a:t> 8 đến12 </a:t>
            </a:r>
            <a:r>
              <a:rPr lang="en-US" sz="6000" dirty="0" err="1">
                <a:solidFill>
                  <a:srgbClr val="FF0000"/>
                </a:solidFill>
                <a:latin typeface="Cambria" panose="02040503050406030204" pitchFamily="18" charset="0"/>
                <a:ea typeface="Cambria" panose="02040503050406030204" pitchFamily="18" charset="0"/>
              </a:rPr>
              <a:t>giờ</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đã</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biến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đổi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thành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chua</a:t>
            </a:r>
            <a:r>
              <a:rPr lang="en-US" sz="6000" dirty="0">
                <a:solidFill>
                  <a:srgbClr val="FF0000"/>
                </a:solidFill>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857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228600" y="190500"/>
            <a:ext cx="17830800" cy="2215991"/>
          </a:xfrm>
          <a:prstGeom prst="rect">
            <a:avLst/>
          </a:prstGeom>
        </p:spPr>
        <p:txBody>
          <a:bodyPr wrap="square" lIns="0" tIns="0" rIns="0" bIns="0" rtlCol="0" anchor="t">
            <a:spAutoFit/>
          </a:bodyPr>
          <a:lstStyle/>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Đọc thông tin ở hình 4 và cho biết:</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Giá trị dinh dưỡng của sữa chua và sữa tươi có gì khác nhau?</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Vì sao sữa chua có lợi cho tiêu hoá?</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pic>
        <p:nvPicPr>
          <p:cNvPr id="4" name="Picture 3">
            <a:extLst>
              <a:ext uri="{FF2B5EF4-FFF2-40B4-BE49-F238E27FC236}">
                <a16:creationId xmlns:a16="http://schemas.microsoft.com/office/drawing/2014/main" id="{71F7C10A-9DA3-DAF1-0E26-09722644F823}"/>
              </a:ext>
            </a:extLst>
          </p:cNvPr>
          <p:cNvPicPr>
            <a:picLocks noChangeAspect="1"/>
          </p:cNvPicPr>
          <p:nvPr/>
        </p:nvPicPr>
        <p:blipFill>
          <a:blip r:embed="rId2"/>
          <a:stretch>
            <a:fillRect/>
          </a:stretch>
        </p:blipFill>
        <p:spPr>
          <a:xfrm>
            <a:off x="2514600" y="3162300"/>
            <a:ext cx="12954000" cy="6462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02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Giá trị dinh dưỡng của sữa chua và sữa tươi có gì khác nhau?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giàu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dinh</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dưỡng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cung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cấp</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cho</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cơ</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thể</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nhiều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đạm</a:t>
              </a:r>
              <a:r>
                <a:rPr lang="en-US" sz="4800" dirty="0">
                  <a:solidFill>
                    <a:srgbClr val="FF0000"/>
                  </a:solidFill>
                  <a:effectLst/>
                  <a:latin typeface="Cambria" panose="02040503050406030204" pitchFamily="18" charset="0"/>
                  <a:ea typeface="Cambria" panose="02040503050406030204" pitchFamily="18" charset="0"/>
                </a:rPr>
                <a:t>, can-xi </a:t>
              </a:r>
              <a:r>
                <a:rPr lang="en-US" sz="4800" dirty="0" err="1">
                  <a:solidFill>
                    <a:srgbClr val="FF0000"/>
                  </a:solidFill>
                  <a:effectLst/>
                  <a:latin typeface="Cambria" panose="02040503050406030204" pitchFamily="18" charset="0"/>
                  <a:ea typeface="Cambria" panose="02040503050406030204" pitchFamily="18" charset="0"/>
                </a:rPr>
                <a:t>và</a:t>
              </a:r>
              <a:r>
                <a:rPr lang="en-US" sz="4800" dirty="0">
                  <a:solidFill>
                    <a:srgbClr val="FF0000"/>
                  </a:solidFill>
                  <a:effectLst/>
                  <a:latin typeface="Cambria" panose="02040503050406030204" pitchFamily="18" charset="0"/>
                  <a:ea typeface="Cambria" panose="02040503050406030204" pitchFamily="18" charset="0"/>
                </a:rPr>
                <a:t> vitamin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so </a:t>
              </a:r>
              <a:r>
                <a:rPr lang="en-US" sz="4800" dirty="0" err="1">
                  <a:solidFill>
                    <a:srgbClr val="FF0000"/>
                  </a:solidFill>
                  <a:effectLst/>
                  <a:latin typeface="Cambria" panose="02040503050406030204" pitchFamily="18" charset="0"/>
                  <a:ea typeface="Cambria" panose="02040503050406030204" pitchFamily="18" charset="0"/>
                </a:rPr>
                <a:t>với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tươi</a:t>
              </a:r>
              <a:r>
                <a:rPr lang="en-US" sz="48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553200" y="876300"/>
            <a:ext cx="6629400" cy="3693319"/>
          </a:xfrm>
          <a:prstGeom prst="rect">
            <a:avLst/>
          </a:prstGeom>
        </p:spPr>
        <p:txBody>
          <a:bodyPr wrap="square" lIns="0" tIns="0" rIns="0" bIns="0" rtlCol="0" anchor="t">
            <a:spAutoFit/>
          </a:bodyPr>
          <a:lstStyle/>
          <a:p>
            <a:pPr lvl="0" algn="ctr">
              <a:spcBef>
                <a:spcPct val="0"/>
              </a:spcBef>
            </a:pPr>
            <a:r>
              <a:rPr lang="vi-VN" sz="8000" b="1" dirty="0">
                <a:solidFill>
                  <a:srgbClr val="000000"/>
                </a:solidFill>
                <a:latin typeface="Cambria" panose="02040503050406030204" pitchFamily="18" charset="0"/>
                <a:ea typeface="Cambria" panose="02040503050406030204" pitchFamily="18" charset="0"/>
                <a:cs typeface="Cabin Bold"/>
                <a:sym typeface="Cabin Bold"/>
              </a:rPr>
              <a:t>Vì sao sữa chua có lợi cho tiêu hoá?</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16586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vi-VN" sz="4800" dirty="0">
                  <a:solidFill>
                    <a:srgbClr val="FF0000"/>
                  </a:solidFill>
                  <a:effectLst/>
                  <a:latin typeface="Cambria" panose="02040503050406030204" pitchFamily="18" charset="0"/>
                  <a:ea typeface="Cambria" panose="02040503050406030204" pitchFamily="18" charset="0"/>
                </a:rPr>
                <a:t>Vì sữa chua còn chứa nhiều vi khuẩn có ích cho đường ruột nên hỗ trợ tiêu hoá tốt, tăng cường khả năng miễn dịch cho cơ thể.</a:t>
              </a:r>
              <a:endParaRPr lang="en-US" sz="4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00100"/>
            <a:ext cx="7162800" cy="3323987"/>
          </a:xfrm>
          <a:prstGeom prst="rect">
            <a:avLst/>
          </a:prstGeom>
        </p:spPr>
        <p:txBody>
          <a:bodyPr wrap="square" lIns="0" tIns="0" rIns="0" bIns="0" rtlCol="0" anchor="t">
            <a:spAutoFit/>
          </a:bodyPr>
          <a:lstStyle/>
          <a:p>
            <a:pPr lvl="0" algn="ctr">
              <a:spcBef>
                <a:spcPct val="0"/>
              </a:spcBef>
            </a:pPr>
            <a:r>
              <a:rPr lang="vi-VN" sz="7200" b="1" dirty="0">
                <a:solidFill>
                  <a:srgbClr val="000000"/>
                </a:solidFill>
                <a:latin typeface="Cambria" panose="02040503050406030204" pitchFamily="18" charset="0"/>
                <a:ea typeface="Cambria" panose="02040503050406030204" pitchFamily="18" charset="0"/>
                <a:cs typeface="Cabin Bold"/>
                <a:sym typeface="Cabin Bold"/>
              </a:rPr>
              <a:t>Sữa chua thường được bảo quản ở đâu?</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026" name="Picture 2" descr="Vì sao ngăn mát tủ lạnh có đèn nhưng ngăn đá thì không?">
            <a:extLst>
              <a:ext uri="{FF2B5EF4-FFF2-40B4-BE49-F238E27FC236}">
                <a16:creationId xmlns:a16="http://schemas.microsoft.com/office/drawing/2014/main" id="{EB7BB30E-5292-6AF4-C7D9-385693C27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5334000"/>
            <a:ext cx="74295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1333500"/>
            <a:ext cx="67056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Bảo quản sữa chua sau khi ủ trong ngăn mát tủ lạnh có tác dụng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52085"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Tác dụng làm chậm sự phát triển của vi khuẩn lactic giúp sữa không bị chua nhanh, giữ được vị ngon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ế giới diệu kì bên trong cốc sữa chua - VTV24">
            <a:hlinkClick r:id="" action="ppaction://media"/>
            <a:extLst>
              <a:ext uri="{FF2B5EF4-FFF2-40B4-BE49-F238E27FC236}">
                <a16:creationId xmlns:a16="http://schemas.microsoft.com/office/drawing/2014/main" id="{A32A1AF3-9089-DB61-27A0-EA88679132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214" y="0"/>
            <a:ext cx="18288000" cy="10287000"/>
          </a:xfrm>
          <a:prstGeom prst="rect">
            <a:avLst/>
          </a:prstGeom>
        </p:spPr>
      </p:pic>
    </p:spTree>
    <p:extLst>
      <p:ext uri="{BB962C8B-B14F-4D97-AF65-F5344CB8AC3E}">
        <p14:creationId xmlns:p14="http://schemas.microsoft.com/office/powerpoint/2010/main" val="143340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763000" cy="4154984"/>
          </a:xfrm>
          <a:prstGeom prst="rect">
            <a:avLst/>
          </a:prstGeom>
        </p:spPr>
        <p:txBody>
          <a:bodyPr wrap="square" lIns="0" tIns="0" rIns="0" bIns="0" rtlCol="0" anchor="t">
            <a:spAutoFit/>
          </a:bodyPr>
          <a:lstStyle/>
          <a:p>
            <a:pPr lvl="0" algn="ctr"/>
            <a:r>
              <a:rPr lang="vi-VN" sz="54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1066800" y="1034374"/>
            <a:ext cx="14042136" cy="4363634"/>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8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999766" y="909319"/>
              <a:ext cx="2902788" cy="19950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hiện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nhà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Đun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đang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ủ ở </a:t>
              </a:r>
              <a:r>
                <a:rPr lang="en-US" sz="3200" b="1" dirty="0" err="1">
                  <a:effectLst/>
                  <a:latin typeface="Cambria" panose="02040503050406030204" pitchFamily="18" charset="0"/>
                  <a:ea typeface="Cambria" panose="02040503050406030204" pitchFamily="18" charset="0"/>
                </a:rPr>
                <a:t>nhiệt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40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50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8 </a:t>
              </a:r>
              <a:r>
                <a:rPr lang="en-US" sz="3200" b="1" dirty="0" err="1">
                  <a:effectLst/>
                  <a:latin typeface="Cambria" panose="02040503050406030204" pitchFamily="18" charset="0"/>
                  <a:ea typeface="Cambria" panose="02040503050406030204" pitchFamily="18" charset="0"/>
                </a:rPr>
                <a:t>giờ</a:t>
              </a:r>
              <a:r>
                <a:rPr lang="en-US" sz="3200" b="1" dirty="0">
                  <a:effectLst/>
                  <a:latin typeface="Cambria" panose="02040503050406030204" pitchFamily="18" charset="0"/>
                  <a:ea typeface="Cambria" panose="02040503050406030204" pitchFamily="18" charset="0"/>
                </a:rPr>
                <a:t>. Sau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ủ,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tạo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Em </a:t>
              </a: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thích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công</a:t>
              </a:r>
              <a:r>
                <a:rPr lang="en-US" sz="32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A0A1CC96-D555-9B53-3AD0-D148C6D55C4E}"/>
              </a:ext>
            </a:extLst>
          </p:cNvPr>
          <p:cNvGrpSpPr/>
          <p:nvPr/>
        </p:nvGrpSpPr>
        <p:grpSpPr>
          <a:xfrm>
            <a:off x="12573000" y="4686300"/>
            <a:ext cx="5029200" cy="4191000"/>
            <a:chOff x="196763" y="169690"/>
            <a:chExt cx="3505200" cy="2971800"/>
          </a:xfrm>
        </p:grpSpPr>
        <p:sp>
          <p:nvSpPr>
            <p:cNvPr id="7" name="Freeform 10">
              <a:extLst>
                <a:ext uri="{FF2B5EF4-FFF2-40B4-BE49-F238E27FC236}">
                  <a16:creationId xmlns:a16="http://schemas.microsoft.com/office/drawing/2014/main" id="{843F77EB-BE37-5E5D-11EF-98A9B12FA074}"/>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5328054-6516-436E-FB81-4FC0E04AB55D}"/>
                </a:ext>
              </a:extLst>
            </p:cNvPr>
            <p:cNvSpPr txBox="1"/>
            <p:nvPr/>
          </p:nvSpPr>
          <p:spPr>
            <a:xfrm rot="20989747">
              <a:off x="802681" y="1940477"/>
              <a:ext cx="2522962" cy="785670"/>
            </a:xfrm>
            <a:prstGeom prst="rect">
              <a:avLst/>
            </a:prstGeom>
            <a:noFill/>
          </p:spPr>
          <p:txBody>
            <a:bodyPr wrap="none" rtlCol="0">
              <a:spAutoFit/>
            </a:bodyPr>
            <a:lstStyle/>
            <a:p>
              <a:r>
                <a:rPr lang="en-US" sz="6600" dirty="0" err="1">
                  <a:solidFill>
                    <a:srgbClr val="C00000"/>
                  </a:solidFill>
                  <a:latin typeface="#9Slide03 IcielUni Sans Heavy" panose="00000500000000000000" pitchFamily="2" charset="-93"/>
                </a:rPr>
                <a:t>Thảo</a:t>
              </a:r>
              <a:r>
                <a:rPr lang="en-US" sz="6600" dirty="0">
                  <a:solidFill>
                    <a:srgbClr val="C00000"/>
                  </a:solidFill>
                  <a:latin typeface="#9Slide03 IcielUni Sans Heavy" panose="00000500000000000000" pitchFamily="2" charset="-93"/>
                </a:rPr>
                <a:t> </a:t>
              </a:r>
              <a:r>
                <a:rPr lang="en-US" sz="6600" dirty="0" err="1">
                  <a:solidFill>
                    <a:srgbClr val="C00000"/>
                  </a:solidFill>
                  <a:latin typeface="#9Slide03 IcielUni Sans Heavy" panose="00000500000000000000" pitchFamily="2" charset="-93"/>
                </a:rPr>
                <a:t>luận</a:t>
              </a:r>
              <a:endParaRPr lang="vi-VN" sz="6600" dirty="0">
                <a:solidFill>
                  <a:srgbClr val="C00000"/>
                </a:solidFill>
                <a:latin typeface="#9Slide03 IcielUni Sans Heavy" panose="00000500000000000000" pitchFamily="2" charset="-93"/>
              </a:endParaRPr>
            </a:p>
          </p:txBody>
        </p:sp>
      </p:grpSp>
      <p:grpSp>
        <p:nvGrpSpPr>
          <p:cNvPr id="9" name="Group 2">
            <a:extLst>
              <a:ext uri="{FF2B5EF4-FFF2-40B4-BE49-F238E27FC236}">
                <a16:creationId xmlns:a16="http://schemas.microsoft.com/office/drawing/2014/main" id="{72EE33EF-5BF1-BA4E-39DA-35F78D9AA473}"/>
              </a:ext>
            </a:extLst>
          </p:cNvPr>
          <p:cNvGrpSpPr/>
          <p:nvPr/>
        </p:nvGrpSpPr>
        <p:grpSpPr>
          <a:xfrm>
            <a:off x="838200" y="5829300"/>
            <a:ext cx="11049000" cy="4191000"/>
            <a:chOff x="0" y="0"/>
            <a:chExt cx="1098500" cy="406400"/>
          </a:xfrm>
        </p:grpSpPr>
        <p:sp>
          <p:nvSpPr>
            <p:cNvPr id="11" name="Freeform 3">
              <a:extLst>
                <a:ext uri="{FF2B5EF4-FFF2-40B4-BE49-F238E27FC236}">
                  <a16:creationId xmlns:a16="http://schemas.microsoft.com/office/drawing/2014/main" id="{922F547E-2EFB-BF2B-2DFE-01E7C39D55A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chemeClr val="accent4">
                <a:lumMod val="20000"/>
                <a:lumOff val="80000"/>
              </a:schemeClr>
            </a:solidFill>
          </p:spPr>
          <p:txBody>
            <a:bodyPr/>
            <a:lstStyle/>
            <a:p>
              <a:endParaRPr lang="en-US" b="1">
                <a:solidFill>
                  <a:srgbClr val="FF0000"/>
                </a:solidFill>
              </a:endParaRPr>
            </a:p>
          </p:txBody>
        </p:sp>
        <p:sp>
          <p:nvSpPr>
            <p:cNvPr id="12" name="TextBox 4">
              <a:extLst>
                <a:ext uri="{FF2B5EF4-FFF2-40B4-BE49-F238E27FC236}">
                  <a16:creationId xmlns:a16="http://schemas.microsoft.com/office/drawing/2014/main" id="{9201BE63-993E-C5CF-C104-038B7D14EA62}"/>
                </a:ext>
              </a:extLst>
            </p:cNvPr>
            <p:cNvSpPr txBox="1"/>
            <p:nvPr/>
          </p:nvSpPr>
          <p:spPr>
            <a:xfrm>
              <a:off x="21681" y="0"/>
              <a:ext cx="1030404"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Cho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ngay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vừa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đun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sôi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trên</a:t>
              </a:r>
              <a:r>
                <a:rPr lang="en-US" sz="4000" b="1" dirty="0">
                  <a:solidFill>
                    <a:srgbClr val="FF0000"/>
                  </a:solidFill>
                  <a:latin typeface="Cambria" panose="02040503050406030204" pitchFamily="18" charset="0"/>
                  <a:ea typeface="Cambria" panose="02040503050406030204" pitchFamily="18" charset="0"/>
                </a:rPr>
                <a:t> </a:t>
              </a:r>
              <a:r>
                <a:rPr lang="en-US" sz="4000" b="1" dirty="0">
                  <a:solidFill>
                    <a:srgbClr val="FF0000"/>
                  </a:solidFill>
                  <a:effectLst/>
                  <a:latin typeface="Cambria" panose="02040503050406030204" pitchFamily="18" charset="0"/>
                  <a:ea typeface="Cambria" panose="02040503050406030204" pitchFamily="18" charset="0"/>
                </a:rPr>
                <a:t>90 </a:t>
              </a:r>
              <a:r>
                <a:rPr lang="en-US" sz="4000" b="1" baseline="30000" dirty="0">
                  <a:solidFill>
                    <a:srgbClr val="FF0000"/>
                  </a:solidFill>
                  <a:effectLst/>
                  <a:latin typeface="Cambria" panose="02040503050406030204" pitchFamily="18" charset="0"/>
                  <a:ea typeface="Cambria" panose="02040503050406030204" pitchFamily="18" charset="0"/>
                </a:rPr>
                <a:t>0</a:t>
              </a:r>
              <a:r>
                <a:rPr lang="en-US" sz="4000" b="1" dirty="0">
                  <a:solidFill>
                    <a:srgbClr val="FF0000"/>
                  </a:solidFill>
                  <a:effectLst/>
                  <a:latin typeface="Cambria" panose="02040503050406030204" pitchFamily="18" charset="0"/>
                  <a:ea typeface="Cambria" panose="02040503050406030204" pitchFamily="18" charset="0"/>
                </a:rPr>
                <a:t>C → vi </a:t>
              </a:r>
              <a:r>
                <a:rPr lang="en-US" sz="4000" b="1" dirty="0" err="1">
                  <a:solidFill>
                    <a:srgbClr val="FF0000"/>
                  </a:solidFill>
                  <a:effectLst/>
                  <a:latin typeface="Cambria" panose="02040503050406030204" pitchFamily="18" charset="0"/>
                  <a:ea typeface="Cambria" panose="02040503050406030204" pitchFamily="18" charset="0"/>
                </a:rPr>
                <a:t>khuẩn</a:t>
              </a:r>
              <a:r>
                <a:rPr lang="en-US" sz="4000" b="1" dirty="0">
                  <a:solidFill>
                    <a:srgbClr val="FF0000"/>
                  </a:solidFill>
                  <a:effectLst/>
                  <a:latin typeface="Cambria" panose="02040503050406030204" pitchFamily="18" charset="0"/>
                  <a:ea typeface="Cambria" panose="02040503050406030204" pitchFamily="18" charset="0"/>
                </a:rPr>
                <a:t>, Lactic </a:t>
              </a:r>
              <a:r>
                <a:rPr lang="en-US" sz="4000" b="1" dirty="0" err="1">
                  <a:solidFill>
                    <a:srgbClr val="FF0000"/>
                  </a:solidFill>
                  <a:effectLst/>
                  <a:latin typeface="Cambria" panose="02040503050406030204" pitchFamily="18" charset="0"/>
                  <a:ea typeface="Cambria" panose="02040503050406030204" pitchFamily="18" charset="0"/>
                </a:rPr>
                <a:t>có</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trong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quả</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sau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ủ,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tạo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 </a:t>
              </a:r>
              <a:r>
                <a:rPr lang="en-US" sz="4000" b="1" dirty="0" err="1">
                  <a:solidFill>
                    <a:srgbClr val="FF0000"/>
                  </a:solidFill>
                  <a:effectLst/>
                  <a:latin typeface="Cambria" panose="02040503050406030204" pitchFamily="18" charset="0"/>
                  <a:ea typeface="Cambria" panose="02040503050406030204" pitchFamily="18" charset="0"/>
                </a:rPr>
                <a:t>bạn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công</a:t>
              </a:r>
              <a:r>
                <a:rPr lang="en-US" sz="40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686800"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extLst>
      <p:ext uri="{BB962C8B-B14F-4D97-AF65-F5344CB8AC3E}">
        <p14:creationId xmlns:p14="http://schemas.microsoft.com/office/powerpoint/2010/main" val="12401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BCABE206-2285-33F0-E274-B636FDFC0C2E}"/>
              </a:ext>
            </a:extLst>
          </p:cNvPr>
          <p:cNvPicPr>
            <a:picLocks noChangeAspect="1"/>
          </p:cNvPicPr>
          <p:nvPr/>
        </p:nvPicPr>
        <p:blipFill>
          <a:blip r:embed="rId2"/>
          <a:stretch>
            <a:fillRect/>
          </a:stretch>
        </p:blipFill>
        <p:spPr>
          <a:xfrm>
            <a:off x="838200" y="3009900"/>
            <a:ext cx="16791969" cy="4724400"/>
          </a:xfrm>
          <a:prstGeom prst="rect">
            <a:avLst/>
          </a:prstGeom>
        </p:spPr>
      </p:pic>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giải thích được cách làm sữa chua, muối chua rau, củ, quả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6F94FFED-C519-7DDD-1503-95FE52EA9B3E}"/>
              </a:ext>
            </a:extLst>
          </p:cNvPr>
          <p:cNvSpPr/>
          <p:nvPr/>
        </p:nvSpPr>
        <p:spPr>
          <a:xfrm>
            <a:off x="1143000" y="5067300"/>
            <a:ext cx="11277600" cy="449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rPr>
              <a:t>Muối chua là phương pháp được ứng dụng rộng rãi để bảo quản rau quả. Các loại vi</a:t>
            </a:r>
            <a:r>
              <a:rPr lang="en-US" sz="3200" dirty="0">
                <a:solidFill>
                  <a:srgbClr val="FF0000"/>
                </a:solidFill>
              </a:rPr>
              <a:t> </a:t>
            </a:r>
            <a:r>
              <a:rPr lang="vi-VN" sz="3200" dirty="0">
                <a:solidFill>
                  <a:srgbClr val="FF0000"/>
                </a:solidFill>
              </a:rPr>
              <a:t>sinh vật sống trên rau quả thực phẩm có nhiều loại khác nhau. Người ta có thể tạo điều</a:t>
            </a:r>
            <a:r>
              <a:rPr lang="en-US" sz="3200" dirty="0">
                <a:solidFill>
                  <a:srgbClr val="FF0000"/>
                </a:solidFill>
              </a:rPr>
              <a:t> </a:t>
            </a:r>
            <a:r>
              <a:rPr lang="vi-VN" sz="3200" dirty="0">
                <a:solidFill>
                  <a:srgbClr val="FF0000"/>
                </a:solidFill>
              </a:rPr>
              <a:t>kiện thuận lợi cho loại này phát triển, đồng thời hạn chế sự phát triển của loại khác. Các</a:t>
            </a:r>
            <a:r>
              <a:rPr lang="en-US" sz="3200" dirty="0">
                <a:solidFill>
                  <a:srgbClr val="FF0000"/>
                </a:solidFill>
              </a:rPr>
              <a:t> </a:t>
            </a:r>
            <a:r>
              <a:rPr lang="vi-VN" sz="3200" dirty="0">
                <a:solidFill>
                  <a:srgbClr val="FF0000"/>
                </a:solidFill>
              </a:rPr>
              <a:t>loại vi sinh vật có điều kiện phát triển đó lại biến một số chất dinh</a:t>
            </a:r>
            <a:r>
              <a:rPr lang="en-US" sz="3200" dirty="0">
                <a:solidFill>
                  <a:srgbClr val="FF0000"/>
                </a:solidFill>
              </a:rPr>
              <a:t> </a:t>
            </a:r>
            <a:r>
              <a:rPr lang="vi-VN" sz="3200" dirty="0">
                <a:solidFill>
                  <a:srgbClr val="FF0000"/>
                </a:solidFill>
              </a:rPr>
              <a:t>dưỡng của nông sản,</a:t>
            </a:r>
            <a:r>
              <a:rPr lang="en-US" sz="3200" dirty="0">
                <a:solidFill>
                  <a:srgbClr val="FF0000"/>
                </a:solidFill>
              </a:rPr>
              <a:t> </a:t>
            </a:r>
            <a:r>
              <a:rPr lang="vi-VN" sz="3200" dirty="0">
                <a:solidFill>
                  <a:srgbClr val="FF0000"/>
                </a:solidFill>
              </a:rPr>
              <a:t>thực phẩm thành một số chất có hại đối với vi sinh vật gây hại. Rau, quả cho lên men</a:t>
            </a:r>
            <a:r>
              <a:rPr lang="en-US" sz="3200" dirty="0">
                <a:solidFill>
                  <a:srgbClr val="FF0000"/>
                </a:solidFill>
              </a:rPr>
              <a:t> </a:t>
            </a:r>
            <a:r>
              <a:rPr lang="vi-VN" sz="3200" dirty="0">
                <a:solidFill>
                  <a:srgbClr val="FF0000"/>
                </a:solidFill>
              </a:rPr>
              <a:t>chính là tạo điều kiện cho quá trình lên men lactic. </a:t>
            </a:r>
          </a:p>
        </p:txBody>
      </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2590800"/>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947023"/>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Sữa chua được làm từ nguyên liệu gì?</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1447800" y="4686300"/>
            <a:ext cx="10134600" cy="43434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ữa tươi hoặc sữa đặc có đường pha ra, thêm sữa chua vào,...</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4572000"/>
            <a:chOff x="0" y="0"/>
            <a:chExt cx="13837408" cy="2064440"/>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Dựa vào kiến thức đã học, vi khuẩn nào giúp cho sữa biến thành sữa chua?</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3276600" y="5067300"/>
            <a:ext cx="7924800" cy="26670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a:t>
              </a:r>
              <a:r>
                <a:rPr kumimoji="0" lang="en-US" sz="8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khuẩn</a:t>
              </a: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lactic.</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5070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7">
                <a:extLst>
                  <a:ext uri="{96DAC541-7B7A-43D3-8B79-37D633B846F1}">
                    <asvg:svgBlip xmlns:asvg="http://schemas.microsoft.com/office/drawing/2016/SVG/main" r:embed="rId8"/>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9">
                <a:extLst>
                  <a:ext uri="{96DAC541-7B7A-43D3-8B79-37D633B846F1}">
                    <asvg:svgBlip xmlns:asvg="http://schemas.microsoft.com/office/drawing/2016/SVG/main" r:embed="rId10"/>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7"/>
          <a:stretch>
            <a:fillRect/>
          </a:stretch>
        </p:blipFill>
        <p:spPr>
          <a:xfrm>
            <a:off x="3429000" y="28575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8"/>
          <a:stretch>
            <a:fillRect/>
          </a:stretch>
        </p:blipFill>
        <p:spPr>
          <a:xfrm>
            <a:off x="6705600" y="723900"/>
            <a:ext cx="4285859" cy="2139881"/>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id="{ECC7E6BB-9EA9-B580-7800-3A53C308236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877800" y="8953500"/>
            <a:ext cx="1618952" cy="1618952"/>
          </a:xfrm>
          <a:prstGeom prst="rect">
            <a:avLst/>
          </a:prstGeom>
        </p:spPr>
      </p:pic>
      <p:pic>
        <p:nvPicPr>
          <p:cNvPr id="25" name="Picture 24">
            <a:extLst>
              <a:ext uri="{FF2B5EF4-FFF2-40B4-BE49-F238E27FC236}">
                <a16:creationId xmlns:a16="http://schemas.microsoft.com/office/drawing/2014/main" id="{04B9263F-20B5-A344-5DD6-C2F1543E84DA}"/>
              </a:ext>
            </a:extLst>
          </p:cNvPr>
          <p:cNvPicPr>
            <a:picLocks noChangeAspect="1"/>
          </p:cNvPicPr>
          <p:nvPr/>
        </p:nvPicPr>
        <p:blipFill>
          <a:blip r:embed="rId30"/>
          <a:stretch>
            <a:fillRect/>
          </a:stretch>
        </p:blipFill>
        <p:spPr>
          <a:xfrm>
            <a:off x="7315200" y="5524500"/>
            <a:ext cx="3688400"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descr="Sữa chua phô mai Blédina - Vị Dâu (570g) - 6 month+">
            <a:extLst>
              <a:ext uri="{FF2B5EF4-FFF2-40B4-BE49-F238E27FC236}">
                <a16:creationId xmlns:a16="http://schemas.microsoft.com/office/drawing/2014/main" id="{35075902-523B-32E6-24E5-C797498DE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52900"/>
            <a:ext cx="5600700" cy="560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398" y="1638298"/>
            <a:ext cx="17225527" cy="80772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838200" y="2019300"/>
            <a:ext cx="16611600" cy="7478970"/>
          </a:xfrm>
          <a:prstGeom prst="rect">
            <a:avLst/>
          </a:prstGeom>
          <a:noFill/>
        </p:spPr>
        <p:txBody>
          <a:bodyPr wrap="square" rtlCol="0">
            <a:spAutoFit/>
          </a:bodyPr>
          <a:lstStyle/>
          <a:p>
            <a:pPr algn="just"/>
            <a:r>
              <a:rPr lang="vi-VN" sz="4800" dirty="0">
                <a:latin typeface="Cambria" panose="02040503050406030204" pitchFamily="18" charset="0"/>
                <a:ea typeface="Cambria" panose="02040503050406030204" pitchFamily="18" charset="0"/>
              </a:rPr>
              <a:t>Sữa chua được chế biến từ sữa bằng cách sử dụng vi khuẩn lactic.</a:t>
            </a:r>
          </a:p>
          <a:p>
            <a:pPr algn="just"/>
            <a:r>
              <a:rPr lang="vi-VN" sz="4800" dirty="0">
                <a:latin typeface="Cambria" panose="02040503050406030204" pitchFamily="18" charset="0"/>
                <a:ea typeface="Cambria" panose="02040503050406030204" pitchFamily="18" charset="0"/>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p>
          <a:p>
            <a:pPr algn="just"/>
            <a:r>
              <a:rPr lang="vi-VN" sz="4800" dirty="0">
                <a:latin typeface="Cambria" panose="02040503050406030204" pitchFamily="18" charset="0"/>
                <a:ea typeface="Cambria" panose="02040503050406030204" pitchFamily="18" charset="0"/>
              </a:rPr>
              <a:t>Sữa chua được tạo thành sau khi ủ nên bảo quản trong ngăn mát tủ lạnh. Sữa chua có nhiều dinh dưỡng và vi khuẩn có ích giúp tăng cường sức khoẻ, hỗ trợ hệ tiêu hoá hoạt động tốt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Đọc thông tin ở trên, quan sát hình 3 và trả lời câu hỏi:</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8D75997B-AB07-9664-F91B-1CE486362CBB}"/>
              </a:ext>
            </a:extLst>
          </p:cNvPr>
          <p:cNvPicPr>
            <a:picLocks noChangeAspect="1"/>
          </p:cNvPicPr>
          <p:nvPr/>
        </p:nvPicPr>
        <p:blipFill>
          <a:blip r:embed="rId2"/>
          <a:stretch>
            <a:fillRect/>
          </a:stretch>
        </p:blipFill>
        <p:spPr>
          <a:xfrm>
            <a:off x="4114800" y="2705100"/>
            <a:ext cx="10091629"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843</Words>
  <Application>Microsoft Office PowerPoint</Application>
  <PresentationFormat>Custom</PresentationFormat>
  <Paragraphs>35</Paragraphs>
  <Slides>26</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#9Slide03 IcielUni Sans Heavy</vt:lpstr>
      <vt:lpstr>Aptos</vt:lpstr>
      <vt:lpstr>Aptos Display</vt: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Thao Tran</cp:lastModifiedBy>
  <cp:revision>30</cp:revision>
  <dcterms:created xsi:type="dcterms:W3CDTF">2006-08-16T00:00:00Z</dcterms:created>
  <dcterms:modified xsi:type="dcterms:W3CDTF">2024-11-17T09:35:36Z</dcterms:modified>
  <dc:identifier>DAGU8QCx2sU</dc:identifier>
</cp:coreProperties>
</file>