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4" r:id="rId3"/>
    <p:sldId id="275" r:id="rId4"/>
    <p:sldId id="271" r:id="rId5"/>
    <p:sldId id="276" r:id="rId6"/>
    <p:sldId id="278" r:id="rId7"/>
    <p:sldId id="258" r:id="rId8"/>
    <p:sldId id="257" r:id="rId9"/>
    <p:sldId id="259" r:id="rId10"/>
    <p:sldId id="268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FF00"/>
    <a:srgbClr val="FFCCFF"/>
    <a:srgbClr val="FFCC99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63" autoAdjust="0"/>
    <p:restoredTop sz="94660"/>
  </p:normalViewPr>
  <p:slideViewPr>
    <p:cSldViewPr>
      <p:cViewPr varScale="1">
        <p:scale>
          <a:sx n="67" d="100"/>
          <a:sy n="67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13CFA-E65C-46A6-ACA2-BE324013C7F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0BB30-A106-41C2-89D7-CFAB082467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83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350E0AA-4809-4FBD-9F9C-16B40FB15E77}" type="slidenum">
              <a:rPr lang="en-US" altLang="vi-VN">
                <a:latin typeface="Arial" panose="020B0604020202020204" pitchFamily="34" charset="0"/>
              </a:rPr>
              <a:pPr/>
              <a:t>5</a:t>
            </a:fld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1331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6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Arial" panose="020B0604020202020204" pitchFamily="34" charset="0"/>
            </a:endParaRPr>
          </a:p>
        </p:txBody>
      </p:sp>
      <p:sp>
        <p:nvSpPr>
          <p:cNvPr id="1331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63133B9F-43C9-44B2-A2DC-B9CAD3764F81}" type="slidenum">
              <a:rPr lang="en-US" altLang="vi-VN" sz="1200"/>
              <a:pPr algn="r"/>
              <a:t>5</a:t>
            </a:fld>
            <a:endParaRPr lang="en-US" altLang="vi-VN" sz="1200"/>
          </a:p>
        </p:txBody>
      </p:sp>
    </p:spTree>
    <p:extLst>
      <p:ext uri="{BB962C8B-B14F-4D97-AF65-F5344CB8AC3E}">
        <p14:creationId xmlns:p14="http://schemas.microsoft.com/office/powerpoint/2010/main" val="2632578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61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8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7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34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3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3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0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44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30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29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7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94B15-7D21-40BE-B299-F6BEECA6D2F6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34026-7455-4ED7-A94E-C170A119F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7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4" Type="http://schemas.openxmlformats.org/officeDocument/2006/relationships/image" Target="../media/image2.wmf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5" Type="http://schemas.openxmlformats.org/officeDocument/2006/relationships/oleObject" Target="../embeddings/oleObject9.bin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2.wmf"/><Relationship Id="rId9" Type="http://schemas.openxmlformats.org/officeDocument/2006/relationships/image" Target="../media/image4.wmf"/><Relationship Id="rId1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600200"/>
            <a:ext cx="8305800" cy="1752600"/>
          </a:xfrm>
          <a:prstGeom prst="rect">
            <a:avLst/>
          </a:prstGeom>
          <a:noFill/>
        </p:spPr>
        <p:txBody>
          <a:bodyPr wrap="none" rtlCol="0">
            <a:prstTxWarp prst="textCanUp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sz="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ÔN TẬP VỀ ĐẠI LƯỢNG</a:t>
            </a:r>
            <a:endParaRPr lang="en-US" sz="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1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0534928">
            <a:off x="-7257" y="279217"/>
            <a:ext cx="193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4000" b="1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4000" b="1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45258" y="75049"/>
            <a:ext cx="36070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45258" y="484301"/>
            <a:ext cx="43845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400 kg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263757" y="832203"/>
                <a:ext cx="5083443" cy="6258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bán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vi-VN" sz="2400" b="1" dirty="0"/>
                  <a:t> </a:t>
                </a:r>
                <a:r>
                  <a:rPr lang="vi-VN" sz="2400" b="1" dirty="0">
                    <a:latin typeface="Times New Roman" pitchFamily="18" charset="0"/>
                    <a:cs typeface="Times New Roman" pitchFamily="18" charset="0"/>
                  </a:rPr>
                  <a:t>số </a:t>
                </a:r>
                <a:r>
                  <a:rPr lang="vi-VN" sz="2400" b="1" dirty="0" smtClean="0">
                    <a:latin typeface="Times New Roman" pitchFamily="18" charset="0"/>
                    <a:cs typeface="Times New Roman" pitchFamily="18" charset="0"/>
                  </a:rPr>
                  <a:t>đường Ngày 1 </a:t>
                </a:r>
                <a:endParaRPr lang="en-US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3757" y="832203"/>
                <a:ext cx="5083443" cy="625877"/>
              </a:xfrm>
              <a:prstGeom prst="rect">
                <a:avLst/>
              </a:prstGeom>
              <a:blipFill rotWithShape="0">
                <a:blip r:embed="rId3"/>
                <a:stretch>
                  <a:fillRect l="-1799" r="-959" b="-88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245258" y="1323002"/>
            <a:ext cx="4315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257188" y="536714"/>
            <a:ext cx="54829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144113" y="945966"/>
            <a:ext cx="4480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051450" y="1784667"/>
            <a:ext cx="4480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731071" y="1922660"/>
            <a:ext cx="1183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59987" y="2805057"/>
            <a:ext cx="5690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794814" y="3253497"/>
                <a:ext cx="2872902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400 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b="1" i="1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vi-VN" sz="28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vi-VN" sz="2800" b="1" dirty="0" smtClean="0">
                    <a:latin typeface="Times New Roman" pitchFamily="18" charset="0"/>
                    <a:cs typeface="Times New Roman" pitchFamily="18" charset="0"/>
                  </a:rPr>
                  <a:t> = 240 (kg)</a:t>
                </a:r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4814" y="3253497"/>
                <a:ext cx="2872902" cy="714683"/>
              </a:xfrm>
              <a:prstGeom prst="rect">
                <a:avLst/>
              </a:prstGeom>
              <a:blipFill rotWithShape="0">
                <a:blip r:embed="rId4"/>
                <a:stretch>
                  <a:fillRect l="-4237" r="-2754" b="-940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963365" y="3866074"/>
            <a:ext cx="4809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94814" y="4382174"/>
            <a:ext cx="32800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400 + 240 = 640 (kg)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85006" y="4803425"/>
            <a:ext cx="4766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27997" y="5315539"/>
            <a:ext cx="37337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2000 - 640 = 1360 (kg)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27996" y="2373439"/>
            <a:ext cx="31550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2000 kg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94814" y="5736790"/>
            <a:ext cx="3403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1360 kg = 13,6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tạ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60541" y="6146935"/>
            <a:ext cx="3544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13,6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73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rved Right Arrow 5"/>
          <p:cNvSpPr/>
          <p:nvPr/>
        </p:nvSpPr>
        <p:spPr>
          <a:xfrm rot="16609037">
            <a:off x="3673397" y="4093968"/>
            <a:ext cx="473488" cy="202897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9914" y="3276600"/>
            <a:ext cx="4343401" cy="1676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8614" y="3514635"/>
            <a:ext cx="36663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</a:p>
          <a:p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iến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4612015" y="2753141"/>
            <a:ext cx="4495699" cy="299045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076661" y="3254248"/>
            <a:ext cx="40310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-457200"/>
            <a:ext cx="9144000" cy="2321150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33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5" grpId="0"/>
      <p:bldP spid="7" grpId="0" animBg="1"/>
      <p:bldP spid="8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Oval 3"/>
          <p:cNvSpPr/>
          <p:nvPr/>
        </p:nvSpPr>
        <p:spPr>
          <a:xfrm>
            <a:off x="457200" y="1143000"/>
            <a:ext cx="8229600" cy="36576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ÔN TẬP KIẾN THỨC </a:t>
            </a: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23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447971" y="48768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graphicFrame>
        <p:nvGraphicFramePr>
          <p:cNvPr id="48" name="Group 23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43756311"/>
              </p:ext>
            </p:extLst>
          </p:nvPr>
        </p:nvGraphicFramePr>
        <p:xfrm>
          <a:off x="47171" y="1447800"/>
          <a:ext cx="9144000" cy="3698216"/>
        </p:xfrm>
        <a:graphic>
          <a:graphicData uri="http://schemas.openxmlformats.org/drawingml/2006/table">
            <a:tbl>
              <a:tblPr/>
              <a:tblGrid>
                <a:gridCol w="1172029"/>
                <a:gridCol w="1447800"/>
                <a:gridCol w="1295400"/>
                <a:gridCol w="1447800"/>
                <a:gridCol w="1301296"/>
                <a:gridCol w="1213304"/>
                <a:gridCol w="1266371"/>
              </a:tblGrid>
              <a:tr h="9144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Lớn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hơn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ki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 –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lô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 - gam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Ki –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lô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 - gam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Bé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hơn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ki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 –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lô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 - gam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36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89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" name="Text Box 97"/>
          <p:cNvSpPr txBox="1">
            <a:spLocks noChangeArrowheads="1"/>
          </p:cNvSpPr>
          <p:nvPr/>
        </p:nvSpPr>
        <p:spPr bwMode="auto">
          <a:xfrm>
            <a:off x="199571" y="2438400"/>
            <a:ext cx="99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altLang="vi-VN" sz="2800" b="1" dirty="0" err="1" smtClean="0">
                <a:latin typeface="Times New Roman" panose="02020603050405020304" pitchFamily="18" charset="0"/>
                <a:cs typeface="Arial" panose="020B0604020202020204" pitchFamily="34" charset="0"/>
              </a:rPr>
              <a:t>ấn</a:t>
            </a:r>
            <a:endParaRPr lang="en-US" altLang="vi-VN" sz="2800" b="1" i="1" u="sng" dirty="0">
              <a:cs typeface="Arial" panose="020B0604020202020204" pitchFamily="34" charset="0"/>
            </a:endParaRPr>
          </a:p>
        </p:txBody>
      </p:sp>
      <p:sp>
        <p:nvSpPr>
          <p:cNvPr id="50" name="Text Box 98"/>
          <p:cNvSpPr txBox="1">
            <a:spLocks noChangeArrowheads="1"/>
          </p:cNvSpPr>
          <p:nvPr/>
        </p:nvSpPr>
        <p:spPr bwMode="auto">
          <a:xfrm>
            <a:off x="1799771" y="2452688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altLang="vi-VN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28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 Box 99"/>
          <p:cNvSpPr txBox="1">
            <a:spLocks noChangeArrowheads="1"/>
          </p:cNvSpPr>
          <p:nvPr/>
        </p:nvSpPr>
        <p:spPr bwMode="auto">
          <a:xfrm>
            <a:off x="3018971" y="2452688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y</a:t>
            </a:r>
            <a:r>
              <a:rPr lang="en-US" altLang="vi-VN" sz="2800" b="1" dirty="0" err="1" smtClean="0">
                <a:latin typeface="Times New Roman" panose="02020603050405020304" pitchFamily="18" charset="0"/>
                <a:cs typeface="Arial" panose="020B0604020202020204" pitchFamily="34" charset="0"/>
              </a:rPr>
              <a:t>ến</a:t>
            </a:r>
            <a:r>
              <a:rPr lang="en-US" altLang="vi-VN" sz="2800" b="1" i="1" u="sng" dirty="0" smtClean="0">
                <a:cs typeface="Arial" panose="020B0604020202020204" pitchFamily="34" charset="0"/>
              </a:rPr>
              <a:t> </a:t>
            </a:r>
            <a:endParaRPr lang="en-US" altLang="vi-VN" sz="2800" b="1" i="1" u="sng" dirty="0">
              <a:cs typeface="Arial" panose="020B0604020202020204" pitchFamily="34" charset="0"/>
            </a:endParaRPr>
          </a:p>
        </p:txBody>
      </p:sp>
      <p:sp>
        <p:nvSpPr>
          <p:cNvPr id="52" name="Text Box 100"/>
          <p:cNvSpPr txBox="1">
            <a:spLocks noChangeArrowheads="1"/>
          </p:cNvSpPr>
          <p:nvPr/>
        </p:nvSpPr>
        <p:spPr bwMode="auto">
          <a:xfrm>
            <a:off x="4314371" y="2376488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 dirty="0" smtClean="0">
                <a:latin typeface="Times New Roman" panose="02020603050405020304" pitchFamily="18" charset="0"/>
                <a:cs typeface="Arial" panose="020B0604020202020204" pitchFamily="34" charset="0"/>
              </a:rPr>
              <a:t>kg</a:t>
            </a:r>
            <a:r>
              <a:rPr lang="en-US" altLang="vi-VN" sz="2800" b="1" i="1" u="sng" dirty="0" smtClean="0">
                <a:cs typeface="Arial" panose="020B0604020202020204" pitchFamily="34" charset="0"/>
              </a:rPr>
              <a:t> </a:t>
            </a:r>
            <a:endParaRPr lang="en-US" altLang="vi-VN" sz="2800" b="1" i="1" u="sng" dirty="0">
              <a:cs typeface="Arial" panose="020B0604020202020204" pitchFamily="34" charset="0"/>
            </a:endParaRPr>
          </a:p>
        </p:txBody>
      </p:sp>
      <p:sp>
        <p:nvSpPr>
          <p:cNvPr id="53" name="Text Box 101"/>
          <p:cNvSpPr txBox="1">
            <a:spLocks noChangeArrowheads="1"/>
          </p:cNvSpPr>
          <p:nvPr/>
        </p:nvSpPr>
        <p:spPr bwMode="auto">
          <a:xfrm>
            <a:off x="5685971" y="243840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 dirty="0" smtClean="0">
                <a:latin typeface="Times New Roman" panose="02020603050405020304" pitchFamily="18" charset="0"/>
                <a:cs typeface="Arial" panose="020B0604020202020204" pitchFamily="34" charset="0"/>
              </a:rPr>
              <a:t>hg</a:t>
            </a:r>
            <a:r>
              <a:rPr lang="en-US" altLang="vi-VN" sz="2800" b="1" i="1" u="sng" dirty="0" smtClean="0">
                <a:cs typeface="Arial" panose="020B0604020202020204" pitchFamily="34" charset="0"/>
              </a:rPr>
              <a:t> </a:t>
            </a:r>
            <a:endParaRPr lang="en-US" altLang="vi-VN" sz="2800" b="1" i="1" u="sng" dirty="0">
              <a:cs typeface="Arial" panose="020B0604020202020204" pitchFamily="34" charset="0"/>
            </a:endParaRPr>
          </a:p>
        </p:txBody>
      </p:sp>
      <p:sp>
        <p:nvSpPr>
          <p:cNvPr id="54" name="Text Box 102"/>
          <p:cNvSpPr txBox="1">
            <a:spLocks noChangeArrowheads="1"/>
          </p:cNvSpPr>
          <p:nvPr/>
        </p:nvSpPr>
        <p:spPr bwMode="auto">
          <a:xfrm>
            <a:off x="8048171" y="24384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altLang="vi-VN" sz="2800" b="1" i="1" u="sng" dirty="0" smtClean="0">
                <a:cs typeface="Arial" panose="020B0604020202020204" pitchFamily="34" charset="0"/>
              </a:rPr>
              <a:t> </a:t>
            </a:r>
            <a:endParaRPr lang="en-US" altLang="vi-VN" sz="2800" b="1" i="1" u="sng" dirty="0">
              <a:cs typeface="Arial" panose="020B0604020202020204" pitchFamily="34" charset="0"/>
            </a:endParaRPr>
          </a:p>
        </p:txBody>
      </p:sp>
      <p:sp>
        <p:nvSpPr>
          <p:cNvPr id="55" name="Text Box 103"/>
          <p:cNvSpPr txBox="1">
            <a:spLocks noChangeArrowheads="1"/>
          </p:cNvSpPr>
          <p:nvPr/>
        </p:nvSpPr>
        <p:spPr bwMode="auto">
          <a:xfrm>
            <a:off x="6828971" y="243840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 dirty="0" smtClean="0">
                <a:latin typeface="Times New Roman" panose="02020603050405020304" pitchFamily="18" charset="0"/>
                <a:cs typeface="Arial" panose="020B0604020202020204" pitchFamily="34" charset="0"/>
              </a:rPr>
              <a:t>dag</a:t>
            </a:r>
            <a:r>
              <a:rPr lang="en-US" altLang="vi-VN" sz="2800" b="1" i="1" u="sng" dirty="0" smtClean="0">
                <a:cs typeface="Arial" panose="020B0604020202020204" pitchFamily="34" charset="0"/>
              </a:rPr>
              <a:t> </a:t>
            </a:r>
            <a:endParaRPr lang="en-US" altLang="vi-VN" sz="2800" b="1" i="1" u="sng" dirty="0">
              <a:cs typeface="Arial" panose="020B0604020202020204" pitchFamily="34" charset="0"/>
            </a:endParaRPr>
          </a:p>
        </p:txBody>
      </p:sp>
      <p:sp>
        <p:nvSpPr>
          <p:cNvPr id="56" name="Text Box 104"/>
          <p:cNvSpPr txBox="1">
            <a:spLocks noChangeArrowheads="1"/>
          </p:cNvSpPr>
          <p:nvPr/>
        </p:nvSpPr>
        <p:spPr bwMode="auto">
          <a:xfrm>
            <a:off x="4466771" y="2986088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 smtClean="0">
                <a:latin typeface="Times New Roman" panose="02020603050405020304" pitchFamily="18" charset="0"/>
              </a:rPr>
              <a:t>1kg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57" name="Text Box 105"/>
          <p:cNvSpPr txBox="1">
            <a:spLocks noChangeArrowheads="1"/>
          </p:cNvSpPr>
          <p:nvPr/>
        </p:nvSpPr>
        <p:spPr bwMode="auto">
          <a:xfrm>
            <a:off x="3933371" y="35052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</a:rPr>
              <a:t>=…. </a:t>
            </a:r>
            <a:r>
              <a:rPr lang="en-US" altLang="vi-VN" sz="2800" dirty="0" smtClean="0">
                <a:latin typeface="Times New Roman" panose="02020603050405020304" pitchFamily="18" charset="0"/>
              </a:rPr>
              <a:t>hg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58" name="Text Box 110"/>
          <p:cNvSpPr txBox="1">
            <a:spLocks noChangeArrowheads="1"/>
          </p:cNvSpPr>
          <p:nvPr/>
        </p:nvSpPr>
        <p:spPr bwMode="auto">
          <a:xfrm>
            <a:off x="2866571" y="2986088"/>
            <a:ext cx="10207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 smtClean="0">
                <a:latin typeface="Times New Roman" panose="02020603050405020304" pitchFamily="18" charset="0"/>
              </a:rPr>
              <a:t>1 </a:t>
            </a:r>
            <a:r>
              <a:rPr lang="en-US" altLang="vi-VN" sz="2800" dirty="0" err="1" smtClean="0">
                <a:latin typeface="Times New Roman" panose="02020603050405020304" pitchFamily="18" charset="0"/>
              </a:rPr>
              <a:t>yến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59" name="Text Box 120"/>
          <p:cNvSpPr txBox="1">
            <a:spLocks noChangeArrowheads="1"/>
          </p:cNvSpPr>
          <p:nvPr/>
        </p:nvSpPr>
        <p:spPr bwMode="auto">
          <a:xfrm>
            <a:off x="1494971" y="3048000"/>
            <a:ext cx="8683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 smtClean="0">
                <a:latin typeface="Times New Roman" panose="02020603050405020304" pitchFamily="18" charset="0"/>
              </a:rPr>
              <a:t>1tạ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60" name="Text Box 121"/>
          <p:cNvSpPr txBox="1">
            <a:spLocks noChangeArrowheads="1"/>
          </p:cNvSpPr>
          <p:nvPr/>
        </p:nvSpPr>
        <p:spPr bwMode="auto">
          <a:xfrm>
            <a:off x="1266371" y="41910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VNI-Times" pitchFamily="2" charset="0"/>
              </a:rPr>
              <a:t>=      </a:t>
            </a:r>
            <a:r>
              <a:rPr lang="en-US" altLang="vi-VN" sz="2800" dirty="0" err="1" smtClean="0">
                <a:latin typeface="VNI-Times" pitchFamily="2" charset="0"/>
              </a:rPr>
              <a:t>tấn</a:t>
            </a:r>
            <a:endParaRPr lang="en-US" altLang="vi-VN" sz="2800" dirty="0">
              <a:latin typeface="VNI-Times" pitchFamily="2" charset="0"/>
            </a:endParaRPr>
          </a:p>
        </p:txBody>
      </p:sp>
      <p:sp>
        <p:nvSpPr>
          <p:cNvPr id="61" name="Text Box 122"/>
          <p:cNvSpPr txBox="1">
            <a:spLocks noChangeArrowheads="1"/>
          </p:cNvSpPr>
          <p:nvPr/>
        </p:nvSpPr>
        <p:spPr bwMode="auto">
          <a:xfrm>
            <a:off x="199571" y="29860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 smtClean="0">
                <a:latin typeface="Times New Roman" panose="02020603050405020304" pitchFamily="18" charset="0"/>
              </a:rPr>
              <a:t>1 </a:t>
            </a:r>
            <a:r>
              <a:rPr lang="en-US" altLang="vi-VN" sz="2800" dirty="0" err="1" smtClean="0">
                <a:latin typeface="Times New Roman" panose="02020603050405020304" pitchFamily="18" charset="0"/>
              </a:rPr>
              <a:t>tấn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62" name="Text Box 124"/>
          <p:cNvSpPr txBox="1">
            <a:spLocks noChangeArrowheads="1"/>
          </p:cNvSpPr>
          <p:nvPr/>
        </p:nvSpPr>
        <p:spPr bwMode="auto">
          <a:xfrm>
            <a:off x="5609771" y="29718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VNI-Times" pitchFamily="2" charset="0"/>
              </a:rPr>
              <a:t> </a:t>
            </a:r>
            <a:r>
              <a:rPr lang="en-US" altLang="vi-VN" sz="2800" dirty="0" smtClean="0">
                <a:latin typeface="VNI-Times" pitchFamily="2" charset="0"/>
              </a:rPr>
              <a:t>1hg</a:t>
            </a:r>
            <a:endParaRPr lang="en-US" altLang="vi-VN" sz="2800" dirty="0">
              <a:latin typeface="VNI-Times" pitchFamily="2" charset="0"/>
            </a:endParaRPr>
          </a:p>
        </p:txBody>
      </p:sp>
      <p:sp>
        <p:nvSpPr>
          <p:cNvPr id="63" name="Text Box 131"/>
          <p:cNvSpPr txBox="1">
            <a:spLocks noChangeArrowheads="1"/>
          </p:cNvSpPr>
          <p:nvPr/>
        </p:nvSpPr>
        <p:spPr bwMode="auto">
          <a:xfrm>
            <a:off x="6905171" y="2971800"/>
            <a:ext cx="99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 smtClean="0">
                <a:latin typeface="Times New Roman" panose="02020603050405020304" pitchFamily="18" charset="0"/>
              </a:rPr>
              <a:t>1dag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64" name="Text Box 136"/>
          <p:cNvSpPr txBox="1">
            <a:spLocks noChangeArrowheads="1"/>
          </p:cNvSpPr>
          <p:nvPr/>
        </p:nvSpPr>
        <p:spPr bwMode="auto">
          <a:xfrm>
            <a:off x="8124371" y="29718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 smtClean="0">
                <a:latin typeface="Times New Roman" panose="02020603050405020304" pitchFamily="18" charset="0"/>
              </a:rPr>
              <a:t>1g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65" name="Text Box 141"/>
          <p:cNvSpPr txBox="1">
            <a:spLocks noChangeArrowheads="1"/>
          </p:cNvSpPr>
          <p:nvPr/>
        </p:nvSpPr>
        <p:spPr bwMode="auto">
          <a:xfrm>
            <a:off x="4161971" y="3490913"/>
            <a:ext cx="609600" cy="519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66" name="Text Box 142"/>
          <p:cNvSpPr txBox="1">
            <a:spLocks noChangeArrowheads="1"/>
          </p:cNvSpPr>
          <p:nvPr/>
        </p:nvSpPr>
        <p:spPr bwMode="auto">
          <a:xfrm>
            <a:off x="-29029" y="3505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</a:rPr>
              <a:t>=…  </a:t>
            </a:r>
            <a:r>
              <a:rPr lang="en-US" altLang="vi-VN" sz="2800" dirty="0" err="1" smtClean="0">
                <a:latin typeface="Times New Roman" panose="02020603050405020304" pitchFamily="18" charset="0"/>
              </a:rPr>
              <a:t>tạ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67" name="Text Box 145"/>
          <p:cNvSpPr txBox="1">
            <a:spLocks noChangeArrowheads="1"/>
          </p:cNvSpPr>
          <p:nvPr/>
        </p:nvSpPr>
        <p:spPr bwMode="auto">
          <a:xfrm>
            <a:off x="199571" y="3505200"/>
            <a:ext cx="6096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68" name="Text Box 150"/>
          <p:cNvSpPr txBox="1">
            <a:spLocks noChangeArrowheads="1"/>
          </p:cNvSpPr>
          <p:nvPr/>
        </p:nvSpPr>
        <p:spPr bwMode="auto">
          <a:xfrm>
            <a:off x="6676571" y="35194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</a:rPr>
              <a:t>=…. </a:t>
            </a:r>
            <a:r>
              <a:rPr lang="en-US" altLang="vi-VN" sz="2800" dirty="0" smtClean="0">
                <a:latin typeface="Times New Roman" panose="02020603050405020304" pitchFamily="18" charset="0"/>
              </a:rPr>
              <a:t>g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69" name="Text Box 151"/>
          <p:cNvSpPr txBox="1">
            <a:spLocks noChangeArrowheads="1"/>
          </p:cNvSpPr>
          <p:nvPr/>
        </p:nvSpPr>
        <p:spPr bwMode="auto">
          <a:xfrm>
            <a:off x="5457371" y="3505200"/>
            <a:ext cx="144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 smtClean="0">
                <a:latin typeface="Times New Roman" panose="02020603050405020304" pitchFamily="18" charset="0"/>
              </a:rPr>
              <a:t>=….dag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70" name="Text Box 152"/>
          <p:cNvSpPr txBox="1">
            <a:spLocks noChangeArrowheads="1"/>
          </p:cNvSpPr>
          <p:nvPr/>
        </p:nvSpPr>
        <p:spPr bwMode="auto">
          <a:xfrm>
            <a:off x="2714171" y="3505200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</a:rPr>
              <a:t>=…. </a:t>
            </a:r>
            <a:r>
              <a:rPr lang="en-US" altLang="vi-VN" sz="2800" dirty="0" smtClean="0">
                <a:latin typeface="Times New Roman" panose="02020603050405020304" pitchFamily="18" charset="0"/>
              </a:rPr>
              <a:t>kg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71" name="Text Box 153"/>
          <p:cNvSpPr txBox="1">
            <a:spLocks noChangeArrowheads="1"/>
          </p:cNvSpPr>
          <p:nvPr/>
        </p:nvSpPr>
        <p:spPr bwMode="auto">
          <a:xfrm>
            <a:off x="1266371" y="3505200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</a:rPr>
              <a:t>=…. </a:t>
            </a:r>
            <a:r>
              <a:rPr lang="en-US" altLang="vi-VN" sz="2800" dirty="0" err="1">
                <a:latin typeface="Times New Roman" panose="02020603050405020304" pitchFamily="18" charset="0"/>
              </a:rPr>
              <a:t>y</a:t>
            </a:r>
            <a:r>
              <a:rPr lang="en-US" altLang="vi-VN" sz="2800" dirty="0" err="1" smtClean="0">
                <a:latin typeface="Times New Roman" panose="02020603050405020304" pitchFamily="18" charset="0"/>
              </a:rPr>
              <a:t>ến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72" name="Text Box 157"/>
          <p:cNvSpPr txBox="1">
            <a:spLocks noChangeArrowheads="1"/>
          </p:cNvSpPr>
          <p:nvPr/>
        </p:nvSpPr>
        <p:spPr bwMode="auto">
          <a:xfrm>
            <a:off x="1494971" y="3476625"/>
            <a:ext cx="6096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73" name="Text Box 158"/>
          <p:cNvSpPr txBox="1">
            <a:spLocks noChangeArrowheads="1"/>
          </p:cNvSpPr>
          <p:nvPr/>
        </p:nvSpPr>
        <p:spPr bwMode="auto">
          <a:xfrm>
            <a:off x="2942771" y="3505200"/>
            <a:ext cx="6096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74" name="Text Box 159"/>
          <p:cNvSpPr txBox="1">
            <a:spLocks noChangeArrowheads="1"/>
          </p:cNvSpPr>
          <p:nvPr/>
        </p:nvSpPr>
        <p:spPr bwMode="auto">
          <a:xfrm>
            <a:off x="5671910" y="3498190"/>
            <a:ext cx="544059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 dirty="0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75" name="Text Box 160"/>
          <p:cNvSpPr txBox="1">
            <a:spLocks noChangeArrowheads="1"/>
          </p:cNvSpPr>
          <p:nvPr/>
        </p:nvSpPr>
        <p:spPr bwMode="auto">
          <a:xfrm>
            <a:off x="6905171" y="3505200"/>
            <a:ext cx="6096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>
              <a:solidFill>
                <a:schemeClr val="accent2"/>
              </a:solidFill>
              <a:latin typeface="VNI-Times" pitchFamily="2" charset="0"/>
            </a:endParaRPr>
          </a:p>
        </p:txBody>
      </p:sp>
      <p:graphicFrame>
        <p:nvGraphicFramePr>
          <p:cNvPr id="76" name="Object 177"/>
          <p:cNvGraphicFramePr>
            <a:graphicFrameLocks noChangeAspect="1"/>
          </p:cNvGraphicFramePr>
          <p:nvPr/>
        </p:nvGraphicFramePr>
        <p:xfrm>
          <a:off x="1647371" y="3987800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3" imgW="457200" imgH="965160" progId="Equation.DSMT4">
                  <p:embed/>
                </p:oleObj>
              </mc:Choice>
              <mc:Fallback>
                <p:oleObj name="Equation" r:id="rId3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371" y="3987800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 Box 178"/>
          <p:cNvSpPr txBox="1">
            <a:spLocks noChangeArrowheads="1"/>
          </p:cNvSpPr>
          <p:nvPr/>
        </p:nvSpPr>
        <p:spPr bwMode="auto">
          <a:xfrm>
            <a:off x="2637971" y="4129088"/>
            <a:ext cx="152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VNI-Times" pitchFamily="2" charset="0"/>
              </a:rPr>
              <a:t>=       </a:t>
            </a:r>
            <a:r>
              <a:rPr lang="en-US" altLang="vi-VN" sz="2800" dirty="0" err="1" smtClean="0">
                <a:latin typeface="VNI-Times" pitchFamily="2" charset="0"/>
              </a:rPr>
              <a:t>tạ</a:t>
            </a:r>
            <a:endParaRPr lang="en-US" altLang="vi-VN" sz="2800" dirty="0">
              <a:latin typeface="VNI-Times" pitchFamily="2" charset="0"/>
            </a:endParaRPr>
          </a:p>
        </p:txBody>
      </p:sp>
      <p:sp>
        <p:nvSpPr>
          <p:cNvPr id="78" name="Text Box 186"/>
          <p:cNvSpPr txBox="1">
            <a:spLocks noChangeArrowheads="1"/>
          </p:cNvSpPr>
          <p:nvPr/>
        </p:nvSpPr>
        <p:spPr bwMode="auto">
          <a:xfrm>
            <a:off x="4009571" y="4114800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VNI-Times" pitchFamily="2" charset="0"/>
              </a:rPr>
              <a:t>=      </a:t>
            </a:r>
            <a:r>
              <a:rPr lang="en-US" altLang="vi-VN" sz="2800" dirty="0" err="1" smtClean="0">
                <a:latin typeface="VNI-Times" pitchFamily="2" charset="0"/>
              </a:rPr>
              <a:t>yến</a:t>
            </a:r>
            <a:endParaRPr lang="en-US" altLang="vi-VN" sz="2800" dirty="0">
              <a:latin typeface="VNI-Times" pitchFamily="2" charset="0"/>
            </a:endParaRPr>
          </a:p>
        </p:txBody>
      </p:sp>
      <p:sp>
        <p:nvSpPr>
          <p:cNvPr id="79" name="Text Box 187"/>
          <p:cNvSpPr txBox="1">
            <a:spLocks noChangeArrowheads="1"/>
          </p:cNvSpPr>
          <p:nvPr/>
        </p:nvSpPr>
        <p:spPr bwMode="auto">
          <a:xfrm>
            <a:off x="5457371" y="41148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VNI-Times" pitchFamily="2" charset="0"/>
              </a:rPr>
              <a:t>=       </a:t>
            </a:r>
            <a:r>
              <a:rPr lang="en-US" altLang="vi-VN" sz="2800" dirty="0" smtClean="0">
                <a:latin typeface="VNI-Times" pitchFamily="2" charset="0"/>
              </a:rPr>
              <a:t>kg</a:t>
            </a:r>
            <a:endParaRPr lang="en-US" altLang="vi-VN" sz="2800" dirty="0">
              <a:latin typeface="VNI-Times" pitchFamily="2" charset="0"/>
            </a:endParaRPr>
          </a:p>
        </p:txBody>
      </p:sp>
      <p:sp>
        <p:nvSpPr>
          <p:cNvPr id="80" name="Text Box 190"/>
          <p:cNvSpPr txBox="1">
            <a:spLocks noChangeArrowheads="1"/>
          </p:cNvSpPr>
          <p:nvPr/>
        </p:nvSpPr>
        <p:spPr bwMode="auto">
          <a:xfrm>
            <a:off x="6676571" y="4114800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VNI-Times" pitchFamily="2" charset="0"/>
              </a:rPr>
              <a:t>=       </a:t>
            </a:r>
            <a:r>
              <a:rPr lang="en-US" altLang="vi-VN" sz="2800" dirty="0" smtClean="0">
                <a:latin typeface="VNI-Times" pitchFamily="2" charset="0"/>
              </a:rPr>
              <a:t>hg</a:t>
            </a:r>
            <a:endParaRPr lang="en-US" altLang="vi-VN" sz="2800" dirty="0">
              <a:latin typeface="VNI-Times" pitchFamily="2" charset="0"/>
            </a:endParaRPr>
          </a:p>
        </p:txBody>
      </p:sp>
      <p:sp>
        <p:nvSpPr>
          <p:cNvPr id="81" name="Text Box 191"/>
          <p:cNvSpPr txBox="1">
            <a:spLocks noChangeArrowheads="1"/>
          </p:cNvSpPr>
          <p:nvPr/>
        </p:nvSpPr>
        <p:spPr bwMode="auto">
          <a:xfrm>
            <a:off x="7888628" y="4129087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VNI-Times" pitchFamily="2" charset="0"/>
              </a:rPr>
              <a:t>=     </a:t>
            </a:r>
            <a:r>
              <a:rPr lang="en-US" altLang="vi-VN" sz="2800" dirty="0" smtClean="0">
                <a:latin typeface="VNI-Times" pitchFamily="2" charset="0"/>
              </a:rPr>
              <a:t>dag</a:t>
            </a:r>
            <a:endParaRPr lang="en-US" altLang="vi-VN" sz="2800" dirty="0">
              <a:latin typeface="VNI-Times" pitchFamily="2" charset="0"/>
            </a:endParaRPr>
          </a:p>
        </p:txBody>
      </p:sp>
      <p:graphicFrame>
        <p:nvGraphicFramePr>
          <p:cNvPr id="82" name="Object 207"/>
          <p:cNvGraphicFramePr>
            <a:graphicFrameLocks noChangeAspect="1"/>
          </p:cNvGraphicFramePr>
          <p:nvPr/>
        </p:nvGraphicFramePr>
        <p:xfrm>
          <a:off x="2942771" y="3944938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5" imgW="457200" imgH="965160" progId="Equation.DSMT4">
                  <p:embed/>
                </p:oleObj>
              </mc:Choice>
              <mc:Fallback>
                <p:oleObj name="Equation" r:id="rId5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771" y="3944938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208"/>
          <p:cNvGraphicFramePr>
            <a:graphicFrameLocks noChangeAspect="1"/>
          </p:cNvGraphicFramePr>
          <p:nvPr/>
        </p:nvGraphicFramePr>
        <p:xfrm>
          <a:off x="5762171" y="3886200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7" imgW="457200" imgH="965160" progId="Equation.DSMT4">
                  <p:embed/>
                </p:oleObj>
              </mc:Choice>
              <mc:Fallback>
                <p:oleObj name="Equation" r:id="rId7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171" y="3886200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215"/>
          <p:cNvGraphicFramePr>
            <a:graphicFrameLocks noChangeAspect="1"/>
          </p:cNvGraphicFramePr>
          <p:nvPr/>
        </p:nvGraphicFramePr>
        <p:xfrm>
          <a:off x="4314371" y="3943350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8" imgW="457200" imgH="965160" progId="Equation.DSMT4">
                  <p:embed/>
                </p:oleObj>
              </mc:Choice>
              <mc:Fallback>
                <p:oleObj name="Equation" r:id="rId8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4371" y="3943350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225"/>
          <p:cNvGraphicFramePr>
            <a:graphicFrameLocks noChangeAspect="1"/>
          </p:cNvGraphicFramePr>
          <p:nvPr/>
        </p:nvGraphicFramePr>
        <p:xfrm>
          <a:off x="7057571" y="3929063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10" imgW="457200" imgH="965160" progId="Equation.DSMT4">
                  <p:embed/>
                </p:oleObj>
              </mc:Choice>
              <mc:Fallback>
                <p:oleObj name="Equation" r:id="rId10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7571" y="3929063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226"/>
          <p:cNvGraphicFramePr>
            <a:graphicFrameLocks noChangeAspect="1"/>
          </p:cNvGraphicFramePr>
          <p:nvPr/>
        </p:nvGraphicFramePr>
        <p:xfrm>
          <a:off x="8262484" y="3929063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12" imgW="457200" imgH="965160" progId="Equation.DSMT4">
                  <p:embed/>
                </p:oleObj>
              </mc:Choice>
              <mc:Fallback>
                <p:oleObj name="Equation" r:id="rId12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2484" y="3929063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Text Box 231"/>
          <p:cNvSpPr txBox="1">
            <a:spLocks noChangeArrowheads="1"/>
          </p:cNvSpPr>
          <p:nvPr/>
        </p:nvSpPr>
        <p:spPr bwMode="auto">
          <a:xfrm>
            <a:off x="366257" y="5146016"/>
            <a:ext cx="722471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dirty="0" smtClean="0">
                <a:latin typeface="Times New Roman" panose="02020603050405020304" pitchFamily="18" charset="0"/>
              </a:rPr>
              <a:t>* </a:t>
            </a:r>
            <a:r>
              <a:rPr lang="en-US" altLang="vi-VN" sz="2400" b="1" i="1" dirty="0" err="1" smtClean="0">
                <a:latin typeface="Times New Roman" panose="02020603050405020304" pitchFamily="18" charset="0"/>
              </a:rPr>
              <a:t>Nhận</a:t>
            </a:r>
            <a:r>
              <a:rPr lang="en-US" altLang="vi-VN" sz="2400" b="1" i="1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xét</a:t>
            </a:r>
            <a:r>
              <a:rPr lang="en-US" altLang="vi-VN" sz="2400" b="1" dirty="0">
                <a:latin typeface="Times New Roman" panose="02020603050405020304" pitchFamily="18" charset="0"/>
              </a:rPr>
              <a:t>: 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đo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chemeClr val="accent2"/>
                </a:solidFill>
                <a:latin typeface="Times New Roman" panose="02020603050405020304" pitchFamily="18" charset="0"/>
              </a:rPr>
              <a:t>khối</a:t>
            </a:r>
            <a:r>
              <a:rPr lang="en-US" altLang="vi-VN" sz="2400" b="1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chemeClr val="accent2"/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vi-VN" sz="2400" b="1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chemeClr val="accent2"/>
                </a:solidFill>
                <a:latin typeface="Times New Roman" panose="02020603050405020304" pitchFamily="18" charset="0"/>
              </a:rPr>
              <a:t>liền</a:t>
            </a:r>
            <a:r>
              <a:rPr lang="en-US" altLang="vi-VN" sz="2400" b="1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10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bé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88" name="Object 2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655254"/>
              </p:ext>
            </p:extLst>
          </p:nvPr>
        </p:nvGraphicFramePr>
        <p:xfrm>
          <a:off x="2637971" y="6085352"/>
          <a:ext cx="457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14" imgW="457200" imgH="965160" progId="Equation.DSMT4">
                  <p:embed/>
                </p:oleObj>
              </mc:Choice>
              <mc:Fallback>
                <p:oleObj name="Equation" r:id="rId14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7971" y="6085352"/>
                        <a:ext cx="4572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Text Box 235"/>
          <p:cNvSpPr txBox="1">
            <a:spLocks noChangeArrowheads="1"/>
          </p:cNvSpPr>
          <p:nvPr/>
        </p:nvSpPr>
        <p:spPr bwMode="auto">
          <a:xfrm>
            <a:off x="351971" y="6186952"/>
            <a:ext cx="571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bé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.</a:t>
            </a:r>
            <a:endParaRPr lang="en-US" altLang="vi-VN" sz="2400" dirty="0">
              <a:latin typeface="Times New Roman" panose="02020603050405020304" pitchFamily="18" charset="0"/>
            </a:endParaRPr>
          </a:p>
        </p:txBody>
      </p:sp>
      <p:sp>
        <p:nvSpPr>
          <p:cNvPr id="90" name="Rectangle 13"/>
          <p:cNvSpPr>
            <a:spLocks noChangeArrowheads="1"/>
          </p:cNvSpPr>
          <p:nvPr/>
        </p:nvSpPr>
        <p:spPr bwMode="auto">
          <a:xfrm>
            <a:off x="1462313" y="395288"/>
            <a:ext cx="6810829" cy="9620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BẢNG ĐƠN VỊ ĐO KHỐI LƯỢNG</a:t>
            </a:r>
            <a:endParaRPr lang="en-US" sz="38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778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  <p:bldP spid="49" grpId="2"/>
      <p:bldP spid="50" grpId="0"/>
      <p:bldP spid="50" grpId="1"/>
      <p:bldP spid="50" grpId="2"/>
      <p:bldP spid="50" grpId="3"/>
      <p:bldP spid="50" grpId="4"/>
      <p:bldP spid="51" grpId="0"/>
      <p:bldP spid="51" grpId="1"/>
      <p:bldP spid="51" grpId="2"/>
      <p:bldP spid="51" grpId="3"/>
      <p:bldP spid="51" grpId="4"/>
      <p:bldP spid="52" grpId="0"/>
      <p:bldP spid="52" grpId="1"/>
      <p:bldP spid="52" grpId="2"/>
      <p:bldP spid="52" grpId="3"/>
      <p:bldP spid="52" grpId="4"/>
      <p:bldP spid="53" grpId="0"/>
      <p:bldP spid="53" grpId="1"/>
      <p:bldP spid="53" grpId="2"/>
      <p:bldP spid="53" grpId="3"/>
      <p:bldP spid="53" grpId="4"/>
      <p:bldP spid="54" grpId="0"/>
      <p:bldP spid="54" grpId="1"/>
      <p:bldP spid="54" grpId="2"/>
      <p:bldP spid="55" grpId="0"/>
      <p:bldP spid="55" grpId="1"/>
      <p:bldP spid="55" grpId="2"/>
      <p:bldP spid="55" grpId="3"/>
      <p:bldP spid="55" grpId="4"/>
      <p:bldP spid="56" grpId="0"/>
      <p:bldP spid="56" grpId="1"/>
      <p:bldP spid="57" grpId="0"/>
      <p:bldP spid="58" grpId="0"/>
      <p:bldP spid="58" grpId="1"/>
      <p:bldP spid="59" grpId="0"/>
      <p:bldP spid="59" grpId="1"/>
      <p:bldP spid="60" grpId="0"/>
      <p:bldP spid="61" grpId="0"/>
      <p:bldP spid="62" grpId="0"/>
      <p:bldP spid="62" grpId="1"/>
      <p:bldP spid="63" grpId="0"/>
      <p:bldP spid="63" grpId="1"/>
      <p:bldP spid="64" grpId="0"/>
      <p:bldP spid="65" grpId="0" animBg="1"/>
      <p:bldP spid="66" grpId="0"/>
      <p:bldP spid="67" grpId="0" animBg="1"/>
      <p:bldP spid="68" grpId="0"/>
      <p:bldP spid="69" grpId="0"/>
      <p:bldP spid="70" grpId="0"/>
      <p:bldP spid="71" grpId="0"/>
      <p:bldP spid="72" grpId="0" animBg="1"/>
      <p:bldP spid="73" grpId="0" animBg="1"/>
      <p:bldP spid="74" grpId="0" animBg="1"/>
      <p:bldP spid="75" grpId="0" animBg="1"/>
      <p:bldP spid="77" grpId="0"/>
      <p:bldP spid="78" grpId="0"/>
      <p:bldP spid="79" grpId="0"/>
      <p:bldP spid="80" grpId="0"/>
      <p:bldP spid="81" grpId="0"/>
      <p:bldP spid="87" grpId="0"/>
      <p:bldP spid="89" grpId="0"/>
      <p:bldP spid="9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447971" y="48768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graphicFrame>
        <p:nvGraphicFramePr>
          <p:cNvPr id="48" name="Group 23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41628312"/>
              </p:ext>
            </p:extLst>
          </p:nvPr>
        </p:nvGraphicFramePr>
        <p:xfrm>
          <a:off x="47171" y="1981200"/>
          <a:ext cx="9144000" cy="3049588"/>
        </p:xfrm>
        <a:graphic>
          <a:graphicData uri="http://schemas.openxmlformats.org/drawingml/2006/table">
            <a:tbl>
              <a:tblPr/>
              <a:tblGrid>
                <a:gridCol w="1282700"/>
                <a:gridCol w="1384300"/>
                <a:gridCol w="1295400"/>
                <a:gridCol w="1493838"/>
                <a:gridCol w="1208087"/>
                <a:gridCol w="1336675"/>
                <a:gridCol w="1143000"/>
              </a:tblGrid>
              <a:tr h="51821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Lớn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hơn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mét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Mét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Bé hơn mét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2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3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" name="Text Box 97"/>
          <p:cNvSpPr txBox="1">
            <a:spLocks noChangeArrowheads="1"/>
          </p:cNvSpPr>
          <p:nvPr/>
        </p:nvSpPr>
        <p:spPr bwMode="auto">
          <a:xfrm>
            <a:off x="428171" y="243840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latin typeface="Times New Roman" panose="02020603050405020304" pitchFamily="18" charset="0"/>
                <a:cs typeface="Arial" panose="020B0604020202020204" pitchFamily="34" charset="0"/>
              </a:rPr>
              <a:t>Km</a:t>
            </a:r>
            <a:r>
              <a:rPr lang="en-US" altLang="vi-VN" sz="2800" b="1" i="1" u="sng">
                <a:cs typeface="Arial" panose="020B0604020202020204" pitchFamily="34" charset="0"/>
              </a:rPr>
              <a:t> </a:t>
            </a:r>
          </a:p>
        </p:txBody>
      </p:sp>
      <p:sp>
        <p:nvSpPr>
          <p:cNvPr id="50" name="Text Box 98"/>
          <p:cNvSpPr txBox="1">
            <a:spLocks noChangeArrowheads="1"/>
          </p:cNvSpPr>
          <p:nvPr/>
        </p:nvSpPr>
        <p:spPr bwMode="auto">
          <a:xfrm>
            <a:off x="1799771" y="2452688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latin typeface="Times New Roman" panose="02020603050405020304" pitchFamily="18" charset="0"/>
                <a:cs typeface="Arial" panose="020B0604020202020204" pitchFamily="34" charset="0"/>
              </a:rPr>
              <a:t>hm</a:t>
            </a:r>
            <a:r>
              <a:rPr lang="en-US" altLang="vi-VN" sz="2800" b="1" i="1" u="sng">
                <a:cs typeface="Arial" panose="020B0604020202020204" pitchFamily="34" charset="0"/>
              </a:rPr>
              <a:t> </a:t>
            </a:r>
          </a:p>
        </p:txBody>
      </p:sp>
      <p:sp>
        <p:nvSpPr>
          <p:cNvPr id="51" name="Text Box 99"/>
          <p:cNvSpPr txBox="1">
            <a:spLocks noChangeArrowheads="1"/>
          </p:cNvSpPr>
          <p:nvPr/>
        </p:nvSpPr>
        <p:spPr bwMode="auto">
          <a:xfrm>
            <a:off x="3018971" y="2452688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latin typeface="Times New Roman" panose="02020603050405020304" pitchFamily="18" charset="0"/>
                <a:cs typeface="Arial" panose="020B0604020202020204" pitchFamily="34" charset="0"/>
              </a:rPr>
              <a:t>dam</a:t>
            </a:r>
            <a:r>
              <a:rPr lang="en-US" altLang="vi-VN" sz="2800" b="1" i="1" u="sng">
                <a:cs typeface="Arial" panose="020B0604020202020204" pitchFamily="34" charset="0"/>
              </a:rPr>
              <a:t> </a:t>
            </a:r>
          </a:p>
        </p:txBody>
      </p:sp>
      <p:sp>
        <p:nvSpPr>
          <p:cNvPr id="52" name="Text Box 100"/>
          <p:cNvSpPr txBox="1">
            <a:spLocks noChangeArrowheads="1"/>
          </p:cNvSpPr>
          <p:nvPr/>
        </p:nvSpPr>
        <p:spPr bwMode="auto">
          <a:xfrm>
            <a:off x="4314371" y="2376488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US" altLang="vi-VN" sz="2800" b="1" i="1" u="sng">
                <a:cs typeface="Arial" panose="020B0604020202020204" pitchFamily="34" charset="0"/>
              </a:rPr>
              <a:t> </a:t>
            </a:r>
          </a:p>
        </p:txBody>
      </p:sp>
      <p:sp>
        <p:nvSpPr>
          <p:cNvPr id="53" name="Text Box 101"/>
          <p:cNvSpPr txBox="1">
            <a:spLocks noChangeArrowheads="1"/>
          </p:cNvSpPr>
          <p:nvPr/>
        </p:nvSpPr>
        <p:spPr bwMode="auto">
          <a:xfrm>
            <a:off x="5685971" y="243840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latin typeface="Times New Roman" panose="02020603050405020304" pitchFamily="18" charset="0"/>
                <a:cs typeface="Arial" panose="020B0604020202020204" pitchFamily="34" charset="0"/>
              </a:rPr>
              <a:t>dm</a:t>
            </a:r>
            <a:r>
              <a:rPr lang="en-US" altLang="vi-VN" sz="2800" b="1" i="1" u="sng">
                <a:cs typeface="Arial" panose="020B0604020202020204" pitchFamily="34" charset="0"/>
              </a:rPr>
              <a:t> </a:t>
            </a:r>
          </a:p>
        </p:txBody>
      </p:sp>
      <p:sp>
        <p:nvSpPr>
          <p:cNvPr id="54" name="Text Box 102"/>
          <p:cNvSpPr txBox="1">
            <a:spLocks noChangeArrowheads="1"/>
          </p:cNvSpPr>
          <p:nvPr/>
        </p:nvSpPr>
        <p:spPr bwMode="auto">
          <a:xfrm>
            <a:off x="8048171" y="24384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latin typeface="Times New Roman" panose="02020603050405020304" pitchFamily="18" charset="0"/>
                <a:cs typeface="Arial" panose="020B0604020202020204" pitchFamily="34" charset="0"/>
              </a:rPr>
              <a:t>mm</a:t>
            </a:r>
            <a:r>
              <a:rPr lang="en-US" altLang="vi-VN" sz="2800" b="1" i="1" u="sng">
                <a:cs typeface="Arial" panose="020B0604020202020204" pitchFamily="34" charset="0"/>
              </a:rPr>
              <a:t> </a:t>
            </a:r>
          </a:p>
        </p:txBody>
      </p:sp>
      <p:sp>
        <p:nvSpPr>
          <p:cNvPr id="55" name="Text Box 103"/>
          <p:cNvSpPr txBox="1">
            <a:spLocks noChangeArrowheads="1"/>
          </p:cNvSpPr>
          <p:nvPr/>
        </p:nvSpPr>
        <p:spPr bwMode="auto">
          <a:xfrm>
            <a:off x="6828971" y="243840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latin typeface="Times New Roman" panose="02020603050405020304" pitchFamily="18" charset="0"/>
                <a:cs typeface="Arial" panose="020B0604020202020204" pitchFamily="34" charset="0"/>
              </a:rPr>
              <a:t>cm</a:t>
            </a:r>
            <a:r>
              <a:rPr lang="en-US" altLang="vi-VN" sz="2800" b="1" i="1" u="sng">
                <a:cs typeface="Arial" panose="020B0604020202020204" pitchFamily="34" charset="0"/>
              </a:rPr>
              <a:t> </a:t>
            </a:r>
          </a:p>
        </p:txBody>
      </p:sp>
      <p:sp>
        <p:nvSpPr>
          <p:cNvPr id="56" name="Text Box 104"/>
          <p:cNvSpPr txBox="1">
            <a:spLocks noChangeArrowheads="1"/>
          </p:cNvSpPr>
          <p:nvPr/>
        </p:nvSpPr>
        <p:spPr bwMode="auto">
          <a:xfrm>
            <a:off x="4466771" y="2986088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1m</a:t>
            </a:r>
          </a:p>
        </p:txBody>
      </p:sp>
      <p:sp>
        <p:nvSpPr>
          <p:cNvPr id="57" name="Text Box 105"/>
          <p:cNvSpPr txBox="1">
            <a:spLocks noChangeArrowheads="1"/>
          </p:cNvSpPr>
          <p:nvPr/>
        </p:nvSpPr>
        <p:spPr bwMode="auto">
          <a:xfrm>
            <a:off x="3933371" y="35052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=…. dm</a:t>
            </a:r>
          </a:p>
        </p:txBody>
      </p:sp>
      <p:sp>
        <p:nvSpPr>
          <p:cNvPr id="58" name="Text Box 110"/>
          <p:cNvSpPr txBox="1">
            <a:spLocks noChangeArrowheads="1"/>
          </p:cNvSpPr>
          <p:nvPr/>
        </p:nvSpPr>
        <p:spPr bwMode="auto">
          <a:xfrm>
            <a:off x="2866571" y="2986088"/>
            <a:ext cx="10207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1dam</a:t>
            </a:r>
          </a:p>
        </p:txBody>
      </p:sp>
      <p:sp>
        <p:nvSpPr>
          <p:cNvPr id="59" name="Text Box 120"/>
          <p:cNvSpPr txBox="1">
            <a:spLocks noChangeArrowheads="1"/>
          </p:cNvSpPr>
          <p:nvPr/>
        </p:nvSpPr>
        <p:spPr bwMode="auto">
          <a:xfrm>
            <a:off x="1494971" y="3048000"/>
            <a:ext cx="8683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1hm</a:t>
            </a:r>
          </a:p>
        </p:txBody>
      </p:sp>
      <p:sp>
        <p:nvSpPr>
          <p:cNvPr id="60" name="Text Box 121"/>
          <p:cNvSpPr txBox="1">
            <a:spLocks noChangeArrowheads="1"/>
          </p:cNvSpPr>
          <p:nvPr/>
        </p:nvSpPr>
        <p:spPr bwMode="auto">
          <a:xfrm>
            <a:off x="1266371" y="41910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VNI-Times" pitchFamily="2" charset="0"/>
              </a:rPr>
              <a:t>=      km</a:t>
            </a:r>
          </a:p>
        </p:txBody>
      </p:sp>
      <p:sp>
        <p:nvSpPr>
          <p:cNvPr id="61" name="Text Box 122"/>
          <p:cNvSpPr txBox="1">
            <a:spLocks noChangeArrowheads="1"/>
          </p:cNvSpPr>
          <p:nvPr/>
        </p:nvSpPr>
        <p:spPr bwMode="auto">
          <a:xfrm>
            <a:off x="199571" y="29860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1km</a:t>
            </a:r>
          </a:p>
        </p:txBody>
      </p:sp>
      <p:sp>
        <p:nvSpPr>
          <p:cNvPr id="62" name="Text Box 124"/>
          <p:cNvSpPr txBox="1">
            <a:spLocks noChangeArrowheads="1"/>
          </p:cNvSpPr>
          <p:nvPr/>
        </p:nvSpPr>
        <p:spPr bwMode="auto">
          <a:xfrm>
            <a:off x="5609771" y="29718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VNI-Times" pitchFamily="2" charset="0"/>
              </a:rPr>
              <a:t> 1dm</a:t>
            </a:r>
          </a:p>
        </p:txBody>
      </p:sp>
      <p:sp>
        <p:nvSpPr>
          <p:cNvPr id="63" name="Text Box 131"/>
          <p:cNvSpPr txBox="1">
            <a:spLocks noChangeArrowheads="1"/>
          </p:cNvSpPr>
          <p:nvPr/>
        </p:nvSpPr>
        <p:spPr bwMode="auto">
          <a:xfrm>
            <a:off x="6905171" y="2971800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1cm</a:t>
            </a:r>
          </a:p>
        </p:txBody>
      </p:sp>
      <p:sp>
        <p:nvSpPr>
          <p:cNvPr id="64" name="Text Box 136"/>
          <p:cNvSpPr txBox="1">
            <a:spLocks noChangeArrowheads="1"/>
          </p:cNvSpPr>
          <p:nvPr/>
        </p:nvSpPr>
        <p:spPr bwMode="auto">
          <a:xfrm>
            <a:off x="8124371" y="29718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1mm</a:t>
            </a:r>
          </a:p>
        </p:txBody>
      </p:sp>
      <p:sp>
        <p:nvSpPr>
          <p:cNvPr id="65" name="Text Box 141"/>
          <p:cNvSpPr txBox="1">
            <a:spLocks noChangeArrowheads="1"/>
          </p:cNvSpPr>
          <p:nvPr/>
        </p:nvSpPr>
        <p:spPr bwMode="auto">
          <a:xfrm>
            <a:off x="4161971" y="3490913"/>
            <a:ext cx="609600" cy="519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66" name="Text Box 142"/>
          <p:cNvSpPr txBox="1">
            <a:spLocks noChangeArrowheads="1"/>
          </p:cNvSpPr>
          <p:nvPr/>
        </p:nvSpPr>
        <p:spPr bwMode="auto">
          <a:xfrm>
            <a:off x="-29029" y="3505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=…  hm</a:t>
            </a:r>
          </a:p>
        </p:txBody>
      </p:sp>
      <p:sp>
        <p:nvSpPr>
          <p:cNvPr id="67" name="Text Box 145"/>
          <p:cNvSpPr txBox="1">
            <a:spLocks noChangeArrowheads="1"/>
          </p:cNvSpPr>
          <p:nvPr/>
        </p:nvSpPr>
        <p:spPr bwMode="auto">
          <a:xfrm>
            <a:off x="199571" y="3505200"/>
            <a:ext cx="6096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68" name="Text Box 150"/>
          <p:cNvSpPr txBox="1">
            <a:spLocks noChangeArrowheads="1"/>
          </p:cNvSpPr>
          <p:nvPr/>
        </p:nvSpPr>
        <p:spPr bwMode="auto">
          <a:xfrm>
            <a:off x="6676571" y="35194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=…. mm</a:t>
            </a:r>
          </a:p>
        </p:txBody>
      </p:sp>
      <p:sp>
        <p:nvSpPr>
          <p:cNvPr id="69" name="Text Box 151"/>
          <p:cNvSpPr txBox="1">
            <a:spLocks noChangeArrowheads="1"/>
          </p:cNvSpPr>
          <p:nvPr/>
        </p:nvSpPr>
        <p:spPr bwMode="auto">
          <a:xfrm>
            <a:off x="5457371" y="35052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=…. cm</a:t>
            </a:r>
          </a:p>
        </p:txBody>
      </p:sp>
      <p:sp>
        <p:nvSpPr>
          <p:cNvPr id="70" name="Text Box 152"/>
          <p:cNvSpPr txBox="1">
            <a:spLocks noChangeArrowheads="1"/>
          </p:cNvSpPr>
          <p:nvPr/>
        </p:nvSpPr>
        <p:spPr bwMode="auto">
          <a:xfrm>
            <a:off x="2714171" y="3505200"/>
            <a:ext cx="121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=…. m</a:t>
            </a:r>
          </a:p>
        </p:txBody>
      </p:sp>
      <p:sp>
        <p:nvSpPr>
          <p:cNvPr id="71" name="Text Box 153"/>
          <p:cNvSpPr txBox="1">
            <a:spLocks noChangeArrowheads="1"/>
          </p:cNvSpPr>
          <p:nvPr/>
        </p:nvSpPr>
        <p:spPr bwMode="auto">
          <a:xfrm>
            <a:off x="1266371" y="3505200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</a:rPr>
              <a:t>=…. dam</a:t>
            </a:r>
          </a:p>
        </p:txBody>
      </p:sp>
      <p:sp>
        <p:nvSpPr>
          <p:cNvPr id="72" name="Text Box 157"/>
          <p:cNvSpPr txBox="1">
            <a:spLocks noChangeArrowheads="1"/>
          </p:cNvSpPr>
          <p:nvPr/>
        </p:nvSpPr>
        <p:spPr bwMode="auto">
          <a:xfrm>
            <a:off x="1494971" y="3476625"/>
            <a:ext cx="6096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73" name="Text Box 158"/>
          <p:cNvSpPr txBox="1">
            <a:spLocks noChangeArrowheads="1"/>
          </p:cNvSpPr>
          <p:nvPr/>
        </p:nvSpPr>
        <p:spPr bwMode="auto">
          <a:xfrm>
            <a:off x="2942771" y="3505200"/>
            <a:ext cx="6096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74" name="Text Box 159"/>
          <p:cNvSpPr txBox="1">
            <a:spLocks noChangeArrowheads="1"/>
          </p:cNvSpPr>
          <p:nvPr/>
        </p:nvSpPr>
        <p:spPr bwMode="auto">
          <a:xfrm>
            <a:off x="5685971" y="3514725"/>
            <a:ext cx="6096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75" name="Text Box 160"/>
          <p:cNvSpPr txBox="1">
            <a:spLocks noChangeArrowheads="1"/>
          </p:cNvSpPr>
          <p:nvPr/>
        </p:nvSpPr>
        <p:spPr bwMode="auto">
          <a:xfrm>
            <a:off x="6905171" y="3505200"/>
            <a:ext cx="6096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10</a:t>
            </a:r>
            <a:endParaRPr lang="en-US" altLang="vi-VN" sz="2400" b="1">
              <a:solidFill>
                <a:schemeClr val="accent2"/>
              </a:solidFill>
              <a:latin typeface="VNI-Times" pitchFamily="2" charset="0"/>
            </a:endParaRPr>
          </a:p>
        </p:txBody>
      </p:sp>
      <p:graphicFrame>
        <p:nvGraphicFramePr>
          <p:cNvPr id="76" name="Object 1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905326"/>
              </p:ext>
            </p:extLst>
          </p:nvPr>
        </p:nvGraphicFramePr>
        <p:xfrm>
          <a:off x="1647371" y="3987800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3" imgW="457200" imgH="965160" progId="Equation.DSMT4">
                  <p:embed/>
                </p:oleObj>
              </mc:Choice>
              <mc:Fallback>
                <p:oleObj name="Equation" r:id="rId3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371" y="3987800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 Box 178"/>
          <p:cNvSpPr txBox="1">
            <a:spLocks noChangeArrowheads="1"/>
          </p:cNvSpPr>
          <p:nvPr/>
        </p:nvSpPr>
        <p:spPr bwMode="auto">
          <a:xfrm>
            <a:off x="2637971" y="4129088"/>
            <a:ext cx="152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VNI-Times" pitchFamily="2" charset="0"/>
              </a:rPr>
              <a:t>=       hm</a:t>
            </a:r>
          </a:p>
        </p:txBody>
      </p:sp>
      <p:sp>
        <p:nvSpPr>
          <p:cNvPr id="78" name="Text Box 186"/>
          <p:cNvSpPr txBox="1">
            <a:spLocks noChangeArrowheads="1"/>
          </p:cNvSpPr>
          <p:nvPr/>
        </p:nvSpPr>
        <p:spPr bwMode="auto">
          <a:xfrm>
            <a:off x="4009571" y="4114800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VNI-Times" pitchFamily="2" charset="0"/>
              </a:rPr>
              <a:t>=      dam</a:t>
            </a:r>
          </a:p>
        </p:txBody>
      </p:sp>
      <p:sp>
        <p:nvSpPr>
          <p:cNvPr id="79" name="Text Box 187"/>
          <p:cNvSpPr txBox="1">
            <a:spLocks noChangeArrowheads="1"/>
          </p:cNvSpPr>
          <p:nvPr/>
        </p:nvSpPr>
        <p:spPr bwMode="auto">
          <a:xfrm>
            <a:off x="5457371" y="41148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VNI-Times" pitchFamily="2" charset="0"/>
              </a:rPr>
              <a:t>=       m</a:t>
            </a:r>
          </a:p>
        </p:txBody>
      </p:sp>
      <p:sp>
        <p:nvSpPr>
          <p:cNvPr id="80" name="Text Box 190"/>
          <p:cNvSpPr txBox="1">
            <a:spLocks noChangeArrowheads="1"/>
          </p:cNvSpPr>
          <p:nvPr/>
        </p:nvSpPr>
        <p:spPr bwMode="auto">
          <a:xfrm>
            <a:off x="6676571" y="4114800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VNI-Times" pitchFamily="2" charset="0"/>
              </a:rPr>
              <a:t>=       dm</a:t>
            </a:r>
          </a:p>
        </p:txBody>
      </p:sp>
      <p:sp>
        <p:nvSpPr>
          <p:cNvPr id="81" name="Text Box 191"/>
          <p:cNvSpPr txBox="1">
            <a:spLocks noChangeArrowheads="1"/>
          </p:cNvSpPr>
          <p:nvPr/>
        </p:nvSpPr>
        <p:spPr bwMode="auto">
          <a:xfrm>
            <a:off x="7971971" y="411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VNI-Times" pitchFamily="2" charset="0"/>
              </a:rPr>
              <a:t>=     cm</a:t>
            </a:r>
          </a:p>
        </p:txBody>
      </p:sp>
      <p:graphicFrame>
        <p:nvGraphicFramePr>
          <p:cNvPr id="82" name="Object 2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520284"/>
              </p:ext>
            </p:extLst>
          </p:nvPr>
        </p:nvGraphicFramePr>
        <p:xfrm>
          <a:off x="2942771" y="3944938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5" imgW="457200" imgH="965160" progId="Equation.DSMT4">
                  <p:embed/>
                </p:oleObj>
              </mc:Choice>
              <mc:Fallback>
                <p:oleObj name="Equation" r:id="rId5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771" y="3944938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2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066153"/>
              </p:ext>
            </p:extLst>
          </p:nvPr>
        </p:nvGraphicFramePr>
        <p:xfrm>
          <a:off x="5762171" y="3886200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7" imgW="457200" imgH="965160" progId="Equation.DSMT4">
                  <p:embed/>
                </p:oleObj>
              </mc:Choice>
              <mc:Fallback>
                <p:oleObj name="Equation" r:id="rId7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171" y="3886200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2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293597"/>
              </p:ext>
            </p:extLst>
          </p:nvPr>
        </p:nvGraphicFramePr>
        <p:xfrm>
          <a:off x="4314371" y="3943350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8" imgW="457200" imgH="965160" progId="Equation.DSMT4">
                  <p:embed/>
                </p:oleObj>
              </mc:Choice>
              <mc:Fallback>
                <p:oleObj name="Equation" r:id="rId8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4371" y="3943350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2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699120"/>
              </p:ext>
            </p:extLst>
          </p:nvPr>
        </p:nvGraphicFramePr>
        <p:xfrm>
          <a:off x="7057571" y="3929063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10" imgW="457200" imgH="965160" progId="Equation.DSMT4">
                  <p:embed/>
                </p:oleObj>
              </mc:Choice>
              <mc:Fallback>
                <p:oleObj name="Equation" r:id="rId10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7571" y="3929063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2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543743"/>
              </p:ext>
            </p:extLst>
          </p:nvPr>
        </p:nvGraphicFramePr>
        <p:xfrm>
          <a:off x="8262484" y="3929063"/>
          <a:ext cx="45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12" imgW="457200" imgH="965160" progId="Equation.DSMT4">
                  <p:embed/>
                </p:oleObj>
              </mc:Choice>
              <mc:Fallback>
                <p:oleObj name="Equation" r:id="rId12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2484" y="3929063"/>
                        <a:ext cx="45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Text Box 231"/>
          <p:cNvSpPr txBox="1">
            <a:spLocks noChangeArrowheads="1"/>
          </p:cNvSpPr>
          <p:nvPr/>
        </p:nvSpPr>
        <p:spPr bwMode="auto">
          <a:xfrm>
            <a:off x="351971" y="5029200"/>
            <a:ext cx="59436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dirty="0" smtClean="0">
                <a:latin typeface="Times New Roman" panose="02020603050405020304" pitchFamily="18" charset="0"/>
              </a:rPr>
              <a:t>*</a:t>
            </a:r>
            <a:r>
              <a:rPr lang="en-US" altLang="vi-VN" sz="2400" b="1" i="1" dirty="0" err="1" smtClean="0">
                <a:latin typeface="Times New Roman" panose="02020603050405020304" pitchFamily="18" charset="0"/>
              </a:rPr>
              <a:t>Nhận</a:t>
            </a:r>
            <a:r>
              <a:rPr lang="en-US" altLang="vi-VN" sz="2400" b="1" i="1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xét</a:t>
            </a:r>
            <a:r>
              <a:rPr lang="en-US" altLang="vi-VN" sz="2400" b="1" dirty="0">
                <a:latin typeface="Times New Roman" panose="02020603050405020304" pitchFamily="18" charset="0"/>
              </a:rPr>
              <a:t>: 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đo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liền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10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bé</a:t>
            </a:r>
            <a:r>
              <a:rPr lang="en-US" altLang="vi-VN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88" name="Object 2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605469"/>
              </p:ext>
            </p:extLst>
          </p:nvPr>
        </p:nvGraphicFramePr>
        <p:xfrm>
          <a:off x="2561771" y="6019800"/>
          <a:ext cx="457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14" imgW="457200" imgH="965160" progId="Equation.DSMT4">
                  <p:embed/>
                </p:oleObj>
              </mc:Choice>
              <mc:Fallback>
                <p:oleObj name="Equation" r:id="rId14" imgW="4572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771" y="6019800"/>
                        <a:ext cx="4572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Text Box 235"/>
          <p:cNvSpPr txBox="1">
            <a:spLocks noChangeArrowheads="1"/>
          </p:cNvSpPr>
          <p:nvPr/>
        </p:nvSpPr>
        <p:spPr bwMode="auto">
          <a:xfrm>
            <a:off x="351971" y="6081713"/>
            <a:ext cx="571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vi-VN"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Đơn vị bé bằng       đơn vị lớn.</a:t>
            </a:r>
            <a:endParaRPr lang="en-US" altLang="vi-VN" sz="2400">
              <a:latin typeface="Times New Roman" panose="02020603050405020304" pitchFamily="18" charset="0"/>
            </a:endParaRPr>
          </a:p>
        </p:txBody>
      </p:sp>
      <p:sp>
        <p:nvSpPr>
          <p:cNvPr id="90" name="Rectangle 13"/>
          <p:cNvSpPr>
            <a:spLocks noChangeArrowheads="1"/>
          </p:cNvSpPr>
          <p:nvPr/>
        </p:nvSpPr>
        <p:spPr bwMode="auto">
          <a:xfrm>
            <a:off x="1462313" y="395288"/>
            <a:ext cx="6810829" cy="9620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BẢNG ĐƠN VỊ ĐO ĐỘ DÀI</a:t>
            </a:r>
            <a:endParaRPr lang="en-US" sz="38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6707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  <p:bldP spid="49" grpId="2"/>
      <p:bldP spid="50" grpId="0"/>
      <p:bldP spid="50" grpId="1"/>
      <p:bldP spid="50" grpId="2"/>
      <p:bldP spid="50" grpId="3"/>
      <p:bldP spid="50" grpId="4"/>
      <p:bldP spid="51" grpId="0"/>
      <p:bldP spid="51" grpId="1"/>
      <p:bldP spid="51" grpId="2"/>
      <p:bldP spid="51" grpId="3"/>
      <p:bldP spid="51" grpId="4"/>
      <p:bldP spid="52" grpId="0"/>
      <p:bldP spid="52" grpId="1"/>
      <p:bldP spid="52" grpId="2"/>
      <p:bldP spid="52" grpId="3"/>
      <p:bldP spid="52" grpId="4"/>
      <p:bldP spid="53" grpId="0"/>
      <p:bldP spid="53" grpId="1"/>
      <p:bldP spid="53" grpId="2"/>
      <p:bldP spid="53" grpId="3"/>
      <p:bldP spid="53" grpId="4"/>
      <p:bldP spid="54" grpId="0"/>
      <p:bldP spid="54" grpId="1"/>
      <p:bldP spid="54" grpId="2"/>
      <p:bldP spid="55" grpId="0"/>
      <p:bldP spid="55" grpId="1"/>
      <p:bldP spid="55" grpId="2"/>
      <p:bldP spid="55" grpId="3"/>
      <p:bldP spid="55" grpId="4"/>
      <p:bldP spid="56" grpId="0"/>
      <p:bldP spid="56" grpId="1"/>
      <p:bldP spid="57" grpId="0"/>
      <p:bldP spid="58" grpId="0"/>
      <p:bldP spid="58" grpId="1"/>
      <p:bldP spid="59" grpId="0"/>
      <p:bldP spid="59" grpId="1"/>
      <p:bldP spid="60" grpId="0"/>
      <p:bldP spid="61" grpId="0"/>
      <p:bldP spid="62" grpId="0"/>
      <p:bldP spid="62" grpId="1"/>
      <p:bldP spid="63" grpId="0"/>
      <p:bldP spid="63" grpId="1"/>
      <p:bldP spid="64" grpId="0"/>
      <p:bldP spid="65" grpId="0" animBg="1"/>
      <p:bldP spid="66" grpId="0"/>
      <p:bldP spid="67" grpId="0" animBg="1"/>
      <p:bldP spid="68" grpId="0"/>
      <p:bldP spid="69" grpId="0"/>
      <p:bldP spid="70" grpId="0"/>
      <p:bldP spid="71" grpId="0"/>
      <p:bldP spid="72" grpId="0" animBg="1"/>
      <p:bldP spid="73" grpId="0" animBg="1"/>
      <p:bldP spid="74" grpId="0" animBg="1"/>
      <p:bldP spid="75" grpId="0" animBg="1"/>
      <p:bldP spid="77" grpId="0"/>
      <p:bldP spid="78" grpId="0"/>
      <p:bldP spid="79" grpId="0"/>
      <p:bldP spid="80" grpId="0"/>
      <p:bldP spid="81" grpId="0"/>
      <p:bldP spid="87" grpId="0"/>
      <p:bldP spid="89" grpId="0"/>
      <p:bldP spid="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2"/>
          <p:cNvSpPr txBox="1">
            <a:spLocks noChangeArrowheads="1"/>
          </p:cNvSpPr>
          <p:nvPr/>
        </p:nvSpPr>
        <p:spPr bwMode="auto">
          <a:xfrm>
            <a:off x="118609" y="2039938"/>
            <a:ext cx="1143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CC"/>
                </a:solidFill>
                <a:latin typeface=".VnTime" panose="020B7200000000000000" pitchFamily="34" charset="0"/>
              </a:rPr>
              <a:t>km</a:t>
            </a:r>
            <a:r>
              <a:rPr lang="en-US" altLang="vi-VN" sz="2800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800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43" name="Text Box 14"/>
          <p:cNvSpPr txBox="1">
            <a:spLocks noChangeArrowheads="1"/>
          </p:cNvSpPr>
          <p:nvPr/>
        </p:nvSpPr>
        <p:spPr bwMode="auto">
          <a:xfrm>
            <a:off x="1439409" y="20574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CC"/>
                </a:solidFill>
                <a:latin typeface=".VnTime" panose="020B7200000000000000" pitchFamily="34" charset="0"/>
              </a:rPr>
              <a:t>hm</a:t>
            </a:r>
            <a:r>
              <a:rPr lang="en-US" altLang="vi-VN" sz="2800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800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44" name="Text Box 16"/>
          <p:cNvSpPr txBox="1">
            <a:spLocks noChangeArrowheads="1"/>
          </p:cNvSpPr>
          <p:nvPr/>
        </p:nvSpPr>
        <p:spPr bwMode="auto">
          <a:xfrm>
            <a:off x="2644322" y="2071688"/>
            <a:ext cx="1143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CC"/>
                </a:solidFill>
                <a:latin typeface=".VnTime" panose="020B7200000000000000" pitchFamily="34" charset="0"/>
              </a:rPr>
              <a:t>dam</a:t>
            </a:r>
            <a:r>
              <a:rPr lang="en-US" altLang="vi-VN" sz="2800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800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45" name="Text Box 19"/>
          <p:cNvSpPr txBox="1">
            <a:spLocks noChangeArrowheads="1"/>
          </p:cNvSpPr>
          <p:nvPr/>
        </p:nvSpPr>
        <p:spPr bwMode="auto">
          <a:xfrm>
            <a:off x="3954009" y="20574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CC"/>
                </a:solidFill>
                <a:latin typeface=".VnTime" panose="020B7200000000000000" pitchFamily="34" charset="0"/>
              </a:rPr>
              <a:t>m</a:t>
            </a:r>
            <a:r>
              <a:rPr lang="en-US" altLang="vi-VN" sz="2800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800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46" name="Text Box 21"/>
          <p:cNvSpPr txBox="1">
            <a:spLocks noChangeArrowheads="1"/>
          </p:cNvSpPr>
          <p:nvPr/>
        </p:nvSpPr>
        <p:spPr bwMode="auto">
          <a:xfrm>
            <a:off x="5249409" y="20574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CC"/>
                </a:solidFill>
                <a:latin typeface=".VnTime" panose="020B7200000000000000" pitchFamily="34" charset="0"/>
              </a:rPr>
              <a:t>dm</a:t>
            </a:r>
            <a:r>
              <a:rPr lang="en-US" altLang="vi-VN" sz="2800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800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47" name="Text Box 23"/>
          <p:cNvSpPr txBox="1">
            <a:spLocks noChangeArrowheads="1"/>
          </p:cNvSpPr>
          <p:nvPr/>
        </p:nvSpPr>
        <p:spPr bwMode="auto">
          <a:xfrm>
            <a:off x="6525759" y="2071688"/>
            <a:ext cx="1143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CC"/>
                </a:solidFill>
                <a:latin typeface=".VnTime" panose="020B7200000000000000" pitchFamily="34" charset="0"/>
              </a:rPr>
              <a:t>cm</a:t>
            </a:r>
            <a:r>
              <a:rPr lang="en-US" altLang="vi-VN" sz="2800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800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48" name="Text Box 25"/>
          <p:cNvSpPr txBox="1">
            <a:spLocks noChangeArrowheads="1"/>
          </p:cNvSpPr>
          <p:nvPr/>
        </p:nvSpPr>
        <p:spPr bwMode="auto">
          <a:xfrm>
            <a:off x="7687809" y="20574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CC"/>
                </a:solidFill>
                <a:latin typeface=".VnTime" panose="020B7200000000000000" pitchFamily="34" charset="0"/>
              </a:rPr>
              <a:t>mm</a:t>
            </a:r>
            <a:r>
              <a:rPr lang="en-US" altLang="vi-VN" sz="2800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800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49" name="Text Box 28"/>
          <p:cNvSpPr txBox="1">
            <a:spLocks noChangeArrowheads="1"/>
          </p:cNvSpPr>
          <p:nvPr/>
        </p:nvSpPr>
        <p:spPr bwMode="auto">
          <a:xfrm>
            <a:off x="144009" y="2681288"/>
            <a:ext cx="1143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1km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50" name="Text Box 31"/>
          <p:cNvSpPr txBox="1">
            <a:spLocks noChangeArrowheads="1"/>
          </p:cNvSpPr>
          <p:nvPr/>
        </p:nvSpPr>
        <p:spPr bwMode="auto">
          <a:xfrm>
            <a:off x="1439409" y="2681288"/>
            <a:ext cx="1143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1 hm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51" name="Text Box 34"/>
          <p:cNvSpPr txBox="1">
            <a:spLocks noChangeArrowheads="1"/>
          </p:cNvSpPr>
          <p:nvPr/>
        </p:nvSpPr>
        <p:spPr bwMode="auto">
          <a:xfrm>
            <a:off x="2682422" y="2667000"/>
            <a:ext cx="1143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1 dam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69669" name="Text Box 37"/>
          <p:cNvSpPr txBox="1">
            <a:spLocks noChangeArrowheads="1"/>
          </p:cNvSpPr>
          <p:nvPr/>
        </p:nvSpPr>
        <p:spPr bwMode="auto">
          <a:xfrm>
            <a:off x="3954009" y="2681288"/>
            <a:ext cx="1143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1 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53" name="Text Box 40"/>
          <p:cNvSpPr txBox="1">
            <a:spLocks noChangeArrowheads="1"/>
          </p:cNvSpPr>
          <p:nvPr/>
        </p:nvSpPr>
        <p:spPr bwMode="auto">
          <a:xfrm>
            <a:off x="5325609" y="2667000"/>
            <a:ext cx="1143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1 dm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54" name="Text Box 43"/>
          <p:cNvSpPr txBox="1">
            <a:spLocks noChangeArrowheads="1"/>
          </p:cNvSpPr>
          <p:nvPr/>
        </p:nvSpPr>
        <p:spPr bwMode="auto">
          <a:xfrm>
            <a:off x="6544809" y="2681288"/>
            <a:ext cx="1143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1 cm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55" name="Text Box 46"/>
          <p:cNvSpPr txBox="1">
            <a:spLocks noChangeArrowheads="1"/>
          </p:cNvSpPr>
          <p:nvPr/>
        </p:nvSpPr>
        <p:spPr bwMode="auto">
          <a:xfrm>
            <a:off x="7764009" y="2681288"/>
            <a:ext cx="1143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1 mm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5136" name="Text Box 49"/>
          <p:cNvSpPr txBox="1">
            <a:spLocks noChangeArrowheads="1"/>
          </p:cNvSpPr>
          <p:nvPr/>
        </p:nvSpPr>
        <p:spPr bwMode="auto">
          <a:xfrm>
            <a:off x="40822" y="3200400"/>
            <a:ext cx="1431925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100">
                <a:solidFill>
                  <a:schemeClr val="bg1"/>
                </a:solidFill>
                <a:latin typeface=".VnTime" panose="020B7200000000000000" pitchFamily="34" charset="0"/>
              </a:rPr>
              <a:t>=        hm</a:t>
            </a:r>
            <a:r>
              <a:rPr lang="en-US" altLang="vi-VN" sz="2100" baseline="30000">
                <a:solidFill>
                  <a:schemeClr val="bg1"/>
                </a:solidFill>
                <a:latin typeface=".VnTime" panose="020B7200000000000000" pitchFamily="34" charset="0"/>
              </a:rPr>
              <a:t>2</a:t>
            </a:r>
            <a:endParaRPr lang="en-US" altLang="vi-VN" sz="2100">
              <a:solidFill>
                <a:schemeClr val="bg1"/>
              </a:solidFill>
              <a:latin typeface=".VnTime" panose="020B7200000000000000" pitchFamily="34" charset="0"/>
            </a:endParaRPr>
          </a:p>
        </p:txBody>
      </p:sp>
      <p:sp>
        <p:nvSpPr>
          <p:cNvPr id="10257" name="Text Box 52"/>
          <p:cNvSpPr txBox="1">
            <a:spLocks noChangeArrowheads="1"/>
          </p:cNvSpPr>
          <p:nvPr/>
        </p:nvSpPr>
        <p:spPr bwMode="auto">
          <a:xfrm>
            <a:off x="1210809" y="3195638"/>
            <a:ext cx="16129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= 100 dam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58" name="Text Box 55"/>
          <p:cNvSpPr txBox="1">
            <a:spLocks noChangeArrowheads="1"/>
          </p:cNvSpPr>
          <p:nvPr/>
        </p:nvSpPr>
        <p:spPr bwMode="auto">
          <a:xfrm>
            <a:off x="2628447" y="3184525"/>
            <a:ext cx="12954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= 100 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69690" name="Text Box 58"/>
          <p:cNvSpPr txBox="1">
            <a:spLocks noChangeArrowheads="1"/>
          </p:cNvSpPr>
          <p:nvPr/>
        </p:nvSpPr>
        <p:spPr bwMode="auto">
          <a:xfrm>
            <a:off x="3884159" y="3200400"/>
            <a:ext cx="136525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= 100 dm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60" name="Text Box 61"/>
          <p:cNvSpPr txBox="1">
            <a:spLocks noChangeArrowheads="1"/>
          </p:cNvSpPr>
          <p:nvPr/>
        </p:nvSpPr>
        <p:spPr bwMode="auto">
          <a:xfrm>
            <a:off x="5249409" y="3200400"/>
            <a:ext cx="1579563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= 100 cm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10261" name="Text Box 64"/>
          <p:cNvSpPr txBox="1">
            <a:spLocks noChangeArrowheads="1"/>
          </p:cNvSpPr>
          <p:nvPr/>
        </p:nvSpPr>
        <p:spPr bwMode="auto">
          <a:xfrm>
            <a:off x="6468609" y="3200400"/>
            <a:ext cx="14859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  <a:latin typeface=".VnTime" panose="020B7200000000000000" pitchFamily="34" charset="0"/>
              </a:rPr>
              <a:t>= 100 mm</a:t>
            </a:r>
            <a:r>
              <a:rPr lang="en-US" altLang="vi-VN" sz="21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10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grpSp>
        <p:nvGrpSpPr>
          <p:cNvPr id="69698" name="Group 66"/>
          <p:cNvGrpSpPr>
            <a:grpSpLocks/>
          </p:cNvGrpSpPr>
          <p:nvPr/>
        </p:nvGrpSpPr>
        <p:grpSpPr bwMode="auto">
          <a:xfrm>
            <a:off x="1193347" y="3413125"/>
            <a:ext cx="1371600" cy="793750"/>
            <a:chOff x="192" y="3696"/>
            <a:chExt cx="864" cy="500"/>
          </a:xfrm>
        </p:grpSpPr>
        <p:sp>
          <p:nvSpPr>
            <p:cNvPr id="5200" name="Text Box 67"/>
            <p:cNvSpPr txBox="1">
              <a:spLocks noChangeArrowheads="1"/>
            </p:cNvSpPr>
            <p:nvPr/>
          </p:nvSpPr>
          <p:spPr bwMode="auto">
            <a:xfrm>
              <a:off x="192" y="3792"/>
              <a:ext cx="24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5201" name="Text Box 68"/>
            <p:cNvSpPr txBox="1">
              <a:spLocks noChangeArrowheads="1"/>
            </p:cNvSpPr>
            <p:nvPr/>
          </p:nvSpPr>
          <p:spPr bwMode="auto">
            <a:xfrm>
              <a:off x="432" y="3696"/>
              <a:ext cx="19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202" name="Text Box 69"/>
            <p:cNvSpPr txBox="1">
              <a:spLocks noChangeArrowheads="1"/>
            </p:cNvSpPr>
            <p:nvPr/>
          </p:nvSpPr>
          <p:spPr bwMode="auto">
            <a:xfrm>
              <a:off x="336" y="3936"/>
              <a:ext cx="38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100</a:t>
              </a:r>
            </a:p>
          </p:txBody>
        </p:sp>
        <p:sp>
          <p:nvSpPr>
            <p:cNvPr id="5203" name="Line 70"/>
            <p:cNvSpPr>
              <a:spLocks noChangeShapeType="1"/>
            </p:cNvSpPr>
            <p:nvPr/>
          </p:nvSpPr>
          <p:spPr bwMode="auto">
            <a:xfrm>
              <a:off x="384" y="3936"/>
              <a:ext cx="24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04" name="Text Box 71"/>
            <p:cNvSpPr txBox="1">
              <a:spLocks noChangeArrowheads="1"/>
            </p:cNvSpPr>
            <p:nvPr/>
          </p:nvSpPr>
          <p:spPr bwMode="auto">
            <a:xfrm>
              <a:off x="624" y="3792"/>
              <a:ext cx="43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km</a:t>
              </a:r>
              <a:r>
                <a:rPr lang="en-US" altLang="vi-VN" sz="2100" baseline="30000">
                  <a:solidFill>
                    <a:srgbClr val="0000CC"/>
                  </a:solidFill>
                  <a:cs typeface="Times New Roman" panose="02020603050405020304" pitchFamily="18" charset="0"/>
                </a:rPr>
                <a:t>2</a:t>
              </a:r>
              <a:endParaRPr lang="en-US" altLang="vi-VN" sz="2100">
                <a:solidFill>
                  <a:srgbClr val="0000CC"/>
                </a:solidFill>
                <a:cs typeface="Times New Roman" panose="02020603050405020304" pitchFamily="18" charset="0"/>
              </a:endParaRPr>
            </a:p>
          </p:txBody>
        </p:sp>
      </p:grpSp>
      <p:grpSp>
        <p:nvGrpSpPr>
          <p:cNvPr id="69705" name="Group 73"/>
          <p:cNvGrpSpPr>
            <a:grpSpLocks/>
          </p:cNvGrpSpPr>
          <p:nvPr/>
        </p:nvGrpSpPr>
        <p:grpSpPr bwMode="auto">
          <a:xfrm>
            <a:off x="2658609" y="3505200"/>
            <a:ext cx="1452563" cy="793750"/>
            <a:chOff x="192" y="3696"/>
            <a:chExt cx="915" cy="500"/>
          </a:xfrm>
        </p:grpSpPr>
        <p:sp>
          <p:nvSpPr>
            <p:cNvPr id="5195" name="Text Box 74"/>
            <p:cNvSpPr txBox="1">
              <a:spLocks noChangeArrowheads="1"/>
            </p:cNvSpPr>
            <p:nvPr/>
          </p:nvSpPr>
          <p:spPr bwMode="auto">
            <a:xfrm>
              <a:off x="192" y="3792"/>
              <a:ext cx="24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5196" name="Text Box 75"/>
            <p:cNvSpPr txBox="1">
              <a:spLocks noChangeArrowheads="1"/>
            </p:cNvSpPr>
            <p:nvPr/>
          </p:nvSpPr>
          <p:spPr bwMode="auto">
            <a:xfrm>
              <a:off x="432" y="3696"/>
              <a:ext cx="19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197" name="Text Box 76"/>
            <p:cNvSpPr txBox="1">
              <a:spLocks noChangeArrowheads="1"/>
            </p:cNvSpPr>
            <p:nvPr/>
          </p:nvSpPr>
          <p:spPr bwMode="auto">
            <a:xfrm>
              <a:off x="336" y="3936"/>
              <a:ext cx="38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100</a:t>
              </a:r>
            </a:p>
          </p:txBody>
        </p:sp>
        <p:sp>
          <p:nvSpPr>
            <p:cNvPr id="5198" name="Line 77"/>
            <p:cNvSpPr>
              <a:spLocks noChangeShapeType="1"/>
            </p:cNvSpPr>
            <p:nvPr/>
          </p:nvSpPr>
          <p:spPr bwMode="auto">
            <a:xfrm>
              <a:off x="384" y="3936"/>
              <a:ext cx="24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99" name="Text Box 78"/>
            <p:cNvSpPr txBox="1">
              <a:spLocks noChangeArrowheads="1"/>
            </p:cNvSpPr>
            <p:nvPr/>
          </p:nvSpPr>
          <p:spPr bwMode="auto">
            <a:xfrm>
              <a:off x="624" y="3792"/>
              <a:ext cx="483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hm</a:t>
              </a:r>
              <a:r>
                <a:rPr lang="en-US" altLang="vi-VN" sz="2100" baseline="30000">
                  <a:solidFill>
                    <a:srgbClr val="0000CC"/>
                  </a:solidFill>
                  <a:cs typeface="Times New Roman" panose="02020603050405020304" pitchFamily="18" charset="0"/>
                </a:rPr>
                <a:t>2</a:t>
              </a:r>
              <a:endParaRPr lang="en-US" altLang="vi-VN" sz="2100">
                <a:solidFill>
                  <a:srgbClr val="0000CC"/>
                </a:solidFill>
                <a:cs typeface="Times New Roman" panose="02020603050405020304" pitchFamily="18" charset="0"/>
              </a:endParaRPr>
            </a:p>
          </p:txBody>
        </p:sp>
      </p:grpSp>
      <p:grpSp>
        <p:nvGrpSpPr>
          <p:cNvPr id="69713" name="Group 81"/>
          <p:cNvGrpSpPr>
            <a:grpSpLocks/>
          </p:cNvGrpSpPr>
          <p:nvPr/>
        </p:nvGrpSpPr>
        <p:grpSpPr bwMode="auto">
          <a:xfrm>
            <a:off x="3877809" y="3505200"/>
            <a:ext cx="1438275" cy="793750"/>
            <a:chOff x="1638" y="3696"/>
            <a:chExt cx="906" cy="500"/>
          </a:xfrm>
        </p:grpSpPr>
        <p:sp>
          <p:nvSpPr>
            <p:cNvPr id="5190" name="Text Box 82"/>
            <p:cNvSpPr txBox="1">
              <a:spLocks noChangeArrowheads="1"/>
            </p:cNvSpPr>
            <p:nvPr/>
          </p:nvSpPr>
          <p:spPr bwMode="auto">
            <a:xfrm>
              <a:off x="1638" y="3792"/>
              <a:ext cx="28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5191" name="Text Box 83"/>
            <p:cNvSpPr txBox="1">
              <a:spLocks noChangeArrowheads="1"/>
            </p:cNvSpPr>
            <p:nvPr/>
          </p:nvSpPr>
          <p:spPr bwMode="auto">
            <a:xfrm>
              <a:off x="1866" y="3696"/>
              <a:ext cx="226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192" name="Text Box 84"/>
            <p:cNvSpPr txBox="1">
              <a:spLocks noChangeArrowheads="1"/>
            </p:cNvSpPr>
            <p:nvPr/>
          </p:nvSpPr>
          <p:spPr bwMode="auto">
            <a:xfrm>
              <a:off x="1753" y="3936"/>
              <a:ext cx="45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100</a:t>
              </a:r>
            </a:p>
          </p:txBody>
        </p:sp>
        <p:sp>
          <p:nvSpPr>
            <p:cNvPr id="5193" name="Line 85"/>
            <p:cNvSpPr>
              <a:spLocks noChangeShapeType="1"/>
            </p:cNvSpPr>
            <p:nvPr/>
          </p:nvSpPr>
          <p:spPr bwMode="auto">
            <a:xfrm>
              <a:off x="1810" y="3936"/>
              <a:ext cx="282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94" name="Text Box 86"/>
            <p:cNvSpPr txBox="1">
              <a:spLocks noChangeArrowheads="1"/>
            </p:cNvSpPr>
            <p:nvPr/>
          </p:nvSpPr>
          <p:spPr bwMode="auto">
            <a:xfrm>
              <a:off x="2064" y="3792"/>
              <a:ext cx="48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dam</a:t>
              </a:r>
              <a:r>
                <a:rPr lang="en-US" altLang="vi-VN" sz="2100" baseline="30000">
                  <a:solidFill>
                    <a:srgbClr val="0000CC"/>
                  </a:solidFill>
                  <a:cs typeface="Times New Roman" panose="02020603050405020304" pitchFamily="18" charset="0"/>
                </a:rPr>
                <a:t>2</a:t>
              </a:r>
              <a:endParaRPr lang="en-US" altLang="vi-VN" sz="2100">
                <a:solidFill>
                  <a:srgbClr val="0000CC"/>
                </a:solidFill>
                <a:cs typeface="Times New Roman" panose="02020603050405020304" pitchFamily="18" charset="0"/>
              </a:endParaRPr>
            </a:p>
          </p:txBody>
        </p:sp>
      </p:grpSp>
      <p:grpSp>
        <p:nvGrpSpPr>
          <p:cNvPr id="69720" name="Group 88"/>
          <p:cNvGrpSpPr>
            <a:grpSpLocks/>
          </p:cNvGrpSpPr>
          <p:nvPr/>
        </p:nvGrpSpPr>
        <p:grpSpPr bwMode="auto">
          <a:xfrm>
            <a:off x="5325609" y="3505200"/>
            <a:ext cx="1181100" cy="793750"/>
            <a:chOff x="192" y="3696"/>
            <a:chExt cx="744" cy="500"/>
          </a:xfrm>
        </p:grpSpPr>
        <p:sp>
          <p:nvSpPr>
            <p:cNvPr id="5185" name="Text Box 89"/>
            <p:cNvSpPr txBox="1">
              <a:spLocks noChangeArrowheads="1"/>
            </p:cNvSpPr>
            <p:nvPr/>
          </p:nvSpPr>
          <p:spPr bwMode="auto">
            <a:xfrm>
              <a:off x="192" y="3792"/>
              <a:ext cx="24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5186" name="Text Box 90"/>
            <p:cNvSpPr txBox="1">
              <a:spLocks noChangeArrowheads="1"/>
            </p:cNvSpPr>
            <p:nvPr/>
          </p:nvSpPr>
          <p:spPr bwMode="auto">
            <a:xfrm>
              <a:off x="432" y="3696"/>
              <a:ext cx="19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187" name="Text Box 91"/>
            <p:cNvSpPr txBox="1">
              <a:spLocks noChangeArrowheads="1"/>
            </p:cNvSpPr>
            <p:nvPr/>
          </p:nvSpPr>
          <p:spPr bwMode="auto">
            <a:xfrm>
              <a:off x="336" y="3936"/>
              <a:ext cx="38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100</a:t>
              </a:r>
            </a:p>
          </p:txBody>
        </p:sp>
        <p:sp>
          <p:nvSpPr>
            <p:cNvPr id="5188" name="Line 92"/>
            <p:cNvSpPr>
              <a:spLocks noChangeShapeType="1"/>
            </p:cNvSpPr>
            <p:nvPr/>
          </p:nvSpPr>
          <p:spPr bwMode="auto">
            <a:xfrm>
              <a:off x="384" y="3936"/>
              <a:ext cx="24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89" name="Text Box 93"/>
            <p:cNvSpPr txBox="1">
              <a:spLocks noChangeArrowheads="1"/>
            </p:cNvSpPr>
            <p:nvPr/>
          </p:nvSpPr>
          <p:spPr bwMode="auto">
            <a:xfrm>
              <a:off x="579" y="3792"/>
              <a:ext cx="357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chemeClr val="bg1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m</a:t>
              </a:r>
              <a:r>
                <a:rPr lang="en-US" altLang="vi-VN" sz="2100" baseline="30000">
                  <a:solidFill>
                    <a:srgbClr val="0000CC"/>
                  </a:solidFill>
                  <a:cs typeface="Times New Roman" panose="02020603050405020304" pitchFamily="18" charset="0"/>
                </a:rPr>
                <a:t>2</a:t>
              </a:r>
              <a:endParaRPr lang="en-US" altLang="vi-VN" sz="2100">
                <a:solidFill>
                  <a:srgbClr val="0000CC"/>
                </a:solidFill>
                <a:cs typeface="Times New Roman" panose="02020603050405020304" pitchFamily="18" charset="0"/>
              </a:endParaRPr>
            </a:p>
          </p:txBody>
        </p:sp>
      </p:grpSp>
      <p:grpSp>
        <p:nvGrpSpPr>
          <p:cNvPr id="69727" name="Group 95"/>
          <p:cNvGrpSpPr>
            <a:grpSpLocks/>
          </p:cNvGrpSpPr>
          <p:nvPr/>
        </p:nvGrpSpPr>
        <p:grpSpPr bwMode="auto">
          <a:xfrm>
            <a:off x="6544809" y="3505200"/>
            <a:ext cx="1276350" cy="793750"/>
            <a:chOff x="192" y="3696"/>
            <a:chExt cx="804" cy="500"/>
          </a:xfrm>
        </p:grpSpPr>
        <p:sp>
          <p:nvSpPr>
            <p:cNvPr id="5180" name="Text Box 96"/>
            <p:cNvSpPr txBox="1">
              <a:spLocks noChangeArrowheads="1"/>
            </p:cNvSpPr>
            <p:nvPr/>
          </p:nvSpPr>
          <p:spPr bwMode="auto">
            <a:xfrm>
              <a:off x="192" y="3792"/>
              <a:ext cx="24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5181" name="Text Box 97"/>
            <p:cNvSpPr txBox="1">
              <a:spLocks noChangeArrowheads="1"/>
            </p:cNvSpPr>
            <p:nvPr/>
          </p:nvSpPr>
          <p:spPr bwMode="auto">
            <a:xfrm>
              <a:off x="432" y="3696"/>
              <a:ext cx="19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182" name="Text Box 98"/>
            <p:cNvSpPr txBox="1">
              <a:spLocks noChangeArrowheads="1"/>
            </p:cNvSpPr>
            <p:nvPr/>
          </p:nvSpPr>
          <p:spPr bwMode="auto">
            <a:xfrm>
              <a:off x="336" y="3936"/>
              <a:ext cx="38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100</a:t>
              </a:r>
            </a:p>
          </p:txBody>
        </p:sp>
        <p:sp>
          <p:nvSpPr>
            <p:cNvPr id="5183" name="Line 99"/>
            <p:cNvSpPr>
              <a:spLocks noChangeShapeType="1"/>
            </p:cNvSpPr>
            <p:nvPr/>
          </p:nvSpPr>
          <p:spPr bwMode="auto">
            <a:xfrm>
              <a:off x="384" y="3936"/>
              <a:ext cx="24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84" name="Text Box 100"/>
            <p:cNvSpPr txBox="1">
              <a:spLocks noChangeArrowheads="1"/>
            </p:cNvSpPr>
            <p:nvPr/>
          </p:nvSpPr>
          <p:spPr bwMode="auto">
            <a:xfrm>
              <a:off x="606" y="3792"/>
              <a:ext cx="39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dm</a:t>
              </a:r>
              <a:r>
                <a:rPr lang="en-US" altLang="vi-VN" sz="2100" baseline="30000">
                  <a:solidFill>
                    <a:srgbClr val="0000CC"/>
                  </a:solidFill>
                  <a:cs typeface="Times New Roman" panose="02020603050405020304" pitchFamily="18" charset="0"/>
                </a:rPr>
                <a:t>2</a:t>
              </a:r>
              <a:endParaRPr lang="en-US" altLang="vi-VN" sz="2100">
                <a:solidFill>
                  <a:srgbClr val="0000CC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5147" name="Line 111"/>
          <p:cNvSpPr>
            <a:spLocks noChangeShapeType="1"/>
          </p:cNvSpPr>
          <p:nvPr/>
        </p:nvSpPr>
        <p:spPr bwMode="auto">
          <a:xfrm>
            <a:off x="9135609" y="1447800"/>
            <a:ext cx="0" cy="2819400"/>
          </a:xfrm>
          <a:prstGeom prst="line">
            <a:avLst/>
          </a:prstGeom>
          <a:noFill/>
          <a:ln w="1905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5148" name="Group 112"/>
          <p:cNvGrpSpPr>
            <a:grpSpLocks/>
          </p:cNvGrpSpPr>
          <p:nvPr/>
        </p:nvGrpSpPr>
        <p:grpSpPr bwMode="auto">
          <a:xfrm>
            <a:off x="-8391" y="1447800"/>
            <a:ext cx="8991600" cy="2819400"/>
            <a:chOff x="48" y="2400"/>
            <a:chExt cx="5664" cy="1776"/>
          </a:xfrm>
        </p:grpSpPr>
        <p:sp>
          <p:nvSpPr>
            <p:cNvPr id="5166" name="Line 113"/>
            <p:cNvSpPr>
              <a:spLocks noChangeShapeType="1"/>
            </p:cNvSpPr>
            <p:nvPr/>
          </p:nvSpPr>
          <p:spPr bwMode="auto">
            <a:xfrm>
              <a:off x="48" y="2400"/>
              <a:ext cx="0" cy="1776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5167" name="Group 114"/>
            <p:cNvGrpSpPr>
              <a:grpSpLocks/>
            </p:cNvGrpSpPr>
            <p:nvPr/>
          </p:nvGrpSpPr>
          <p:grpSpPr bwMode="auto">
            <a:xfrm>
              <a:off x="48" y="2400"/>
              <a:ext cx="5664" cy="1776"/>
              <a:chOff x="48" y="2400"/>
              <a:chExt cx="5664" cy="1776"/>
            </a:xfrm>
          </p:grpSpPr>
          <p:sp>
            <p:nvSpPr>
              <p:cNvPr id="5168" name="Line 115"/>
              <p:cNvSpPr>
                <a:spLocks noChangeShapeType="1"/>
              </p:cNvSpPr>
              <p:nvPr/>
            </p:nvSpPr>
            <p:spPr bwMode="auto">
              <a:xfrm>
                <a:off x="48" y="4176"/>
                <a:ext cx="5664" cy="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5169" name="Group 116"/>
              <p:cNvGrpSpPr>
                <a:grpSpLocks/>
              </p:cNvGrpSpPr>
              <p:nvPr/>
            </p:nvGrpSpPr>
            <p:grpSpPr bwMode="auto">
              <a:xfrm>
                <a:off x="48" y="2400"/>
                <a:ext cx="5664" cy="1776"/>
                <a:chOff x="48" y="2400"/>
                <a:chExt cx="5664" cy="1776"/>
              </a:xfrm>
            </p:grpSpPr>
            <p:grpSp>
              <p:nvGrpSpPr>
                <p:cNvPr id="5170" name="Group 117"/>
                <p:cNvGrpSpPr>
                  <a:grpSpLocks/>
                </p:cNvGrpSpPr>
                <p:nvPr/>
              </p:nvGrpSpPr>
              <p:grpSpPr bwMode="auto">
                <a:xfrm>
                  <a:off x="48" y="2400"/>
                  <a:ext cx="5664" cy="1776"/>
                  <a:chOff x="48" y="2400"/>
                  <a:chExt cx="5664" cy="1776"/>
                </a:xfrm>
              </p:grpSpPr>
              <p:sp>
                <p:nvSpPr>
                  <p:cNvPr id="5175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48" y="2400"/>
                    <a:ext cx="5664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5176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48" y="2755"/>
                    <a:ext cx="566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5177" name="Line 120"/>
                  <p:cNvSpPr>
                    <a:spLocks noChangeShapeType="1"/>
                  </p:cNvSpPr>
                  <p:nvPr/>
                </p:nvSpPr>
                <p:spPr bwMode="auto">
                  <a:xfrm>
                    <a:off x="48" y="3110"/>
                    <a:ext cx="566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5178" name="Line 121"/>
                  <p:cNvSpPr>
                    <a:spLocks noChangeShapeType="1"/>
                  </p:cNvSpPr>
                  <p:nvPr/>
                </p:nvSpPr>
                <p:spPr bwMode="auto">
                  <a:xfrm>
                    <a:off x="2439" y="2400"/>
                    <a:ext cx="0" cy="1776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5179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3374" y="2400"/>
                    <a:ext cx="0" cy="1776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</p:grpSp>
            <p:sp>
              <p:nvSpPr>
                <p:cNvPr id="5171" name="Line 123"/>
                <p:cNvSpPr>
                  <a:spLocks noChangeShapeType="1"/>
                </p:cNvSpPr>
                <p:nvPr/>
              </p:nvSpPr>
              <p:spPr bwMode="auto">
                <a:xfrm>
                  <a:off x="857" y="2755"/>
                  <a:ext cx="0" cy="1421"/>
                </a:xfrm>
                <a:prstGeom prst="line">
                  <a:avLst/>
                </a:prstGeom>
                <a:noFill/>
                <a:ln w="9525">
                  <a:solidFill>
                    <a:srgbClr val="0000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172" name="Line 124"/>
                <p:cNvSpPr>
                  <a:spLocks noChangeShapeType="1"/>
                </p:cNvSpPr>
                <p:nvPr/>
              </p:nvSpPr>
              <p:spPr bwMode="auto">
                <a:xfrm>
                  <a:off x="1666" y="2755"/>
                  <a:ext cx="0" cy="1421"/>
                </a:xfrm>
                <a:prstGeom prst="line">
                  <a:avLst/>
                </a:prstGeom>
                <a:noFill/>
                <a:ln w="9525">
                  <a:solidFill>
                    <a:srgbClr val="0000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173" name="Line 125"/>
                <p:cNvSpPr>
                  <a:spLocks noChangeShapeType="1"/>
                </p:cNvSpPr>
                <p:nvPr/>
              </p:nvSpPr>
              <p:spPr bwMode="auto">
                <a:xfrm>
                  <a:off x="4147" y="2755"/>
                  <a:ext cx="0" cy="1421"/>
                </a:xfrm>
                <a:prstGeom prst="line">
                  <a:avLst/>
                </a:prstGeom>
                <a:noFill/>
                <a:ln w="9525">
                  <a:solidFill>
                    <a:srgbClr val="0000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174" name="Line 126"/>
                <p:cNvSpPr>
                  <a:spLocks noChangeShapeType="1"/>
                </p:cNvSpPr>
                <p:nvPr/>
              </p:nvSpPr>
              <p:spPr bwMode="auto">
                <a:xfrm>
                  <a:off x="4939" y="2755"/>
                  <a:ext cx="0" cy="1421"/>
                </a:xfrm>
                <a:prstGeom prst="line">
                  <a:avLst/>
                </a:prstGeom>
                <a:noFill/>
                <a:ln w="9525">
                  <a:solidFill>
                    <a:srgbClr val="0000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</p:grpSp>
      <p:sp>
        <p:nvSpPr>
          <p:cNvPr id="10270" name="Text Box 127"/>
          <p:cNvSpPr txBox="1">
            <a:spLocks noChangeArrowheads="1"/>
          </p:cNvSpPr>
          <p:nvPr/>
        </p:nvSpPr>
        <p:spPr bwMode="auto">
          <a:xfrm>
            <a:off x="-27441" y="3216275"/>
            <a:ext cx="1431925" cy="133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100" b="1">
                <a:solidFill>
                  <a:srgbClr val="0000CC"/>
                </a:solidFill>
              </a:rPr>
              <a:t>= 100</a:t>
            </a:r>
            <a:r>
              <a:rPr lang="en-US" altLang="vi-VN" b="1">
                <a:solidFill>
                  <a:srgbClr val="0000CC"/>
                </a:solidFill>
              </a:rPr>
              <a:t> </a:t>
            </a:r>
            <a:r>
              <a:rPr lang="en-US" altLang="vi-VN" sz="2000" b="1">
                <a:solidFill>
                  <a:srgbClr val="0000CC"/>
                </a:solidFill>
                <a:latin typeface=".VnTime" panose="020B7200000000000000" pitchFamily="34" charset="0"/>
              </a:rPr>
              <a:t>hm</a:t>
            </a:r>
            <a:r>
              <a:rPr lang="en-US" altLang="vi-VN" sz="2000" b="1" baseline="30000">
                <a:solidFill>
                  <a:srgbClr val="0000CC"/>
                </a:solidFill>
                <a:latin typeface=".VnTime" panose="020B7200000000000000" pitchFamily="34" charset="0"/>
              </a:rPr>
              <a:t>2</a:t>
            </a:r>
            <a:endParaRPr lang="en-US" altLang="vi-VN" sz="2000" b="1">
              <a:solidFill>
                <a:srgbClr val="0000CC"/>
              </a:solidFill>
              <a:latin typeface=".VnTime" panose="020B7200000000000000" pitchFamily="34" charset="0"/>
            </a:endParaRPr>
          </a:p>
          <a:p>
            <a:pPr>
              <a:spcBef>
                <a:spcPct val="50000"/>
              </a:spcBef>
            </a:pPr>
            <a:endParaRPr lang="en-US" altLang="vi-VN" sz="2000" b="1">
              <a:solidFill>
                <a:srgbClr val="0000CC"/>
              </a:solidFill>
            </a:endParaRPr>
          </a:p>
          <a:p>
            <a:pPr>
              <a:spcBef>
                <a:spcPct val="50000"/>
              </a:spcBef>
            </a:pPr>
            <a:endParaRPr lang="en-US" altLang="vi-VN" sz="2000" b="1">
              <a:solidFill>
                <a:srgbClr val="0000CC"/>
              </a:solidFill>
            </a:endParaRPr>
          </a:p>
        </p:txBody>
      </p:sp>
      <p:sp>
        <p:nvSpPr>
          <p:cNvPr id="10274" name="Text Box 143"/>
          <p:cNvSpPr txBox="1">
            <a:spLocks noChangeArrowheads="1"/>
          </p:cNvSpPr>
          <p:nvPr/>
        </p:nvSpPr>
        <p:spPr bwMode="auto">
          <a:xfrm>
            <a:off x="3725409" y="1484313"/>
            <a:ext cx="18669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600">
                <a:solidFill>
                  <a:srgbClr val="0000CC"/>
                </a:solidFill>
              </a:rPr>
              <a:t>Mét vuông</a:t>
            </a:r>
          </a:p>
        </p:txBody>
      </p:sp>
      <p:sp>
        <p:nvSpPr>
          <p:cNvPr id="10275" name="Text Box 144"/>
          <p:cNvSpPr txBox="1">
            <a:spLocks noChangeArrowheads="1"/>
          </p:cNvSpPr>
          <p:nvPr/>
        </p:nvSpPr>
        <p:spPr bwMode="auto">
          <a:xfrm>
            <a:off x="5897109" y="1484313"/>
            <a:ext cx="28098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600">
                <a:solidFill>
                  <a:srgbClr val="FF0000"/>
                </a:solidFill>
              </a:rPr>
              <a:t>Bé hơn mét vuông</a:t>
            </a:r>
          </a:p>
        </p:txBody>
      </p:sp>
      <p:sp>
        <p:nvSpPr>
          <p:cNvPr id="10276" name="Text Box 145"/>
          <p:cNvSpPr txBox="1">
            <a:spLocks noChangeArrowheads="1"/>
          </p:cNvSpPr>
          <p:nvPr/>
        </p:nvSpPr>
        <p:spPr bwMode="auto">
          <a:xfrm>
            <a:off x="601209" y="1447800"/>
            <a:ext cx="32289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600" b="1">
                <a:solidFill>
                  <a:srgbClr val="FF0000"/>
                </a:solidFill>
              </a:rPr>
              <a:t>Lớn hơn mét vuông</a:t>
            </a:r>
          </a:p>
        </p:txBody>
      </p:sp>
      <p:grpSp>
        <p:nvGrpSpPr>
          <p:cNvPr id="87" name="Group 95"/>
          <p:cNvGrpSpPr>
            <a:grpSpLocks/>
          </p:cNvGrpSpPr>
          <p:nvPr/>
        </p:nvGrpSpPr>
        <p:grpSpPr bwMode="auto">
          <a:xfrm>
            <a:off x="7859259" y="3429000"/>
            <a:ext cx="1276350" cy="793750"/>
            <a:chOff x="192" y="3696"/>
            <a:chExt cx="804" cy="500"/>
          </a:xfrm>
        </p:grpSpPr>
        <p:sp>
          <p:nvSpPr>
            <p:cNvPr id="5161" name="Text Box 96"/>
            <p:cNvSpPr txBox="1">
              <a:spLocks noChangeArrowheads="1"/>
            </p:cNvSpPr>
            <p:nvPr/>
          </p:nvSpPr>
          <p:spPr bwMode="auto">
            <a:xfrm>
              <a:off x="192" y="3792"/>
              <a:ext cx="24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5162" name="Text Box 97"/>
            <p:cNvSpPr txBox="1">
              <a:spLocks noChangeArrowheads="1"/>
            </p:cNvSpPr>
            <p:nvPr/>
          </p:nvSpPr>
          <p:spPr bwMode="auto">
            <a:xfrm>
              <a:off x="432" y="3696"/>
              <a:ext cx="19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163" name="Text Box 98"/>
            <p:cNvSpPr txBox="1">
              <a:spLocks noChangeArrowheads="1"/>
            </p:cNvSpPr>
            <p:nvPr/>
          </p:nvSpPr>
          <p:spPr bwMode="auto">
            <a:xfrm>
              <a:off x="336" y="3936"/>
              <a:ext cx="38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FF0000"/>
                  </a:solidFill>
                  <a:cs typeface="Times New Roman" panose="02020603050405020304" pitchFamily="18" charset="0"/>
                </a:rPr>
                <a:t>100</a:t>
              </a:r>
            </a:p>
          </p:txBody>
        </p:sp>
        <p:sp>
          <p:nvSpPr>
            <p:cNvPr id="5164" name="Line 99"/>
            <p:cNvSpPr>
              <a:spLocks noChangeShapeType="1"/>
            </p:cNvSpPr>
            <p:nvPr/>
          </p:nvSpPr>
          <p:spPr bwMode="auto">
            <a:xfrm>
              <a:off x="384" y="3936"/>
              <a:ext cx="24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65" name="Text Box 100"/>
            <p:cNvSpPr txBox="1">
              <a:spLocks noChangeArrowheads="1"/>
            </p:cNvSpPr>
            <p:nvPr/>
          </p:nvSpPr>
          <p:spPr bwMode="auto">
            <a:xfrm>
              <a:off x="606" y="3792"/>
              <a:ext cx="39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100">
                  <a:solidFill>
                    <a:srgbClr val="0000CC"/>
                  </a:solidFill>
                  <a:cs typeface="Times New Roman" panose="02020603050405020304" pitchFamily="18" charset="0"/>
                </a:rPr>
                <a:t>cm</a:t>
              </a:r>
              <a:r>
                <a:rPr lang="en-US" altLang="vi-VN" sz="2100" baseline="30000">
                  <a:solidFill>
                    <a:srgbClr val="0000CC"/>
                  </a:solidFill>
                  <a:cs typeface="Times New Roman" panose="02020603050405020304" pitchFamily="18" charset="0"/>
                </a:rPr>
                <a:t>2</a:t>
              </a:r>
              <a:endParaRPr lang="en-US" altLang="vi-VN" sz="2100">
                <a:solidFill>
                  <a:srgbClr val="0000CC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03503" name="Text Box 79"/>
          <p:cNvSpPr txBox="1">
            <a:spLocks noChangeArrowheads="1"/>
          </p:cNvSpPr>
          <p:nvPr/>
        </p:nvSpPr>
        <p:spPr bwMode="auto">
          <a:xfrm>
            <a:off x="1336222" y="4360863"/>
            <a:ext cx="68834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400" b="1"/>
              <a:t> </a:t>
            </a:r>
            <a:r>
              <a:rPr lang="en-US" altLang="vi-VN" sz="2800" b="1"/>
              <a:t>Mỗi đơn vị đo diện tích  gấp </a:t>
            </a:r>
            <a:r>
              <a:rPr lang="en-US" altLang="vi-VN" sz="2800" b="1">
                <a:solidFill>
                  <a:srgbClr val="0000FF"/>
                </a:solidFill>
              </a:rPr>
              <a:t>100</a:t>
            </a:r>
            <a:r>
              <a:rPr lang="en-US" altLang="vi-VN" sz="2800" b="1"/>
              <a:t> lần đơn vị </a:t>
            </a:r>
            <a:r>
              <a:rPr lang="en-US" altLang="vi-VN" sz="2800" b="1">
                <a:solidFill>
                  <a:srgbClr val="0000FF"/>
                </a:solidFill>
              </a:rPr>
              <a:t>bé hơn tiếp liền.</a:t>
            </a:r>
          </a:p>
        </p:txBody>
      </p:sp>
      <p:sp>
        <p:nvSpPr>
          <p:cNvPr id="8229" name="Text Box 81"/>
          <p:cNvSpPr txBox="1">
            <a:spLocks noChangeArrowheads="1"/>
          </p:cNvSpPr>
          <p:nvPr/>
        </p:nvSpPr>
        <p:spPr bwMode="auto">
          <a:xfrm>
            <a:off x="1301297" y="4378325"/>
            <a:ext cx="79406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>
                <a:solidFill>
                  <a:srgbClr val="FF0000"/>
                </a:solidFill>
              </a:rPr>
              <a:t>   </a:t>
            </a:r>
            <a:r>
              <a:rPr lang="en-US" altLang="vi-VN" sz="2800" b="1"/>
              <a:t>Mỗi đơn vị đo diện tích gấp bao nhiêu lần đơn vị bé hơn tiếp liền nó ?</a:t>
            </a:r>
            <a:endParaRPr lang="en-US" altLang="vi-VN" sz="2800" b="1">
              <a:solidFill>
                <a:srgbClr val="0000FF"/>
              </a:solidFill>
            </a:endParaRPr>
          </a:p>
        </p:txBody>
      </p:sp>
      <p:sp>
        <p:nvSpPr>
          <p:cNvPr id="8234" name="Text Box 81"/>
          <p:cNvSpPr txBox="1">
            <a:spLocks noChangeArrowheads="1"/>
          </p:cNvSpPr>
          <p:nvPr/>
        </p:nvSpPr>
        <p:spPr bwMode="auto">
          <a:xfrm>
            <a:off x="550409" y="5346700"/>
            <a:ext cx="77374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000"/>
              <a:t> </a:t>
            </a:r>
            <a:r>
              <a:rPr lang="en-US" altLang="vi-VN" sz="2800" b="1"/>
              <a:t>Mỗi đơn vị đo diện tích bằng          đơn vị </a:t>
            </a:r>
            <a:r>
              <a:rPr lang="en-US" altLang="vi-VN" sz="2800" b="1">
                <a:solidFill>
                  <a:srgbClr val="0000FF"/>
                </a:solidFill>
              </a:rPr>
              <a:t>lớn hơn tiếp liền.</a:t>
            </a:r>
          </a:p>
        </p:txBody>
      </p:sp>
      <p:sp>
        <p:nvSpPr>
          <p:cNvPr id="94" name="Text Box 81"/>
          <p:cNvSpPr txBox="1">
            <a:spLocks noChangeArrowheads="1"/>
          </p:cNvSpPr>
          <p:nvPr/>
        </p:nvSpPr>
        <p:spPr bwMode="auto">
          <a:xfrm>
            <a:off x="144009" y="5768975"/>
            <a:ext cx="9144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</a:rPr>
              <a:t>2. </a:t>
            </a:r>
            <a:r>
              <a:rPr lang="en-US" altLang="vi-VN" sz="2800" b="1"/>
              <a:t>Mỗi đơn vị đo diện tích bằng bao nhiêu phần đơn vị lớn hơn tiếp liền nó ?</a:t>
            </a:r>
            <a:endParaRPr lang="en-US" altLang="vi-VN" sz="2800" b="1">
              <a:solidFill>
                <a:srgbClr val="0000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29029" y="4324350"/>
            <a:ext cx="1476376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1">
                <a:solidFill>
                  <a:srgbClr val="FF0000"/>
                </a:solidFill>
              </a:rPr>
              <a:t>Nhận xét:</a:t>
            </a:r>
            <a:endParaRPr lang="en-US" altLang="vi-VN" sz="2400" b="1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96730"/>
              </p:ext>
            </p:extLst>
          </p:nvPr>
        </p:nvGraphicFramePr>
        <p:xfrm>
          <a:off x="5173209" y="5105400"/>
          <a:ext cx="6445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4" imgW="279279" imgH="393529" progId="Equation.DSMT4">
                  <p:embed/>
                </p:oleObj>
              </mc:Choice>
              <mc:Fallback>
                <p:oleObj name="Equation" r:id="rId4" imgW="27927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209" y="5105400"/>
                        <a:ext cx="6445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Rectangle 13"/>
          <p:cNvSpPr>
            <a:spLocks noChangeArrowheads="1"/>
          </p:cNvSpPr>
          <p:nvPr/>
        </p:nvSpPr>
        <p:spPr bwMode="auto">
          <a:xfrm>
            <a:off x="1361621" y="162720"/>
            <a:ext cx="6810829" cy="9620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BẢNG ĐƠN VỊ ĐO DIỆN TÍCH</a:t>
            </a:r>
            <a:endParaRPr lang="en-US" sz="38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660204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6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69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03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03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  <p:bldP spid="10244" grpId="0"/>
      <p:bldP spid="10245" grpId="0"/>
      <p:bldP spid="10246" grpId="0"/>
      <p:bldP spid="10247" grpId="0"/>
      <p:bldP spid="10248" grpId="0"/>
      <p:bldP spid="10249" grpId="0"/>
      <p:bldP spid="10250" grpId="0"/>
      <p:bldP spid="10251" grpId="0"/>
      <p:bldP spid="69669" grpId="0"/>
      <p:bldP spid="10253" grpId="0"/>
      <p:bldP spid="10254" grpId="0"/>
      <p:bldP spid="10255" grpId="0"/>
      <p:bldP spid="10257" grpId="0"/>
      <p:bldP spid="10258" grpId="0"/>
      <p:bldP spid="69690" grpId="0"/>
      <p:bldP spid="10260" grpId="0"/>
      <p:bldP spid="10261" grpId="0"/>
      <p:bldP spid="10270" grpId="0"/>
      <p:bldP spid="10274" grpId="0"/>
      <p:bldP spid="10275" grpId="0"/>
      <p:bldP spid="10276" grpId="0"/>
      <p:bldP spid="103503" grpId="0"/>
      <p:bldP spid="8229" grpId="0"/>
      <p:bldP spid="8229" grpId="1"/>
      <p:bldP spid="8234" grpId="0"/>
      <p:bldP spid="94" grpId="0"/>
      <p:bldP spid="94" grpId="1"/>
      <p:bldP spid="3" grpId="0"/>
      <p:bldP spid="8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Oval 3"/>
          <p:cNvSpPr/>
          <p:nvPr/>
        </p:nvSpPr>
        <p:spPr>
          <a:xfrm>
            <a:off x="457200" y="1143000"/>
            <a:ext cx="8229600" cy="36576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LUYỆN TẬP THỰC HÀNH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7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8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1430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nl-NL" sz="4000" b="1" dirty="0"/>
              <a:t>Bài 1 : Điền dấu &gt;  ;  &lt;   ;  = vào chỗ chấm </a:t>
            </a:r>
            <a:endParaRPr lang="vi-VN" sz="4000" dirty="0"/>
          </a:p>
        </p:txBody>
      </p:sp>
      <p:sp>
        <p:nvSpPr>
          <p:cNvPr id="2" name="Rectangle 1"/>
          <p:cNvSpPr/>
          <p:nvPr/>
        </p:nvSpPr>
        <p:spPr>
          <a:xfrm>
            <a:off x="2209800" y="2195376"/>
            <a:ext cx="6477000" cy="3686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/>
              <a:t>32,41 kg ……. 3241 </a:t>
            </a:r>
            <a:r>
              <a:rPr lang="en-US" sz="4000" b="1" dirty="0" smtClean="0"/>
              <a:t>g  </a:t>
            </a:r>
            <a:r>
              <a:rPr lang="en-US" sz="4000" b="1" dirty="0"/>
              <a:t>	</a:t>
            </a:r>
            <a:endParaRPr lang="en-US" sz="4000" b="1" dirty="0" smtClean="0"/>
          </a:p>
          <a:p>
            <a:pPr>
              <a:lnSpc>
                <a:spcPct val="150000"/>
              </a:lnSpc>
            </a:pPr>
            <a:r>
              <a:rPr lang="en-US" sz="4000" b="1" dirty="0" smtClean="0"/>
              <a:t>7dm </a:t>
            </a:r>
            <a:r>
              <a:rPr lang="en-US" sz="4000" b="1" dirty="0"/>
              <a:t>5 cm</a:t>
            </a:r>
            <a:r>
              <a:rPr lang="en-US" sz="4000" b="1" baseline="30000" dirty="0"/>
              <a:t> </a:t>
            </a:r>
            <a:r>
              <a:rPr lang="en-US" sz="4000" b="1" dirty="0"/>
              <a:t>  </a:t>
            </a:r>
            <a:r>
              <a:rPr lang="en-US" sz="4000" b="1" dirty="0" smtClean="0"/>
              <a:t>…… 705cm</a:t>
            </a:r>
            <a:endParaRPr lang="vi-VN" sz="4000" b="1" dirty="0"/>
          </a:p>
          <a:p>
            <a:pPr>
              <a:lnSpc>
                <a:spcPct val="150000"/>
              </a:lnSpc>
            </a:pPr>
            <a:r>
              <a:rPr lang="en-US" sz="4000" b="1" dirty="0"/>
              <a:t>9000 ha ……  9 </a:t>
            </a:r>
            <a:r>
              <a:rPr lang="en-US" sz="4000" b="1" dirty="0" smtClean="0"/>
              <a:t>km</a:t>
            </a:r>
            <a:r>
              <a:rPr lang="en-US" sz="4000" b="1" baseline="30000" dirty="0" smtClean="0"/>
              <a:t>2</a:t>
            </a:r>
            <a:r>
              <a:rPr lang="en-US" sz="4000" b="1" dirty="0"/>
              <a:t>	</a:t>
            </a:r>
            <a:endParaRPr lang="en-US" sz="4000" b="1" dirty="0" smtClean="0"/>
          </a:p>
          <a:p>
            <a:pPr>
              <a:lnSpc>
                <a:spcPct val="150000"/>
              </a:lnSpc>
            </a:pPr>
            <a:r>
              <a:rPr lang="en-US" sz="4000" b="1" dirty="0" smtClean="0"/>
              <a:t>40060 </a:t>
            </a:r>
            <a:r>
              <a:rPr lang="en-US" sz="4000" b="1" dirty="0"/>
              <a:t>m</a:t>
            </a:r>
            <a:r>
              <a:rPr lang="en-US" sz="4000" b="1" baseline="30000" dirty="0"/>
              <a:t>2</a:t>
            </a:r>
            <a:r>
              <a:rPr lang="en-US" sz="4000" b="1" dirty="0"/>
              <a:t> .. …. 4,006ha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400" y="1981200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&gt;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65764" y="2925854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rgbClr val="FF0000"/>
                </a:solidFill>
              </a:rPr>
              <a:t>&lt;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55872" y="3870508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&gt;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4895671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rgbClr val="FF0000"/>
                </a:solidFill>
              </a:rPr>
              <a:t>=</a:t>
            </a:r>
            <a:endParaRPr lang="vi-VN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96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505" y="1485721"/>
            <a:ext cx="90482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err="1"/>
              <a:t>Bài</a:t>
            </a:r>
            <a:r>
              <a:rPr lang="es-MX" sz="4000" b="1" dirty="0"/>
              <a:t> 2:  </a:t>
            </a:r>
            <a:r>
              <a:rPr lang="es-MX" sz="4000" b="1" dirty="0" err="1"/>
              <a:t>Viết</a:t>
            </a:r>
            <a:r>
              <a:rPr lang="es-MX" sz="4000" b="1" dirty="0"/>
              <a:t> </a:t>
            </a:r>
            <a:r>
              <a:rPr lang="es-MX" sz="4000" b="1" dirty="0" err="1"/>
              <a:t>số</a:t>
            </a:r>
            <a:r>
              <a:rPr lang="es-MX" sz="4000" b="1" dirty="0"/>
              <a:t> </a:t>
            </a:r>
            <a:r>
              <a:rPr lang="es-MX" sz="4000" b="1" dirty="0" err="1"/>
              <a:t>thập</a:t>
            </a:r>
            <a:r>
              <a:rPr lang="es-MX" sz="4000" b="1" dirty="0"/>
              <a:t> </a:t>
            </a:r>
            <a:r>
              <a:rPr lang="es-MX" sz="4000" b="1" dirty="0" err="1"/>
              <a:t>phân</a:t>
            </a:r>
            <a:r>
              <a:rPr lang="es-MX" sz="4000" b="1" dirty="0"/>
              <a:t> </a:t>
            </a:r>
            <a:r>
              <a:rPr lang="es-MX" sz="4000" b="1" dirty="0" err="1"/>
              <a:t>thích</a:t>
            </a:r>
            <a:r>
              <a:rPr lang="es-MX" sz="4000" b="1" dirty="0"/>
              <a:t> </a:t>
            </a:r>
            <a:r>
              <a:rPr lang="es-MX" sz="4000" b="1" dirty="0" err="1"/>
              <a:t>hợp</a:t>
            </a:r>
            <a:r>
              <a:rPr lang="es-MX" sz="4000" b="1" dirty="0"/>
              <a:t> </a:t>
            </a:r>
            <a:r>
              <a:rPr lang="es-MX" sz="4000" b="1" dirty="0" err="1"/>
              <a:t>vào</a:t>
            </a:r>
            <a:r>
              <a:rPr lang="es-MX" sz="4000" b="1" dirty="0"/>
              <a:t> </a:t>
            </a:r>
            <a:r>
              <a:rPr lang="es-MX" sz="4000" b="1" dirty="0" err="1"/>
              <a:t>chỗ</a:t>
            </a:r>
            <a:r>
              <a:rPr lang="es-MX" sz="4000" b="1" dirty="0"/>
              <a:t> </a:t>
            </a:r>
            <a:r>
              <a:rPr lang="es-MX" sz="4000" b="1" dirty="0" err="1"/>
              <a:t>chấm</a:t>
            </a:r>
            <a:r>
              <a:rPr lang="es-MX" sz="4000" b="1" dirty="0"/>
              <a:t>: </a:t>
            </a:r>
            <a:endParaRPr lang="vi-VN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77843" y="3271897"/>
            <a:ext cx="421277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3241 </a:t>
            </a:r>
            <a:r>
              <a:rPr lang="en-US" sz="3200" b="1" dirty="0"/>
              <a:t>g = </a:t>
            </a:r>
            <a:r>
              <a:rPr lang="en-US" sz="3200" b="1" dirty="0" smtClean="0"/>
              <a:t>……...     </a:t>
            </a:r>
            <a:r>
              <a:rPr lang="en-US" sz="3200" b="1" dirty="0"/>
              <a:t>kg  	</a:t>
            </a:r>
            <a:endParaRPr lang="en-US" sz="3200" b="1" dirty="0" smtClean="0"/>
          </a:p>
          <a:p>
            <a:r>
              <a:rPr lang="en-US" sz="3200" b="1" dirty="0" smtClean="0"/>
              <a:t>600 </a:t>
            </a:r>
            <a:r>
              <a:rPr lang="en-US" sz="3200" b="1" dirty="0"/>
              <a:t>ha     = </a:t>
            </a:r>
            <a:r>
              <a:rPr lang="en-US" sz="3200" b="1" dirty="0" smtClean="0"/>
              <a:t>….….   km</a:t>
            </a:r>
            <a:r>
              <a:rPr lang="en-US" sz="3200" b="1" baseline="30000" dirty="0" smtClean="0"/>
              <a:t>2</a:t>
            </a:r>
            <a:r>
              <a:rPr lang="en-US" sz="3200" b="1" dirty="0"/>
              <a:t>	</a:t>
            </a:r>
            <a:endParaRPr lang="vi-VN" sz="3200" b="1" dirty="0"/>
          </a:p>
          <a:p>
            <a:r>
              <a:rPr lang="en-US" sz="3200" b="1" dirty="0" smtClean="0"/>
              <a:t>325 </a:t>
            </a:r>
            <a:r>
              <a:rPr lang="en-US" sz="3200" b="1" dirty="0"/>
              <a:t>kg   =  </a:t>
            </a:r>
            <a:r>
              <a:rPr lang="en-US" sz="3200" b="1" dirty="0" smtClean="0"/>
              <a:t>……...</a:t>
            </a:r>
            <a:r>
              <a:rPr lang="en-US" sz="3200" b="1" dirty="0" err="1"/>
              <a:t>tạ</a:t>
            </a:r>
            <a:r>
              <a:rPr lang="en-US" sz="3200" b="1" dirty="0"/>
              <a:t>                              </a:t>
            </a:r>
            <a:r>
              <a:rPr lang="vi-VN" sz="3200" b="1" dirty="0"/>
              <a:t>      </a:t>
            </a:r>
            <a:r>
              <a:rPr lang="en-US" sz="3200" b="1" dirty="0"/>
              <a:t> </a:t>
            </a:r>
            <a:endParaRPr lang="en-US" sz="3200" b="1" dirty="0" smtClean="0"/>
          </a:p>
          <a:p>
            <a:r>
              <a:rPr lang="en-US" sz="3200" b="1" dirty="0" smtClean="0"/>
              <a:t>1545 </a:t>
            </a:r>
            <a:r>
              <a:rPr lang="en-US" sz="3200" b="1" dirty="0"/>
              <a:t>mm</a:t>
            </a:r>
            <a:r>
              <a:rPr lang="en-US" sz="3200" b="1" baseline="30000" dirty="0"/>
              <a:t>2 </a:t>
            </a:r>
            <a:r>
              <a:rPr lang="en-US" sz="3200" b="1" dirty="0"/>
              <a:t> = </a:t>
            </a:r>
            <a:r>
              <a:rPr lang="en-US" sz="3200" b="1" dirty="0" smtClean="0"/>
              <a:t>…………cm</a:t>
            </a:r>
            <a:r>
              <a:rPr lang="en-US" sz="3200" b="1" baseline="30000" dirty="0" smtClean="0"/>
              <a:t>2</a:t>
            </a:r>
            <a:endParaRPr lang="vi-VN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953000" y="3271897"/>
            <a:ext cx="38234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134cm</a:t>
            </a:r>
            <a:r>
              <a:rPr lang="en-US" sz="3200" b="1" baseline="30000" dirty="0" smtClean="0"/>
              <a:t> </a:t>
            </a:r>
            <a:r>
              <a:rPr lang="en-US" sz="3200" b="1" dirty="0" smtClean="0"/>
              <a:t> </a:t>
            </a:r>
            <a:r>
              <a:rPr lang="en-US" sz="3200" b="1" dirty="0"/>
              <a:t>= </a:t>
            </a:r>
            <a:r>
              <a:rPr lang="en-US" sz="3200" b="1" dirty="0" smtClean="0"/>
              <a:t>……….. </a:t>
            </a:r>
            <a:r>
              <a:rPr lang="en-US" sz="3200" b="1" dirty="0"/>
              <a:t>m</a:t>
            </a:r>
            <a:endParaRPr lang="vi-VN" sz="3200" b="1" dirty="0"/>
          </a:p>
          <a:p>
            <a:r>
              <a:rPr lang="en-US" sz="3200" b="1" dirty="0" smtClean="0"/>
              <a:t>40060 </a:t>
            </a:r>
            <a:r>
              <a:rPr lang="en-US" sz="3200" b="1" dirty="0"/>
              <a:t>m</a:t>
            </a:r>
            <a:r>
              <a:rPr lang="en-US" sz="3200" b="1" baseline="30000" dirty="0"/>
              <a:t>2</a:t>
            </a:r>
            <a:r>
              <a:rPr lang="en-US" sz="3200" b="1" dirty="0"/>
              <a:t> </a:t>
            </a:r>
            <a:r>
              <a:rPr lang="en-US" sz="3200" b="1" dirty="0" smtClean="0"/>
              <a:t>= ..…..…. </a:t>
            </a:r>
            <a:r>
              <a:rPr lang="en-US" sz="3200" b="1" dirty="0"/>
              <a:t>ha  </a:t>
            </a:r>
            <a:endParaRPr lang="vi-VN" sz="3200" b="1" dirty="0"/>
          </a:p>
          <a:p>
            <a:r>
              <a:rPr lang="en-US" sz="3200" b="1" dirty="0" smtClean="0"/>
              <a:t>2307 </a:t>
            </a:r>
            <a:r>
              <a:rPr lang="en-US" sz="3200" b="1" dirty="0"/>
              <a:t>m   = </a:t>
            </a:r>
            <a:r>
              <a:rPr lang="en-US" sz="3200" b="1" dirty="0" smtClean="0"/>
              <a:t>.........  </a:t>
            </a:r>
            <a:r>
              <a:rPr lang="en-US" sz="3200" b="1" dirty="0"/>
              <a:t>km </a:t>
            </a:r>
            <a:endParaRPr lang="vi-VN" sz="3200" b="1" dirty="0"/>
          </a:p>
          <a:p>
            <a:r>
              <a:rPr lang="en-US" sz="3200" b="1" dirty="0" smtClean="0"/>
              <a:t>835cm</a:t>
            </a:r>
            <a:r>
              <a:rPr lang="en-US" sz="3200" b="1" baseline="30000" dirty="0" smtClean="0"/>
              <a:t>2  </a:t>
            </a:r>
            <a:r>
              <a:rPr lang="en-US" sz="3200" b="1" dirty="0"/>
              <a:t>= </a:t>
            </a:r>
            <a:r>
              <a:rPr lang="en-US" sz="3200" b="1" dirty="0" smtClean="0"/>
              <a:t>…….... </a:t>
            </a:r>
            <a:r>
              <a:rPr lang="en-US" sz="3200" b="1" dirty="0"/>
              <a:t>dm</a:t>
            </a:r>
            <a:r>
              <a:rPr lang="en-US" sz="3200" b="1" baseline="30000" dirty="0"/>
              <a:t>2 </a:t>
            </a:r>
            <a:r>
              <a:rPr lang="en-US" sz="3200" b="1" dirty="0"/>
              <a:t> </a:t>
            </a:r>
            <a:endParaRPr lang="vi-V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3195697"/>
            <a:ext cx="12394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3,241</a:t>
            </a:r>
            <a:endParaRPr lang="vi-VN" sz="36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2924" y="365661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6</a:t>
            </a:r>
            <a:endParaRPr lang="vi-VN" sz="36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2019" y="4161978"/>
            <a:ext cx="1005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3,25</a:t>
            </a:r>
            <a:endParaRPr lang="vi-VN" sz="36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69444" y="4675315"/>
            <a:ext cx="12394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15,45</a:t>
            </a:r>
            <a:endParaRPr lang="vi-VN" sz="36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00800" y="3195696"/>
            <a:ext cx="1213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 1,34</a:t>
            </a:r>
            <a:endParaRPr lang="vi-VN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64736" y="3669862"/>
            <a:ext cx="14478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 4,006</a:t>
            </a:r>
            <a:endParaRPr lang="vi-VN" sz="36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35695" y="4161978"/>
            <a:ext cx="14478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 2,307</a:t>
            </a:r>
            <a:endParaRPr lang="vi-VN" sz="36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39420" y="4648571"/>
            <a:ext cx="1213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 8,35</a:t>
            </a:r>
            <a:endParaRPr lang="vi-VN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95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5800" y="2543850"/>
            <a:ext cx="193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4000" b="1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4000" b="1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7632" y="3468913"/>
            <a:ext cx="5315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28600" y="213651"/>
                <a:ext cx="8742216" cy="22810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sz="3200" b="1" u="sng" dirty="0" smtClean="0">
                    <a:latin typeface="+mj-lt"/>
                  </a:rPr>
                  <a:t>Bài 3:</a:t>
                </a:r>
                <a:r>
                  <a:rPr lang="vi-VN" sz="3200" b="1" dirty="0" smtClean="0">
                    <a:latin typeface="+mj-lt"/>
                  </a:rPr>
                  <a:t> Một cửa hàng có 2 tấn đường. Ngày đầu bán được 400kg. Ngày thứ hai bán được số đường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vi-VN" sz="32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vi-VN" sz="3200" b="1" dirty="0" smtClean="0">
                    <a:latin typeface="+mj-lt"/>
                  </a:rPr>
                  <a:t> </a:t>
                </a:r>
                <a:r>
                  <a:rPr lang="vi-VN" sz="3200" b="1" dirty="0">
                    <a:latin typeface="+mj-lt"/>
                  </a:rPr>
                  <a:t>số đường bán được trong ngày đầu. Hỏi cửa hàng còn lại bao nhiêu tạ đường?</a:t>
                </a: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13651"/>
                <a:ext cx="8742216" cy="2281009"/>
              </a:xfrm>
              <a:prstGeom prst="rect">
                <a:avLst/>
              </a:prstGeom>
              <a:blipFill rotWithShape="0">
                <a:blip r:embed="rId4"/>
                <a:stretch>
                  <a:fillRect l="-1813" t="-3743" r="-1743" b="-775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1687632" y="4144142"/>
            <a:ext cx="6481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400 kg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698518" y="4798035"/>
                <a:ext cx="7529625" cy="892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bán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vi-VN" sz="36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vi-VN" sz="3600" b="1" dirty="0"/>
                  <a:t> </a:t>
                </a:r>
                <a:r>
                  <a:rPr lang="vi-VN" sz="3600" b="1" dirty="0">
                    <a:latin typeface="Times New Roman" pitchFamily="18" charset="0"/>
                    <a:cs typeface="Times New Roman" pitchFamily="18" charset="0"/>
                  </a:rPr>
                  <a:t>số </a:t>
                </a:r>
                <a:r>
                  <a:rPr lang="vi-VN" sz="3600" b="1" dirty="0" smtClean="0">
                    <a:latin typeface="Times New Roman" pitchFamily="18" charset="0"/>
                    <a:cs typeface="Times New Roman" pitchFamily="18" charset="0"/>
                  </a:rPr>
                  <a:t>đường Ngày 1 </a:t>
                </a:r>
                <a:endParaRPr lang="en-US" sz="36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8518" y="4798035"/>
                <a:ext cx="7529625" cy="892552"/>
              </a:xfrm>
              <a:prstGeom prst="rect">
                <a:avLst/>
              </a:prstGeom>
              <a:blipFill rotWithShape="0">
                <a:blip r:embed="rId5"/>
                <a:stretch>
                  <a:fillRect l="-2510" r="-1457" b="-109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698518" y="5557329"/>
            <a:ext cx="6380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4976843" y="4133474"/>
            <a:ext cx="89605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052815" y="4785115"/>
            <a:ext cx="89605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782487" y="6203660"/>
            <a:ext cx="7183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Left Brace 29"/>
          <p:cNvSpPr/>
          <p:nvPr/>
        </p:nvSpPr>
        <p:spPr>
          <a:xfrm>
            <a:off x="1400845" y="4258144"/>
            <a:ext cx="435082" cy="1230329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3200" b="1"/>
          </a:p>
        </p:txBody>
      </p:sp>
      <p:sp>
        <p:nvSpPr>
          <p:cNvPr id="31" name="TextBox 30"/>
          <p:cNvSpPr txBox="1"/>
          <p:nvPr/>
        </p:nvSpPr>
        <p:spPr>
          <a:xfrm>
            <a:off x="227938" y="3578106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/>
              <a:t>Có</a:t>
            </a:r>
            <a:endParaRPr lang="vi-VN" sz="32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6218" y="4580922"/>
            <a:ext cx="13837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/>
              <a:t>Đã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bán</a:t>
            </a:r>
            <a:endParaRPr lang="vi-VN" sz="3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91866" y="5615256"/>
            <a:ext cx="1340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/>
              <a:t>Còn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lại</a:t>
            </a:r>
            <a:endParaRPr lang="vi-VN" sz="3200" b="1" dirty="0"/>
          </a:p>
        </p:txBody>
      </p:sp>
    </p:spTree>
    <p:extLst>
      <p:ext uri="{BB962C8B-B14F-4D97-AF65-F5344CB8AC3E}">
        <p14:creationId xmlns:p14="http://schemas.microsoft.com/office/powerpoint/2010/main" val="245184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1" grpId="0"/>
      <p:bldP spid="22" grpId="0"/>
      <p:bldP spid="23" grpId="0"/>
      <p:bldP spid="30" grpId="0" animBg="1"/>
      <p:bldP spid="31" grpId="0"/>
      <p:bldP spid="32" grpId="0"/>
      <p:bldP spid="3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287</TotalTime>
  <Words>614</Words>
  <Application>Microsoft Office PowerPoint</Application>
  <PresentationFormat>On-screen Show (4:3)</PresentationFormat>
  <Paragraphs>191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.VnTime</vt:lpstr>
      <vt:lpstr>Arial</vt:lpstr>
      <vt:lpstr>Calibri</vt:lpstr>
      <vt:lpstr>Cambria Math</vt:lpstr>
      <vt:lpstr>Times New Roman</vt:lpstr>
      <vt:lpstr>VNI-Times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TRUONGAN</dc:creator>
  <cp:lastModifiedBy>MyPC</cp:lastModifiedBy>
  <cp:revision>32</cp:revision>
  <dcterms:created xsi:type="dcterms:W3CDTF">2020-03-28T05:17:53Z</dcterms:created>
  <dcterms:modified xsi:type="dcterms:W3CDTF">2020-04-03T07:21:22Z</dcterms:modified>
</cp:coreProperties>
</file>