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351" r:id="rId2"/>
    <p:sldId id="348" r:id="rId3"/>
    <p:sldId id="350" r:id="rId4"/>
    <p:sldId id="352" r:id="rId5"/>
    <p:sldId id="257" r:id="rId6"/>
    <p:sldId id="258" r:id="rId7"/>
    <p:sldId id="359" r:id="rId8"/>
    <p:sldId id="360" r:id="rId9"/>
    <p:sldId id="361" r:id="rId10"/>
    <p:sldId id="362" r:id="rId11"/>
    <p:sldId id="364" r:id="rId12"/>
    <p:sldId id="341" r:id="rId13"/>
    <p:sldId id="392" r:id="rId14"/>
    <p:sldId id="365" r:id="rId15"/>
    <p:sldId id="275" r:id="rId16"/>
    <p:sldId id="319" r:id="rId17"/>
    <p:sldId id="379" r:id="rId18"/>
    <p:sldId id="380" r:id="rId19"/>
    <p:sldId id="381" r:id="rId20"/>
    <p:sldId id="382" r:id="rId21"/>
    <p:sldId id="383" r:id="rId22"/>
    <p:sldId id="384" r:id="rId23"/>
    <p:sldId id="385" r:id="rId24"/>
    <p:sldId id="386" r:id="rId25"/>
    <p:sldId id="387" r:id="rId26"/>
    <p:sldId id="388" r:id="rId27"/>
    <p:sldId id="394" r:id="rId28"/>
    <p:sldId id="390" r:id="rId29"/>
    <p:sldId id="389" r:id="rId30"/>
    <p:sldId id="346" r:id="rId31"/>
    <p:sldId id="322" r:id="rId32"/>
    <p:sldId id="377" r:id="rId33"/>
    <p:sldId id="278" r:id="rId34"/>
    <p:sldId id="393" r:id="rId35"/>
    <p:sldId id="276" r:id="rId36"/>
  </p:sldIdLst>
  <p:sldSz cx="12192000" cy="6858000"/>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4D50E-4BB7-4D62-AEA3-DFAEB7B36C6D}" type="datetimeFigureOut">
              <a:rPr lang="vi-VN" smtClean="0"/>
              <a:t>27/04/2020</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F7783-3433-430A-B700-3E0F93CD3CF4}" type="slidenum">
              <a:rPr lang="vi-VN" smtClean="0"/>
              <a:t>‹#›</a:t>
            </a:fld>
            <a:endParaRPr lang="vi-VN"/>
          </a:p>
        </p:txBody>
      </p:sp>
    </p:spTree>
    <p:extLst>
      <p:ext uri="{BB962C8B-B14F-4D97-AF65-F5344CB8AC3E}">
        <p14:creationId xmlns:p14="http://schemas.microsoft.com/office/powerpoint/2010/main" val="174640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vi-VN" altLang="vi-VN" smtClean="0">
              <a:latin typeface="Arial" panose="020B0604020202020204" pitchFamily="34" charset="0"/>
              <a:cs typeface="Arial" panose="020B0604020202020204" pitchFamily="34" charset="0"/>
            </a:endParaRPr>
          </a:p>
        </p:txBody>
      </p:sp>
      <p:sp>
        <p:nvSpPr>
          <p:cNvPr id="307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41C4FAD-6CAD-45BD-A391-6A96C2E18B98}" type="slidenum">
              <a:rPr lang="en-US" altLang="vi-VN" sz="1200"/>
              <a:pPr algn="r" eaLnBrk="1" hangingPunct="1"/>
              <a:t>18</a:t>
            </a:fld>
            <a:endParaRPr lang="en-US" altLang="vi-VN" sz="1200"/>
          </a:p>
        </p:txBody>
      </p:sp>
    </p:spTree>
    <p:extLst>
      <p:ext uri="{BB962C8B-B14F-4D97-AF65-F5344CB8AC3E}">
        <p14:creationId xmlns:p14="http://schemas.microsoft.com/office/powerpoint/2010/main" val="1350384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vi-VN" altLang="vi-VN" smtClean="0">
              <a:latin typeface="Arial" panose="020B0604020202020204" pitchFamily="34" charset="0"/>
              <a:cs typeface="Arial" panose="020B0604020202020204" pitchFamily="34" charset="0"/>
            </a:endParaRPr>
          </a:p>
        </p:txBody>
      </p:sp>
      <p:sp>
        <p:nvSpPr>
          <p:cNvPr id="317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50E2169-272A-4A7F-B955-E856DAE8DD99}" type="slidenum">
              <a:rPr lang="en-US" altLang="vi-VN" sz="1200"/>
              <a:pPr algn="r" eaLnBrk="1" hangingPunct="1"/>
              <a:t>19</a:t>
            </a:fld>
            <a:endParaRPr lang="en-US" altLang="vi-VN" sz="1200"/>
          </a:p>
        </p:txBody>
      </p:sp>
    </p:spTree>
    <p:extLst>
      <p:ext uri="{BB962C8B-B14F-4D97-AF65-F5344CB8AC3E}">
        <p14:creationId xmlns:p14="http://schemas.microsoft.com/office/powerpoint/2010/main" val="2353507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vi-VN" altLang="vi-VN" smtClean="0">
              <a:latin typeface="Arial" panose="020B0604020202020204" pitchFamily="34" charset="0"/>
              <a:cs typeface="Arial" panose="020B0604020202020204" pitchFamily="34" charset="0"/>
            </a:endParaRPr>
          </a:p>
        </p:txBody>
      </p:sp>
      <p:sp>
        <p:nvSpPr>
          <p:cNvPr id="32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5ABEAAB-AF0F-4802-A3CD-17710F560BE5}" type="slidenum">
              <a:rPr lang="en-US" altLang="vi-VN" sz="1200"/>
              <a:pPr algn="r" eaLnBrk="1" hangingPunct="1"/>
              <a:t>23</a:t>
            </a:fld>
            <a:endParaRPr lang="en-US" altLang="vi-VN" sz="1200"/>
          </a:p>
        </p:txBody>
      </p:sp>
    </p:spTree>
    <p:extLst>
      <p:ext uri="{BB962C8B-B14F-4D97-AF65-F5344CB8AC3E}">
        <p14:creationId xmlns:p14="http://schemas.microsoft.com/office/powerpoint/2010/main" val="1425035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3F1CD4-4061-4B5F-A7D4-855A00769031}"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4BDD4-359A-4854-9E7E-0E58D4C1FF35}" type="slidenum">
              <a:rPr lang="en-US" smtClean="0"/>
              <a:t>‹#›</a:t>
            </a:fld>
            <a:endParaRPr lang="en-US"/>
          </a:p>
        </p:txBody>
      </p:sp>
    </p:spTree>
    <p:extLst>
      <p:ext uri="{BB962C8B-B14F-4D97-AF65-F5344CB8AC3E}">
        <p14:creationId xmlns:p14="http://schemas.microsoft.com/office/powerpoint/2010/main" val="3929158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F1CD4-4061-4B5F-A7D4-855A00769031}"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4BDD4-359A-4854-9E7E-0E58D4C1FF35}" type="slidenum">
              <a:rPr lang="en-US" smtClean="0"/>
              <a:t>‹#›</a:t>
            </a:fld>
            <a:endParaRPr lang="en-US"/>
          </a:p>
        </p:txBody>
      </p:sp>
    </p:spTree>
    <p:extLst>
      <p:ext uri="{BB962C8B-B14F-4D97-AF65-F5344CB8AC3E}">
        <p14:creationId xmlns:p14="http://schemas.microsoft.com/office/powerpoint/2010/main" val="210972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F1CD4-4061-4B5F-A7D4-855A00769031}"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4BDD4-359A-4854-9E7E-0E58D4C1FF35}" type="slidenum">
              <a:rPr lang="en-US" smtClean="0"/>
              <a:t>‹#›</a:t>
            </a:fld>
            <a:endParaRPr lang="en-US"/>
          </a:p>
        </p:txBody>
      </p:sp>
    </p:spTree>
    <p:extLst>
      <p:ext uri="{BB962C8B-B14F-4D97-AF65-F5344CB8AC3E}">
        <p14:creationId xmlns:p14="http://schemas.microsoft.com/office/powerpoint/2010/main" val="132346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F1CD4-4061-4B5F-A7D4-855A00769031}"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4BDD4-359A-4854-9E7E-0E58D4C1FF35}" type="slidenum">
              <a:rPr lang="en-US" smtClean="0"/>
              <a:t>‹#›</a:t>
            </a:fld>
            <a:endParaRPr lang="en-US"/>
          </a:p>
        </p:txBody>
      </p:sp>
    </p:spTree>
    <p:extLst>
      <p:ext uri="{BB962C8B-B14F-4D97-AF65-F5344CB8AC3E}">
        <p14:creationId xmlns:p14="http://schemas.microsoft.com/office/powerpoint/2010/main" val="41440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3F1CD4-4061-4B5F-A7D4-855A00769031}"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4BDD4-359A-4854-9E7E-0E58D4C1FF35}" type="slidenum">
              <a:rPr lang="en-US" smtClean="0"/>
              <a:t>‹#›</a:t>
            </a:fld>
            <a:endParaRPr lang="en-US"/>
          </a:p>
        </p:txBody>
      </p:sp>
    </p:spTree>
    <p:extLst>
      <p:ext uri="{BB962C8B-B14F-4D97-AF65-F5344CB8AC3E}">
        <p14:creationId xmlns:p14="http://schemas.microsoft.com/office/powerpoint/2010/main" val="4095113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3F1CD4-4061-4B5F-A7D4-855A00769031}"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4BDD4-359A-4854-9E7E-0E58D4C1FF35}" type="slidenum">
              <a:rPr lang="en-US" smtClean="0"/>
              <a:t>‹#›</a:t>
            </a:fld>
            <a:endParaRPr lang="en-US"/>
          </a:p>
        </p:txBody>
      </p:sp>
    </p:spTree>
    <p:extLst>
      <p:ext uri="{BB962C8B-B14F-4D97-AF65-F5344CB8AC3E}">
        <p14:creationId xmlns:p14="http://schemas.microsoft.com/office/powerpoint/2010/main" val="423436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3F1CD4-4061-4B5F-A7D4-855A00769031}"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F4BDD4-359A-4854-9E7E-0E58D4C1FF35}" type="slidenum">
              <a:rPr lang="en-US" smtClean="0"/>
              <a:t>‹#›</a:t>
            </a:fld>
            <a:endParaRPr lang="en-US"/>
          </a:p>
        </p:txBody>
      </p:sp>
    </p:spTree>
    <p:extLst>
      <p:ext uri="{BB962C8B-B14F-4D97-AF65-F5344CB8AC3E}">
        <p14:creationId xmlns:p14="http://schemas.microsoft.com/office/powerpoint/2010/main" val="34851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3F1CD4-4061-4B5F-A7D4-855A00769031}"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F4BDD4-359A-4854-9E7E-0E58D4C1FF35}" type="slidenum">
              <a:rPr lang="en-US" smtClean="0"/>
              <a:t>‹#›</a:t>
            </a:fld>
            <a:endParaRPr lang="en-US"/>
          </a:p>
        </p:txBody>
      </p:sp>
    </p:spTree>
    <p:extLst>
      <p:ext uri="{BB962C8B-B14F-4D97-AF65-F5344CB8AC3E}">
        <p14:creationId xmlns:p14="http://schemas.microsoft.com/office/powerpoint/2010/main" val="218942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F1CD4-4061-4B5F-A7D4-855A00769031}"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F4BDD4-359A-4854-9E7E-0E58D4C1FF35}" type="slidenum">
              <a:rPr lang="en-US" smtClean="0"/>
              <a:t>‹#›</a:t>
            </a:fld>
            <a:endParaRPr lang="en-US"/>
          </a:p>
        </p:txBody>
      </p:sp>
    </p:spTree>
    <p:extLst>
      <p:ext uri="{BB962C8B-B14F-4D97-AF65-F5344CB8AC3E}">
        <p14:creationId xmlns:p14="http://schemas.microsoft.com/office/powerpoint/2010/main" val="247957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3F1CD4-4061-4B5F-A7D4-855A00769031}"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4BDD4-359A-4854-9E7E-0E58D4C1FF35}" type="slidenum">
              <a:rPr lang="en-US" smtClean="0"/>
              <a:t>‹#›</a:t>
            </a:fld>
            <a:endParaRPr lang="en-US"/>
          </a:p>
        </p:txBody>
      </p:sp>
    </p:spTree>
    <p:extLst>
      <p:ext uri="{BB962C8B-B14F-4D97-AF65-F5344CB8AC3E}">
        <p14:creationId xmlns:p14="http://schemas.microsoft.com/office/powerpoint/2010/main" val="160216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3F1CD4-4061-4B5F-A7D4-855A00769031}"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4BDD4-359A-4854-9E7E-0E58D4C1FF35}" type="slidenum">
              <a:rPr lang="en-US" smtClean="0"/>
              <a:t>‹#›</a:t>
            </a:fld>
            <a:endParaRPr lang="en-US"/>
          </a:p>
        </p:txBody>
      </p:sp>
    </p:spTree>
    <p:extLst>
      <p:ext uri="{BB962C8B-B14F-4D97-AF65-F5344CB8AC3E}">
        <p14:creationId xmlns:p14="http://schemas.microsoft.com/office/powerpoint/2010/main" val="4151731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6000"/>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F1CD4-4061-4B5F-A7D4-855A00769031}" type="datetimeFigureOut">
              <a:rPr lang="en-US" smtClean="0"/>
              <a:t>4/27/2020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4BDD4-359A-4854-9E7E-0E58D4C1FF35}" type="slidenum">
              <a:rPr lang="en-US" smtClean="0"/>
              <a:t>‹#›</a:t>
            </a:fld>
            <a:endParaRPr lang="en-US"/>
          </a:p>
        </p:txBody>
      </p:sp>
    </p:spTree>
    <p:extLst>
      <p:ext uri="{BB962C8B-B14F-4D97-AF65-F5344CB8AC3E}">
        <p14:creationId xmlns:p14="http://schemas.microsoft.com/office/powerpoint/2010/main" val="237144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file:///D:\Ba%20Duong\BGDT%20LOP%204\TUAN%2029\Ga.mpg" TargetMode="Externa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jpeg"/><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575785" y="1950135"/>
            <a:ext cx="6593306"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r>
              <a:rPr lang="en-US" sz="4800" b="1" dirty="0" smtClean="0">
                <a:latin typeface="Arial" panose="020B0604020202020204" pitchFamily="34" charset="0"/>
                <a:cs typeface="Arial" panose="020B0604020202020204" pitchFamily="34" charset="0"/>
              </a:rPr>
              <a:t>CHÍNH TẢ</a:t>
            </a:r>
          </a:p>
          <a:p>
            <a:pPr algn="ctr"/>
            <a:r>
              <a:rPr lang="en-US" sz="4800" b="1" dirty="0" smtClean="0">
                <a:latin typeface="Arial" panose="020B0604020202020204" pitchFamily="34" charset="0"/>
                <a:cs typeface="Arial" panose="020B0604020202020204" pitchFamily="34" charset="0"/>
              </a:rPr>
              <a:t>(</a:t>
            </a:r>
            <a:r>
              <a:rPr lang="en-US" sz="4800" b="1" dirty="0" err="1" smtClean="0">
                <a:latin typeface="Arial" panose="020B0604020202020204" pitchFamily="34" charset="0"/>
                <a:cs typeface="Arial" panose="020B0604020202020204" pitchFamily="34" charset="0"/>
              </a:rPr>
              <a:t>nghe</a:t>
            </a:r>
            <a:r>
              <a:rPr lang="en-US" sz="4800" b="1" dirty="0" smtClean="0">
                <a:latin typeface="Arial" panose="020B0604020202020204" pitchFamily="34" charset="0"/>
                <a:cs typeface="Arial" panose="020B0604020202020204" pitchFamily="34" charset="0"/>
              </a:rPr>
              <a:t> – </a:t>
            </a:r>
            <a:r>
              <a:rPr lang="en-US" sz="4800" b="1" dirty="0" err="1" smtClean="0">
                <a:latin typeface="Arial" panose="020B0604020202020204" pitchFamily="34" charset="0"/>
                <a:cs typeface="Arial" panose="020B0604020202020204" pitchFamily="34" charset="0"/>
              </a:rPr>
              <a:t>viết</a:t>
            </a:r>
            <a:r>
              <a:rPr lang="en-US" sz="4800" b="1" dirty="0" smtClean="0">
                <a:latin typeface="Arial" panose="020B0604020202020204" pitchFamily="34" charset="0"/>
                <a:cs typeface="Arial" panose="020B0604020202020204" pitchFamily="34" charset="0"/>
              </a:rPr>
              <a:t>)</a:t>
            </a:r>
            <a:endParaRPr lang="vi-VN"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1402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4"/>
          <a:stretch>
            <a:fillRect/>
          </a:stretch>
        </p:blipFill>
        <p:spPr>
          <a:xfrm>
            <a:off x="1523362" y="-30680"/>
            <a:ext cx="9144638" cy="6858479"/>
          </a:xfrm>
          <a:prstGeom prst="rect">
            <a:avLst/>
          </a:prstGeom>
        </p:spPr>
      </p:pic>
      <p:pic>
        <p:nvPicPr>
          <p:cNvPr id="1026" name="Picture 2" descr="http://www.clker.com/cliparts/m/2/C/2/3/q/angry-black-cat-md.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b="13128"/>
          <a:stretch/>
        </p:blipFill>
        <p:spPr bwMode="auto">
          <a:xfrm>
            <a:off x="8046313" y="2492896"/>
            <a:ext cx="1788006"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upload.wikimedia.org/wikipedia/en/a/a5/Cheese.pn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2723776" y="2564904"/>
            <a:ext cx="1500017" cy="1227972"/>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9">
            <a:duotone>
              <a:prstClr val="black"/>
              <a:schemeClr val="accent6">
                <a:tint val="45000"/>
                <a:satMod val="400000"/>
              </a:schemeClr>
            </a:duotone>
          </a:blip>
          <a:stretch>
            <a:fillRect/>
          </a:stretch>
        </p:blipFill>
        <p:spPr bwMode="auto">
          <a:xfrm>
            <a:off x="5415125" y="4293097"/>
            <a:ext cx="1577775" cy="1885329"/>
          </a:xfrm>
          <a:prstGeom prst="rect">
            <a:avLst/>
          </a:prstGeom>
          <a:noFill/>
          <a:ln>
            <a:noFill/>
          </a:ln>
          <a:effectLst>
            <a:outerShdw blurRad="76200" dist="635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3154423" y="2905152"/>
            <a:ext cx="800191" cy="101618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CuadroTexto"/>
          <p:cNvSpPr txBox="1"/>
          <p:nvPr/>
        </p:nvSpPr>
        <p:spPr>
          <a:xfrm>
            <a:off x="8112224" y="919780"/>
            <a:ext cx="1656184" cy="584775"/>
          </a:xfrm>
          <a:prstGeom prst="rect">
            <a:avLst/>
          </a:prstGeom>
          <a:noFill/>
        </p:spPr>
        <p:txBody>
          <a:bodyPr wrap="square" rtlCol="0">
            <a:spAutoFit/>
          </a:bodyPr>
          <a:lstStyle/>
          <a:p>
            <a:pPr algn="ctr"/>
            <a:r>
              <a:rPr lang="es-ES_tradnl" sz="3200" b="1" dirty="0"/>
              <a:t>C. 3</a:t>
            </a:r>
            <a:endParaRPr lang="es-ES" sz="3200" b="1" dirty="0"/>
          </a:p>
        </p:txBody>
      </p:sp>
      <p:sp>
        <p:nvSpPr>
          <p:cNvPr id="29" name="28 CuadroTexto"/>
          <p:cNvSpPr txBox="1"/>
          <p:nvPr/>
        </p:nvSpPr>
        <p:spPr>
          <a:xfrm>
            <a:off x="2639616" y="908721"/>
            <a:ext cx="1829804" cy="584775"/>
          </a:xfrm>
          <a:prstGeom prst="rect">
            <a:avLst/>
          </a:prstGeom>
          <a:noFill/>
        </p:spPr>
        <p:txBody>
          <a:bodyPr wrap="square" rtlCol="0">
            <a:spAutoFit/>
          </a:bodyPr>
          <a:lstStyle/>
          <a:p>
            <a:pPr algn="ctr"/>
            <a:r>
              <a:rPr lang="es-ES_tradnl" sz="3200" b="1" dirty="0"/>
              <a:t>A. 2</a:t>
            </a:r>
            <a:endParaRPr lang="es-ES" sz="3200" b="1" dirty="0"/>
          </a:p>
        </p:txBody>
      </p:sp>
      <p:sp>
        <p:nvSpPr>
          <p:cNvPr id="30" name="29 CuadroTexto"/>
          <p:cNvSpPr txBox="1"/>
          <p:nvPr/>
        </p:nvSpPr>
        <p:spPr>
          <a:xfrm>
            <a:off x="5343116" y="919780"/>
            <a:ext cx="1833004" cy="584775"/>
          </a:xfrm>
          <a:prstGeom prst="rect">
            <a:avLst/>
          </a:prstGeom>
          <a:noFill/>
        </p:spPr>
        <p:txBody>
          <a:bodyPr wrap="square" rtlCol="0">
            <a:spAutoFit/>
          </a:bodyPr>
          <a:lstStyle/>
          <a:p>
            <a:pPr algn="ctr"/>
            <a:r>
              <a:rPr lang="es-ES_tradnl" sz="3200" b="1" dirty="0"/>
              <a:t>B. 1</a:t>
            </a:r>
            <a:endParaRPr lang="es-ES" sz="3200" b="1" dirty="0"/>
          </a:p>
        </p:txBody>
      </p:sp>
      <p:pic>
        <p:nvPicPr>
          <p:cNvPr id="32" name="Picture 2" descr="http://www.clker.com/cliparts/m/2/C/2/3/q/angry-black-cat-md.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b="13128"/>
          <a:stretch/>
        </p:blipFill>
        <p:spPr bwMode="auto">
          <a:xfrm>
            <a:off x="5273057" y="2492896"/>
            <a:ext cx="1788006"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5" name="24 Llamada ovalada"/>
          <p:cNvSpPr/>
          <p:nvPr/>
        </p:nvSpPr>
        <p:spPr>
          <a:xfrm>
            <a:off x="2259080" y="1988840"/>
            <a:ext cx="1295196" cy="648072"/>
          </a:xfrm>
          <a:prstGeom prst="wedgeEllipseCallout">
            <a:avLst>
              <a:gd name="adj1" fmla="val 33587"/>
              <a:gd name="adj2" fmla="val 860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chemeClr val="tx1"/>
                </a:solidFill>
              </a:rPr>
              <a:t>GOOD!</a:t>
            </a:r>
            <a:endParaRPr lang="es-ES" b="1" dirty="0">
              <a:solidFill>
                <a:schemeClr val="tx1"/>
              </a:solidFill>
            </a:endParaRPr>
          </a:p>
        </p:txBody>
      </p:sp>
      <p:sp>
        <p:nvSpPr>
          <p:cNvPr id="26" name="25 Rectángulo"/>
          <p:cNvSpPr/>
          <p:nvPr/>
        </p:nvSpPr>
        <p:spPr>
          <a:xfrm>
            <a:off x="1524000" y="6250432"/>
            <a:ext cx="9144000" cy="607568"/>
          </a:xfrm>
          <a:prstGeom prst="rect">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600" b="1" dirty="0" err="1">
                <a:solidFill>
                  <a:schemeClr val="tx1"/>
                </a:solidFill>
              </a:rPr>
              <a:t>Câu</a:t>
            </a:r>
            <a:r>
              <a:rPr lang="es-ES_tradnl" sz="2600" b="1" dirty="0">
                <a:solidFill>
                  <a:schemeClr val="tx1"/>
                </a:solidFill>
              </a:rPr>
              <a:t> 3: </a:t>
            </a:r>
            <a:r>
              <a:rPr lang="es-ES_tradnl" sz="2600" b="1" dirty="0" err="1">
                <a:solidFill>
                  <a:schemeClr val="tx1"/>
                </a:solidFill>
              </a:rPr>
              <a:t>Thân</a:t>
            </a:r>
            <a:r>
              <a:rPr lang="es-ES_tradnl" sz="2600" b="1" dirty="0">
                <a:solidFill>
                  <a:schemeClr val="tx1"/>
                </a:solidFill>
              </a:rPr>
              <a:t> </a:t>
            </a:r>
            <a:r>
              <a:rPr lang="es-ES_tradnl" sz="2600" b="1" dirty="0" err="1">
                <a:solidFill>
                  <a:schemeClr val="tx1"/>
                </a:solidFill>
              </a:rPr>
              <a:t>bài</a:t>
            </a:r>
            <a:r>
              <a:rPr lang="es-ES_tradnl" sz="2600" b="1" dirty="0">
                <a:solidFill>
                  <a:schemeClr val="tx1"/>
                </a:solidFill>
              </a:rPr>
              <a:t> </a:t>
            </a:r>
            <a:r>
              <a:rPr lang="es-ES_tradnl" sz="2600" b="1" dirty="0" err="1">
                <a:solidFill>
                  <a:schemeClr val="tx1"/>
                </a:solidFill>
              </a:rPr>
              <a:t>của</a:t>
            </a:r>
            <a:r>
              <a:rPr lang="es-ES_tradnl" sz="2600" b="1" dirty="0">
                <a:solidFill>
                  <a:schemeClr val="tx1"/>
                </a:solidFill>
              </a:rPr>
              <a:t> </a:t>
            </a:r>
            <a:r>
              <a:rPr lang="es-ES_tradnl" sz="2600" b="1" dirty="0" err="1">
                <a:solidFill>
                  <a:schemeClr val="tx1"/>
                </a:solidFill>
              </a:rPr>
              <a:t>bài</a:t>
            </a:r>
            <a:r>
              <a:rPr lang="es-ES_tradnl" sz="2600" b="1" dirty="0">
                <a:solidFill>
                  <a:schemeClr val="tx1"/>
                </a:solidFill>
              </a:rPr>
              <a:t> </a:t>
            </a:r>
            <a:r>
              <a:rPr lang="es-ES_tradnl" sz="2600" b="1" dirty="0" err="1">
                <a:solidFill>
                  <a:schemeClr val="tx1"/>
                </a:solidFill>
              </a:rPr>
              <a:t>văn</a:t>
            </a:r>
            <a:r>
              <a:rPr lang="es-ES_tradnl" sz="2600" b="1" dirty="0">
                <a:solidFill>
                  <a:schemeClr val="tx1"/>
                </a:solidFill>
              </a:rPr>
              <a:t> </a:t>
            </a:r>
            <a:r>
              <a:rPr lang="es-ES_tradnl" sz="2600" b="1" dirty="0" err="1">
                <a:solidFill>
                  <a:schemeClr val="tx1"/>
                </a:solidFill>
              </a:rPr>
              <a:t>miêu</a:t>
            </a:r>
            <a:r>
              <a:rPr lang="es-ES_tradnl" sz="2600" b="1" dirty="0">
                <a:solidFill>
                  <a:schemeClr val="tx1"/>
                </a:solidFill>
              </a:rPr>
              <a:t> </a:t>
            </a:r>
            <a:r>
              <a:rPr lang="es-ES_tradnl" sz="2600" b="1" dirty="0" err="1">
                <a:solidFill>
                  <a:schemeClr val="tx1"/>
                </a:solidFill>
              </a:rPr>
              <a:t>tả</a:t>
            </a:r>
            <a:r>
              <a:rPr lang="es-ES_tradnl" sz="2600" b="1" dirty="0">
                <a:solidFill>
                  <a:schemeClr val="tx1"/>
                </a:solidFill>
              </a:rPr>
              <a:t> con </a:t>
            </a:r>
            <a:r>
              <a:rPr lang="es-ES_tradnl" sz="2600" b="1" dirty="0" err="1">
                <a:solidFill>
                  <a:schemeClr val="tx1"/>
                </a:solidFill>
              </a:rPr>
              <a:t>vật</a:t>
            </a:r>
            <a:r>
              <a:rPr lang="es-ES_tradnl" sz="2600" b="1" dirty="0">
                <a:solidFill>
                  <a:schemeClr val="tx1"/>
                </a:solidFill>
              </a:rPr>
              <a:t> </a:t>
            </a:r>
            <a:r>
              <a:rPr lang="es-ES_tradnl" sz="2600" b="1" dirty="0" err="1">
                <a:solidFill>
                  <a:schemeClr val="tx1"/>
                </a:solidFill>
              </a:rPr>
              <a:t>gồm</a:t>
            </a:r>
            <a:r>
              <a:rPr lang="es-ES_tradnl" sz="2600" b="1" dirty="0">
                <a:solidFill>
                  <a:schemeClr val="tx1"/>
                </a:solidFill>
              </a:rPr>
              <a:t> </a:t>
            </a:r>
            <a:r>
              <a:rPr lang="es-ES_tradnl" sz="2600" b="1" dirty="0" err="1">
                <a:solidFill>
                  <a:schemeClr val="tx1"/>
                </a:solidFill>
              </a:rPr>
              <a:t>mấy</a:t>
            </a:r>
            <a:r>
              <a:rPr lang="es-ES_tradnl" sz="2600" b="1" dirty="0">
                <a:solidFill>
                  <a:schemeClr val="tx1"/>
                </a:solidFill>
              </a:rPr>
              <a:t> </a:t>
            </a:r>
            <a:r>
              <a:rPr lang="es-ES_tradnl" sz="2600" b="1" dirty="0" err="1">
                <a:solidFill>
                  <a:schemeClr val="tx1"/>
                </a:solidFill>
              </a:rPr>
              <a:t>nội</a:t>
            </a:r>
            <a:r>
              <a:rPr lang="es-ES_tradnl" sz="2600" b="1" dirty="0">
                <a:solidFill>
                  <a:schemeClr val="tx1"/>
                </a:solidFill>
              </a:rPr>
              <a:t> </a:t>
            </a:r>
            <a:r>
              <a:rPr lang="es-ES_tradnl" sz="2600" b="1" dirty="0" err="1">
                <a:solidFill>
                  <a:schemeClr val="tx1"/>
                </a:solidFill>
              </a:rPr>
              <a:t>dung</a:t>
            </a:r>
            <a:r>
              <a:rPr lang="es-ES_tradnl" sz="2600" b="1" dirty="0">
                <a:solidFill>
                  <a:schemeClr val="tx1"/>
                </a:solidFill>
              </a:rPr>
              <a:t>?</a:t>
            </a:r>
            <a:endParaRPr lang="es-ES" sz="2600" b="1" dirty="0">
              <a:solidFill>
                <a:schemeClr val="tx1"/>
              </a:solidFill>
            </a:endParaRPr>
          </a:p>
        </p:txBody>
      </p:sp>
      <p:sp>
        <p:nvSpPr>
          <p:cNvPr id="14" name="13 Flecha derecha">
            <a:hlinkClick r:id="" action="ppaction://hlinkshowjump?jump=nextslide"/>
          </p:cNvPr>
          <p:cNvSpPr/>
          <p:nvPr/>
        </p:nvSpPr>
        <p:spPr>
          <a:xfrm>
            <a:off x="9408368" y="5301209"/>
            <a:ext cx="1008112" cy="877217"/>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dirty="0">
                <a:solidFill>
                  <a:schemeClr val="tx1"/>
                </a:solidFill>
              </a:rPr>
              <a:t>NEXT</a:t>
            </a:r>
            <a:endParaRPr lang="es-ES" sz="2000" b="1" dirty="0">
              <a:solidFill>
                <a:schemeClr val="tx1"/>
              </a:solidFill>
            </a:endParaRPr>
          </a:p>
        </p:txBody>
      </p:sp>
    </p:spTree>
    <p:extLst>
      <p:ext uri="{BB962C8B-B14F-4D97-AF65-F5344CB8AC3E}">
        <p14:creationId xmlns:p14="http://schemas.microsoft.com/office/powerpoint/2010/main" val="1001134634"/>
      </p:ext>
    </p:extLst>
  </p:cSld>
  <p:clrMapOvr>
    <a:masterClrMapping/>
  </p:clrMapOvr>
  <p:transition spd="slow">
    <p:wipe dir="d"/>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2" name="angry_cat.wav"/>
                                        </p:tgtEl>
                                      </p:cMediaNode>
                                    </p:audio>
                                  </p:subTnLst>
                                </p:cTn>
                              </p:par>
                              <p:par>
                                <p:cTn id="10" presetID="32" presetClass="emph" presetSubtype="0" fill="hold" nodeType="withEffect">
                                  <p:stCondLst>
                                    <p:cond delay="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childTnLst>
                          </p:cTn>
                        </p:par>
                        <p:par>
                          <p:cTn id="16" fill="hold">
                            <p:stCondLst>
                              <p:cond delay="1000"/>
                            </p:stCondLst>
                            <p:childTnLst>
                              <p:par>
                                <p:cTn id="17" presetID="53" presetClass="exit" presetSubtype="32" fill="hold" nodeType="afterEffect">
                                  <p:stCondLst>
                                    <p:cond delay="2000"/>
                                  </p:stCondLst>
                                  <p:childTnLst>
                                    <p:anim calcmode="lin" valueType="num">
                                      <p:cBhvr>
                                        <p:cTn id="18" dur="500"/>
                                        <p:tgtEl>
                                          <p:spTgt spid="1026"/>
                                        </p:tgtEl>
                                        <p:attrNameLst>
                                          <p:attrName>ppt_w</p:attrName>
                                        </p:attrNameLst>
                                      </p:cBhvr>
                                      <p:tavLst>
                                        <p:tav tm="0">
                                          <p:val>
                                            <p:strVal val="ppt_w"/>
                                          </p:val>
                                        </p:tav>
                                        <p:tav tm="100000">
                                          <p:val>
                                            <p:fltVal val="0"/>
                                          </p:val>
                                        </p:tav>
                                      </p:tavLst>
                                    </p:anim>
                                    <p:anim calcmode="lin" valueType="num">
                                      <p:cBhvr>
                                        <p:cTn id="19" dur="500"/>
                                        <p:tgtEl>
                                          <p:spTgt spid="1026"/>
                                        </p:tgtEl>
                                        <p:attrNameLst>
                                          <p:attrName>ppt_h</p:attrName>
                                        </p:attrNameLst>
                                      </p:cBhvr>
                                      <p:tavLst>
                                        <p:tav tm="0">
                                          <p:val>
                                            <p:strVal val="ppt_h"/>
                                          </p:val>
                                        </p:tav>
                                        <p:tav tm="100000">
                                          <p:val>
                                            <p:fltVal val="0"/>
                                          </p:val>
                                        </p:tav>
                                      </p:tavLst>
                                    </p:anim>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subTnLst>
                                    <p:audio>
                                      <p:cMediaNode>
                                        <p:cTn display="0" masterRel="sameClick">
                                          <p:stCondLst>
                                            <p:cond evt="begin" delay="0">
                                              <p:tn val="25"/>
                                            </p:cond>
                                          </p:stCondLst>
                                          <p:endCondLst>
                                            <p:cond evt="onStopAudio" delay="0">
                                              <p:tgtEl>
                                                <p:sldTgt/>
                                              </p:tgtEl>
                                            </p:cond>
                                          </p:endCondLst>
                                        </p:cTn>
                                        <p:tgtEl>
                                          <p:sndTgt r:embed="rId2" name="angry_cat.wav"/>
                                        </p:tgtEl>
                                      </p:cMediaNode>
                                    </p:audio>
                                  </p:subTnLst>
                                </p:cTn>
                              </p:par>
                              <p:par>
                                <p:cTn id="30" presetID="32" presetClass="emph" presetSubtype="0" fill="hold" nodeType="withEffect">
                                  <p:stCondLst>
                                    <p:cond delay="0"/>
                                  </p:stCondLst>
                                  <p:childTnLst>
                                    <p:animRot by="120000">
                                      <p:cBhvr>
                                        <p:cTn id="31" dur="100" fill="hold">
                                          <p:stCondLst>
                                            <p:cond delay="0"/>
                                          </p:stCondLst>
                                        </p:cTn>
                                        <p:tgtEl>
                                          <p:spTgt spid="12"/>
                                        </p:tgtEl>
                                        <p:attrNameLst>
                                          <p:attrName>r</p:attrName>
                                        </p:attrNameLst>
                                      </p:cBhvr>
                                    </p:animRot>
                                    <p:animRot by="-240000">
                                      <p:cBhvr>
                                        <p:cTn id="32" dur="200" fill="hold">
                                          <p:stCondLst>
                                            <p:cond delay="200"/>
                                          </p:stCondLst>
                                        </p:cTn>
                                        <p:tgtEl>
                                          <p:spTgt spid="12"/>
                                        </p:tgtEl>
                                        <p:attrNameLst>
                                          <p:attrName>r</p:attrName>
                                        </p:attrNameLst>
                                      </p:cBhvr>
                                    </p:animRot>
                                    <p:animRot by="240000">
                                      <p:cBhvr>
                                        <p:cTn id="33" dur="200" fill="hold">
                                          <p:stCondLst>
                                            <p:cond delay="400"/>
                                          </p:stCondLst>
                                        </p:cTn>
                                        <p:tgtEl>
                                          <p:spTgt spid="12"/>
                                        </p:tgtEl>
                                        <p:attrNameLst>
                                          <p:attrName>r</p:attrName>
                                        </p:attrNameLst>
                                      </p:cBhvr>
                                    </p:animRot>
                                    <p:animRot by="-240000">
                                      <p:cBhvr>
                                        <p:cTn id="34" dur="200" fill="hold">
                                          <p:stCondLst>
                                            <p:cond delay="600"/>
                                          </p:stCondLst>
                                        </p:cTn>
                                        <p:tgtEl>
                                          <p:spTgt spid="12"/>
                                        </p:tgtEl>
                                        <p:attrNameLst>
                                          <p:attrName>r</p:attrName>
                                        </p:attrNameLst>
                                      </p:cBhvr>
                                    </p:animRot>
                                    <p:animRot by="120000">
                                      <p:cBhvr>
                                        <p:cTn id="35" dur="200" fill="hold">
                                          <p:stCondLst>
                                            <p:cond delay="800"/>
                                          </p:stCondLst>
                                        </p:cTn>
                                        <p:tgtEl>
                                          <p:spTgt spid="12"/>
                                        </p:tgtEl>
                                        <p:attrNameLst>
                                          <p:attrName>r</p:attrName>
                                        </p:attrNameLst>
                                      </p:cBhvr>
                                    </p:animRot>
                                  </p:childTnLst>
                                </p:cTn>
                              </p:par>
                            </p:childTnLst>
                          </p:cTn>
                        </p:par>
                        <p:par>
                          <p:cTn id="36" fill="hold">
                            <p:stCondLst>
                              <p:cond delay="1000"/>
                            </p:stCondLst>
                            <p:childTnLst>
                              <p:par>
                                <p:cTn id="37" presetID="53" presetClass="exit" presetSubtype="32" fill="hold" nodeType="afterEffect">
                                  <p:stCondLst>
                                    <p:cond delay="2000"/>
                                  </p:stCondLst>
                                  <p:childTnLst>
                                    <p:anim calcmode="lin" valueType="num">
                                      <p:cBhvr>
                                        <p:cTn id="38" dur="500"/>
                                        <p:tgtEl>
                                          <p:spTgt spid="32"/>
                                        </p:tgtEl>
                                        <p:attrNameLst>
                                          <p:attrName>ppt_w</p:attrName>
                                        </p:attrNameLst>
                                      </p:cBhvr>
                                      <p:tavLst>
                                        <p:tav tm="0">
                                          <p:val>
                                            <p:strVal val="ppt_w"/>
                                          </p:val>
                                        </p:tav>
                                        <p:tav tm="100000">
                                          <p:val>
                                            <p:fltVal val="0"/>
                                          </p:val>
                                        </p:tav>
                                      </p:tavLst>
                                    </p:anim>
                                    <p:anim calcmode="lin" valueType="num">
                                      <p:cBhvr>
                                        <p:cTn id="39" dur="500"/>
                                        <p:tgtEl>
                                          <p:spTgt spid="32"/>
                                        </p:tgtEl>
                                        <p:attrNameLst>
                                          <p:attrName>ppt_h</p:attrName>
                                        </p:attrNameLst>
                                      </p:cBhvr>
                                      <p:tavLst>
                                        <p:tav tm="0">
                                          <p:val>
                                            <p:strVal val="ppt_h"/>
                                          </p:val>
                                        </p:tav>
                                        <p:tav tm="100000">
                                          <p:val>
                                            <p:fltVal val="0"/>
                                          </p:val>
                                        </p:tav>
                                      </p:tavLst>
                                    </p:anim>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500" fill="hold"/>
                                        <p:tgtEl>
                                          <p:spTgt spid="1032"/>
                                        </p:tgtEl>
                                        <p:attrNameLst>
                                          <p:attrName>ppt_w</p:attrName>
                                        </p:attrNameLst>
                                      </p:cBhvr>
                                      <p:tavLst>
                                        <p:tav tm="0">
                                          <p:val>
                                            <p:fltVal val="0"/>
                                          </p:val>
                                        </p:tav>
                                        <p:tav tm="100000">
                                          <p:val>
                                            <p:strVal val="#ppt_w"/>
                                          </p:val>
                                        </p:tav>
                                      </p:tavLst>
                                    </p:anim>
                                    <p:anim calcmode="lin" valueType="num">
                                      <p:cBhvr>
                                        <p:cTn id="48" dur="500" fill="hold"/>
                                        <p:tgtEl>
                                          <p:spTgt spid="1032"/>
                                        </p:tgtEl>
                                        <p:attrNameLst>
                                          <p:attrName>ppt_h</p:attrName>
                                        </p:attrNameLst>
                                      </p:cBhvr>
                                      <p:tavLst>
                                        <p:tav tm="0">
                                          <p:val>
                                            <p:fltVal val="0"/>
                                          </p:val>
                                        </p:tav>
                                        <p:tav tm="100000">
                                          <p:val>
                                            <p:strVal val="#ppt_h"/>
                                          </p:val>
                                        </p:tav>
                                      </p:tavLst>
                                    </p:anim>
                                    <p:animEffect transition="in" filter="fade">
                                      <p:cBhvr>
                                        <p:cTn id="49" dur="500"/>
                                        <p:tgtEl>
                                          <p:spTgt spid="1032"/>
                                        </p:tgtEl>
                                      </p:cBhvr>
                                    </p:animEffect>
                                  </p:childTnLst>
                                </p:cTn>
                              </p:par>
                            </p:childTnLst>
                          </p:cTn>
                        </p:par>
                        <p:par>
                          <p:cTn id="50" fill="hold">
                            <p:stCondLst>
                              <p:cond delay="500"/>
                            </p:stCondLst>
                            <p:childTnLst>
                              <p:par>
                                <p:cTn id="51" presetID="64" presetClass="path" presetSubtype="0" accel="50000" decel="50000" fill="hold" nodeType="afterEffect">
                                  <p:stCondLst>
                                    <p:cond delay="0"/>
                                  </p:stCondLst>
                                  <p:childTnLst>
                                    <p:animMotion origin="layout" path="M 4.44444E-6 4.07407E-6 L -0.27952 -0.25301 " pathEditMode="relative" rAng="0" ptsTypes="AA">
                                      <p:cBhvr>
                                        <p:cTn id="52" dur="1000" fill="hold"/>
                                        <p:tgtEl>
                                          <p:spTgt spid="12"/>
                                        </p:tgtEl>
                                        <p:attrNameLst>
                                          <p:attrName>ppt_x</p:attrName>
                                          <p:attrName>ppt_y</p:attrName>
                                        </p:attrNameLst>
                                      </p:cBhvr>
                                      <p:rCtr x="-13976" y="-12662"/>
                                    </p:animMotion>
                                  </p:childTnLst>
                                  <p:subTnLst>
                                    <p:audio>
                                      <p:cMediaNode>
                                        <p:cTn display="0" masterRel="sameClick">
                                          <p:stCondLst>
                                            <p:cond evt="begin" delay="0">
                                              <p:tn val="51"/>
                                            </p:cond>
                                          </p:stCondLst>
                                          <p:endCondLst>
                                            <p:cond evt="onStopAudio" delay="0">
                                              <p:tgtEl>
                                                <p:sldTgt/>
                                              </p:tgtEl>
                                            </p:cond>
                                          </p:endCondLst>
                                        </p:cTn>
                                        <p:tgtEl>
                                          <p:sndTgt r:embed="rId3" name="boing 1.wav"/>
                                        </p:tgtEl>
                                      </p:cMediaNode>
                                    </p:audio>
                                  </p:subTnLst>
                                </p:cTn>
                              </p:par>
                              <p:par>
                                <p:cTn id="53" presetID="6" presetClass="emph" presetSubtype="0" fill="hold" nodeType="withEffect">
                                  <p:stCondLst>
                                    <p:cond delay="0"/>
                                  </p:stCondLst>
                                  <p:childTnLst>
                                    <p:animScale>
                                      <p:cBhvr>
                                        <p:cTn id="54" dur="1000" fill="hold"/>
                                        <p:tgtEl>
                                          <p:spTgt spid="12"/>
                                        </p:tgtEl>
                                      </p:cBhvr>
                                      <p:by x="50000" y="50000"/>
                                    </p:animScale>
                                  </p:childTnLst>
                                </p:cTn>
                              </p:par>
                            </p:childTnLst>
                          </p:cTn>
                        </p:par>
                        <p:par>
                          <p:cTn id="55" fill="hold">
                            <p:stCondLst>
                              <p:cond delay="1500"/>
                            </p:stCondLst>
                            <p:childTnLst>
                              <p:par>
                                <p:cTn id="56" presetID="1" presetClass="exit" presetSubtype="0" fill="hold" nodeType="after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par>
                          <p:cTn id="58" fill="hold">
                            <p:stCondLst>
                              <p:cond delay="1500"/>
                            </p:stCondLst>
                            <p:childTnLst>
                              <p:par>
                                <p:cTn id="59" presetID="1" presetClass="entr" presetSubtype="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2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down)">
                                      <p:cBhvr>
                                        <p:cTn id="63" dur="500"/>
                                        <p:tgtEl>
                                          <p:spTgt spid="2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childTnLst>
                          </p:cTn>
                        </p:par>
                      </p:childTnLst>
                    </p:cTn>
                  </p:par>
                </p:childTnLst>
              </p:cTn>
              <p:nextCondLst>
                <p:cond evt="onClick" delay="0">
                  <p:tgtEl>
                    <p:spTgt spid="29"/>
                  </p:tgtEl>
                </p:cond>
              </p:nextCondLst>
            </p:seq>
          </p:childTnLst>
        </p:cTn>
      </p:par>
    </p:tnLst>
    <p:bldLst>
      <p:bldP spid="25"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nmannews.wpengine.netdna-cdn.com/files/imagefield/shutterstock_96320885_WOOD_FLOOR_AND_GREEN_WALL.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t="20053" b="1"/>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30 Redondear rectángulo de esquina del mismo lado"/>
          <p:cNvSpPr/>
          <p:nvPr/>
        </p:nvSpPr>
        <p:spPr>
          <a:xfrm>
            <a:off x="4799856" y="1916832"/>
            <a:ext cx="2448272" cy="2160240"/>
          </a:xfrm>
          <a:prstGeom prst="round2SameRect">
            <a:avLst>
              <a:gd name="adj1" fmla="val 50000"/>
              <a:gd name="adj2" fmla="val 0"/>
            </a:avLst>
          </a:prstGeom>
          <a:gradFill>
            <a:gsLst>
              <a:gs pos="74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a:off x="7248128" y="3429000"/>
            <a:ext cx="3419872" cy="648072"/>
          </a:xfrm>
          <a:prstGeom prst="rect">
            <a:avLst/>
          </a:prstGeom>
          <a:blipFill>
            <a:blip r:embed="rId4"/>
            <a:tile tx="0" ty="0" sx="100000" sy="100000" flip="none" algn="tl"/>
          </a:blip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Rectángulo"/>
          <p:cNvSpPr/>
          <p:nvPr/>
        </p:nvSpPr>
        <p:spPr>
          <a:xfrm>
            <a:off x="1491534" y="3375945"/>
            <a:ext cx="3308323" cy="648072"/>
          </a:xfrm>
          <a:prstGeom prst="rect">
            <a:avLst/>
          </a:prstGeom>
          <a:blipFill>
            <a:blip r:embed="rId4"/>
            <a:tile tx="0" ty="0" sx="100000" sy="100000" flip="none" algn="tl"/>
          </a:blip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3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3647728" y="2820950"/>
            <a:ext cx="2732688" cy="3470315"/>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http://upload.wikimedia.org/wikipedia/en/a/a5/Cheese.pn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6033435" y="3786686"/>
            <a:ext cx="2247962" cy="1840269"/>
          </a:xfrm>
          <a:prstGeom prst="rect">
            <a:avLst/>
          </a:prstGeom>
          <a:noFill/>
          <a:effectLst>
            <a:outerShdw blurRad="76200" dist="241300" dir="1866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2" name="11 Llamada ovalada"/>
          <p:cNvSpPr/>
          <p:nvPr/>
        </p:nvSpPr>
        <p:spPr>
          <a:xfrm>
            <a:off x="4079776" y="764704"/>
            <a:ext cx="3960440" cy="1152128"/>
          </a:xfrm>
          <a:prstGeom prst="wedgeEllipseCallout">
            <a:avLst>
              <a:gd name="adj1" fmla="val -24097"/>
              <a:gd name="adj2" fmla="val 1460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a:solidFill>
                  <a:schemeClr val="tx1"/>
                </a:solidFill>
              </a:rPr>
              <a:t>CÁM ƠN </a:t>
            </a:r>
          </a:p>
          <a:p>
            <a:pPr algn="ctr"/>
            <a:r>
              <a:rPr lang="es-ES_tradnl" sz="3200" b="1" dirty="0">
                <a:solidFill>
                  <a:schemeClr val="tx1"/>
                </a:solidFill>
              </a:rPr>
              <a:t>CÁC BẠN!</a:t>
            </a:r>
            <a:endParaRPr lang="es-ES" sz="3200" b="1" dirty="0">
              <a:solidFill>
                <a:schemeClr val="tx1"/>
              </a:solidFill>
            </a:endParaRPr>
          </a:p>
        </p:txBody>
      </p:sp>
    </p:spTree>
    <p:extLst>
      <p:ext uri="{BB962C8B-B14F-4D97-AF65-F5344CB8AC3E}">
        <p14:creationId xmlns:p14="http://schemas.microsoft.com/office/powerpoint/2010/main" val="27086017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0" y="2561096"/>
            <a:ext cx="1496617" cy="1815882"/>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800" b="1" dirty="0" err="1">
                <a:solidFill>
                  <a:srgbClr val="FF0000"/>
                </a:solidFill>
                <a:latin typeface="Times New Roman" panose="02020603050405020304" pitchFamily="18" charset="0"/>
              </a:rPr>
              <a:t>Cấu</a:t>
            </a:r>
            <a:r>
              <a:rPr lang="en-US" altLang="vi-VN" sz="2800" b="1" dirty="0">
                <a:solidFill>
                  <a:srgbClr val="FF0000"/>
                </a:solidFill>
                <a:latin typeface="Times New Roman" panose="02020603050405020304" pitchFamily="18" charset="0"/>
              </a:rPr>
              <a:t> tạo </a:t>
            </a:r>
            <a:r>
              <a:rPr lang="en-US" altLang="vi-VN" sz="2800" b="1" dirty="0" err="1">
                <a:solidFill>
                  <a:srgbClr val="FF0000"/>
                </a:solidFill>
                <a:latin typeface="Times New Roman" panose="02020603050405020304" pitchFamily="18" charset="0"/>
              </a:rPr>
              <a:t>tạo</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bài</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văn</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tả</a:t>
            </a:r>
            <a:r>
              <a:rPr lang="en-US" altLang="vi-VN" sz="2800" b="1" dirty="0">
                <a:solidFill>
                  <a:srgbClr val="FF0000"/>
                </a:solidFill>
                <a:latin typeface="Times New Roman" panose="02020603050405020304" pitchFamily="18" charset="0"/>
              </a:rPr>
              <a:t> </a:t>
            </a:r>
            <a:r>
              <a:rPr lang="en-US" altLang="vi-VN" sz="2800" b="1" dirty="0" err="1" smtClean="0">
                <a:solidFill>
                  <a:srgbClr val="FF0000"/>
                </a:solidFill>
                <a:latin typeface="Times New Roman" panose="02020603050405020304" pitchFamily="18" charset="0"/>
              </a:rPr>
              <a:t>cây</a:t>
            </a:r>
            <a:r>
              <a:rPr lang="en-US" altLang="vi-VN" sz="2800" b="1" dirty="0" smtClean="0">
                <a:solidFill>
                  <a:srgbClr val="FF0000"/>
                </a:solidFill>
                <a:latin typeface="Times New Roman" panose="02020603050405020304" pitchFamily="18" charset="0"/>
              </a:rPr>
              <a:t> </a:t>
            </a:r>
            <a:r>
              <a:rPr lang="en-US" altLang="vi-VN" sz="2800" b="1" dirty="0" err="1" smtClean="0">
                <a:solidFill>
                  <a:srgbClr val="FF0000"/>
                </a:solidFill>
                <a:latin typeface="Times New Roman" panose="02020603050405020304" pitchFamily="18" charset="0"/>
              </a:rPr>
              <a:t>cối</a:t>
            </a:r>
            <a:endParaRPr lang="en-US" altLang="vi-VN" sz="2400" b="1" i="1" dirty="0">
              <a:solidFill>
                <a:srgbClr val="0033CC"/>
              </a:solidFill>
              <a:latin typeface="Times New Roman" panose="02020603050405020304" pitchFamily="18" charset="0"/>
            </a:endParaRPr>
          </a:p>
        </p:txBody>
      </p:sp>
      <p:grpSp>
        <p:nvGrpSpPr>
          <p:cNvPr id="30" name="Group 29"/>
          <p:cNvGrpSpPr/>
          <p:nvPr/>
        </p:nvGrpSpPr>
        <p:grpSpPr>
          <a:xfrm>
            <a:off x="1496617" y="438151"/>
            <a:ext cx="1903808" cy="2676505"/>
            <a:chOff x="1496617" y="438151"/>
            <a:chExt cx="1903808" cy="2676505"/>
          </a:xfrm>
        </p:grpSpPr>
        <p:sp>
          <p:nvSpPr>
            <p:cNvPr id="3" name="Text Box 5"/>
            <p:cNvSpPr txBox="1">
              <a:spLocks noChangeArrowheads="1"/>
            </p:cNvSpPr>
            <p:nvPr/>
          </p:nvSpPr>
          <p:spPr bwMode="auto">
            <a:xfrm>
              <a:off x="1952624" y="438151"/>
              <a:ext cx="1447801" cy="461665"/>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i="1" u="sng" dirty="0" err="1" smtClean="0">
                  <a:solidFill>
                    <a:srgbClr val="FF0000"/>
                  </a:solidFill>
                  <a:latin typeface="Times New Roman" panose="02020603050405020304" pitchFamily="18" charset="0"/>
                </a:rPr>
                <a:t>I.Mở</a:t>
              </a:r>
              <a:r>
                <a:rPr lang="en-US" altLang="vi-VN" sz="2400" b="1" i="1" u="sng" dirty="0" smtClean="0">
                  <a:solidFill>
                    <a:srgbClr val="FF0000"/>
                  </a:solidFill>
                  <a:latin typeface="Times New Roman" panose="02020603050405020304" pitchFamily="18" charset="0"/>
                </a:rPr>
                <a:t> </a:t>
              </a:r>
              <a:r>
                <a:rPr lang="en-US" altLang="vi-VN" sz="2400" b="1" i="1" u="sng" dirty="0" err="1" smtClean="0">
                  <a:solidFill>
                    <a:srgbClr val="FF0000"/>
                  </a:solidFill>
                  <a:latin typeface="Times New Roman" panose="02020603050405020304" pitchFamily="18" charset="0"/>
                </a:rPr>
                <a:t>bài</a:t>
              </a:r>
              <a:endParaRPr lang="en-US" altLang="vi-VN" sz="2400" b="1" i="1" dirty="0">
                <a:solidFill>
                  <a:srgbClr val="0033CC"/>
                </a:solidFill>
                <a:latin typeface="Times New Roman" panose="02020603050405020304" pitchFamily="18" charset="0"/>
              </a:endParaRPr>
            </a:p>
          </p:txBody>
        </p:sp>
        <p:cxnSp>
          <p:nvCxnSpPr>
            <p:cNvPr id="12" name="Straight Arrow Connector 11"/>
            <p:cNvCxnSpPr/>
            <p:nvPr/>
          </p:nvCxnSpPr>
          <p:spPr>
            <a:xfrm flipV="1">
              <a:off x="1496617" y="899816"/>
              <a:ext cx="713182" cy="22148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541269" y="3116281"/>
            <a:ext cx="2338383" cy="461665"/>
            <a:chOff x="1541269" y="3116281"/>
            <a:chExt cx="2338383" cy="461665"/>
          </a:xfrm>
        </p:grpSpPr>
        <p:sp>
          <p:nvSpPr>
            <p:cNvPr id="5" name="Text Box 5"/>
            <p:cNvSpPr txBox="1">
              <a:spLocks noChangeArrowheads="1"/>
            </p:cNvSpPr>
            <p:nvPr/>
          </p:nvSpPr>
          <p:spPr bwMode="auto">
            <a:xfrm>
              <a:off x="2055614" y="3116281"/>
              <a:ext cx="1824038" cy="461665"/>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i="1" u="sng" dirty="0" smtClean="0">
                  <a:solidFill>
                    <a:srgbClr val="FF0000"/>
                  </a:solidFill>
                  <a:latin typeface="Times New Roman" panose="02020603050405020304" pitchFamily="18" charset="0"/>
                </a:rPr>
                <a:t>II. </a:t>
              </a:r>
              <a:r>
                <a:rPr lang="en-US" altLang="vi-VN" sz="2400" b="1" i="1" u="sng" dirty="0" err="1" smtClean="0">
                  <a:solidFill>
                    <a:srgbClr val="FF0000"/>
                  </a:solidFill>
                  <a:latin typeface="Times New Roman" panose="02020603050405020304" pitchFamily="18" charset="0"/>
                </a:rPr>
                <a:t>Thân</a:t>
              </a:r>
              <a:r>
                <a:rPr lang="en-US" altLang="vi-VN" sz="2400" b="1" i="1" u="sng" dirty="0" smtClean="0">
                  <a:solidFill>
                    <a:srgbClr val="FF0000"/>
                  </a:solidFill>
                  <a:latin typeface="Times New Roman" panose="02020603050405020304" pitchFamily="18" charset="0"/>
                </a:rPr>
                <a:t> </a:t>
              </a:r>
              <a:r>
                <a:rPr lang="en-US" altLang="vi-VN" sz="2400" b="1" i="1" u="sng" dirty="0" err="1" smtClean="0">
                  <a:solidFill>
                    <a:srgbClr val="FF0000"/>
                  </a:solidFill>
                  <a:latin typeface="Times New Roman" panose="02020603050405020304" pitchFamily="18" charset="0"/>
                </a:rPr>
                <a:t>bài</a:t>
              </a:r>
              <a:endParaRPr lang="en-US" altLang="vi-VN" sz="2400" b="1" i="1" dirty="0">
                <a:solidFill>
                  <a:srgbClr val="0033CC"/>
                </a:solidFill>
                <a:latin typeface="Times New Roman" panose="02020603050405020304" pitchFamily="18" charset="0"/>
              </a:endParaRPr>
            </a:p>
          </p:txBody>
        </p:sp>
        <p:cxnSp>
          <p:nvCxnSpPr>
            <p:cNvPr id="14" name="Straight Arrow Connector 13"/>
            <p:cNvCxnSpPr>
              <a:endCxn id="5" idx="1"/>
            </p:cNvCxnSpPr>
            <p:nvPr/>
          </p:nvCxnSpPr>
          <p:spPr>
            <a:xfrm>
              <a:off x="1541269" y="3312696"/>
              <a:ext cx="514345" cy="344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525195" y="3469266"/>
            <a:ext cx="1875230" cy="2816845"/>
            <a:chOff x="1525195" y="3469266"/>
            <a:chExt cx="1875230" cy="2816845"/>
          </a:xfrm>
        </p:grpSpPr>
        <p:sp>
          <p:nvSpPr>
            <p:cNvPr id="6" name="Text Box 5"/>
            <p:cNvSpPr txBox="1">
              <a:spLocks noChangeArrowheads="1"/>
            </p:cNvSpPr>
            <p:nvPr/>
          </p:nvSpPr>
          <p:spPr bwMode="auto">
            <a:xfrm>
              <a:off x="1576387" y="5824446"/>
              <a:ext cx="1824038" cy="461665"/>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i="1" u="sng" dirty="0" smtClean="0">
                  <a:solidFill>
                    <a:srgbClr val="FF0000"/>
                  </a:solidFill>
                  <a:latin typeface="Times New Roman" panose="02020603050405020304" pitchFamily="18" charset="0"/>
                </a:rPr>
                <a:t>III. </a:t>
              </a:r>
              <a:r>
                <a:rPr lang="en-US" altLang="vi-VN" sz="2400" b="1" i="1" u="sng" dirty="0" err="1" smtClean="0">
                  <a:solidFill>
                    <a:srgbClr val="FF0000"/>
                  </a:solidFill>
                  <a:latin typeface="Times New Roman" panose="02020603050405020304" pitchFamily="18" charset="0"/>
                </a:rPr>
                <a:t>Kết</a:t>
              </a:r>
              <a:r>
                <a:rPr lang="en-US" altLang="vi-VN" sz="2400" b="1" i="1" u="sng" dirty="0" smtClean="0">
                  <a:solidFill>
                    <a:srgbClr val="FF0000"/>
                  </a:solidFill>
                  <a:latin typeface="Times New Roman" panose="02020603050405020304" pitchFamily="18" charset="0"/>
                </a:rPr>
                <a:t> </a:t>
              </a:r>
              <a:r>
                <a:rPr lang="en-US" altLang="vi-VN" sz="2400" b="1" i="1" u="sng" dirty="0" err="1" smtClean="0">
                  <a:solidFill>
                    <a:srgbClr val="FF0000"/>
                  </a:solidFill>
                  <a:latin typeface="Times New Roman" panose="02020603050405020304" pitchFamily="18" charset="0"/>
                </a:rPr>
                <a:t>bài</a:t>
              </a:r>
              <a:endParaRPr lang="en-US" altLang="vi-VN" sz="2400" b="1" i="1" dirty="0">
                <a:solidFill>
                  <a:srgbClr val="0033CC"/>
                </a:solidFill>
                <a:latin typeface="Times New Roman" panose="02020603050405020304" pitchFamily="18" charset="0"/>
              </a:endParaRPr>
            </a:p>
          </p:txBody>
        </p:sp>
        <p:cxnSp>
          <p:nvCxnSpPr>
            <p:cNvPr id="17" name="Straight Arrow Connector 16"/>
            <p:cNvCxnSpPr/>
            <p:nvPr/>
          </p:nvCxnSpPr>
          <p:spPr>
            <a:xfrm>
              <a:off x="1525195" y="3469266"/>
              <a:ext cx="427429" cy="22973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271837" y="275097"/>
            <a:ext cx="6500813" cy="1238801"/>
            <a:chOff x="3271837" y="275097"/>
            <a:chExt cx="6500813" cy="1238801"/>
          </a:xfrm>
        </p:grpSpPr>
        <p:sp>
          <p:nvSpPr>
            <p:cNvPr id="4" name="Text Box 5"/>
            <p:cNvSpPr txBox="1">
              <a:spLocks noChangeArrowheads="1"/>
            </p:cNvSpPr>
            <p:nvPr/>
          </p:nvSpPr>
          <p:spPr bwMode="auto">
            <a:xfrm>
              <a:off x="3776662" y="275097"/>
              <a:ext cx="5995988" cy="1238801"/>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300"/>
                </a:spcBef>
              </a:pPr>
              <a:r>
                <a:rPr lang="en-US" altLang="vi-VN" sz="2400" b="1" i="1" dirty="0" err="1" smtClean="0">
                  <a:solidFill>
                    <a:srgbClr val="0033CC"/>
                  </a:solidFill>
                  <a:latin typeface="Times New Roman" panose="02020603050405020304" pitchFamily="18" charset="0"/>
                </a:rPr>
                <a:t>Giới</a:t>
              </a:r>
              <a:r>
                <a:rPr lang="en-US" altLang="vi-VN" sz="2400" b="1" i="1" dirty="0" smtClean="0">
                  <a:solidFill>
                    <a:srgbClr val="0033CC"/>
                  </a:solidFill>
                  <a:latin typeface="Times New Roman" panose="02020603050405020304" pitchFamily="18" charset="0"/>
                </a:rPr>
                <a:t> </a:t>
              </a:r>
              <a:r>
                <a:rPr lang="en-US" altLang="vi-VN" sz="2400" b="1" i="1" dirty="0" err="1">
                  <a:solidFill>
                    <a:srgbClr val="0033CC"/>
                  </a:solidFill>
                  <a:latin typeface="Times New Roman" panose="02020603050405020304" pitchFamily="18" charset="0"/>
                </a:rPr>
                <a:t>thiệu</a:t>
              </a:r>
              <a:r>
                <a:rPr lang="en-US" altLang="vi-VN" sz="2400" b="1" i="1" dirty="0">
                  <a:solidFill>
                    <a:srgbClr val="0033CC"/>
                  </a:solidFill>
                  <a:latin typeface="Times New Roman" panose="02020603050405020304" pitchFamily="18" charset="0"/>
                </a:rPr>
                <a:t> </a:t>
              </a:r>
              <a:r>
                <a:rPr lang="en-US" altLang="vi-VN" sz="2400" b="1" i="1" dirty="0" smtClean="0">
                  <a:solidFill>
                    <a:srgbClr val="0033CC"/>
                  </a:solidFill>
                  <a:latin typeface="Times New Roman" panose="02020603050405020304" pitchFamily="18" charset="0"/>
                </a:rPr>
                <a:t>con </a:t>
              </a:r>
              <a:r>
                <a:rPr lang="en-US" altLang="vi-VN" sz="2400" b="1" i="1" dirty="0" err="1" smtClean="0">
                  <a:solidFill>
                    <a:srgbClr val="0033CC"/>
                  </a:solidFill>
                  <a:latin typeface="Times New Roman" panose="02020603050405020304" pitchFamily="18" charset="0"/>
                </a:rPr>
                <a:t>vật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định</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tả</a:t>
              </a:r>
              <a:endParaRPr lang="en-US" altLang="vi-VN" sz="2400" b="1" i="1" dirty="0" smtClean="0">
                <a:solidFill>
                  <a:srgbClr val="0033CC"/>
                </a:solidFill>
                <a:latin typeface="Times New Roman" panose="02020603050405020304" pitchFamily="18" charset="0"/>
              </a:endParaRPr>
            </a:p>
            <a:p>
              <a:pPr algn="ctr" eaLnBrk="1" hangingPunct="1">
                <a:spcBef>
                  <a:spcPts val="300"/>
                </a:spcBef>
              </a:pPr>
              <a:r>
                <a:rPr lang="en-US" altLang="vi-VN" sz="2400" b="1" i="1" dirty="0" smtClean="0">
                  <a:solidFill>
                    <a:srgbClr val="0033CC"/>
                  </a:solidFill>
                  <a:latin typeface="Times New Roman" panose="02020603050405020304" pitchFamily="18" charset="0"/>
                </a:rPr>
                <a:t>(Con </a:t>
              </a:r>
              <a:r>
                <a:rPr lang="en-US" altLang="vi-VN" sz="2400" b="1" i="1" dirty="0" err="1" smtClean="0">
                  <a:solidFill>
                    <a:srgbClr val="0033CC"/>
                  </a:solidFill>
                  <a:latin typeface="Times New Roman" panose="02020603050405020304" pitchFamily="18" charset="0"/>
                </a:rPr>
                <a:t>gì</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Một</a:t>
              </a:r>
              <a:r>
                <a:rPr lang="en-US" altLang="vi-VN" sz="2400" b="1" i="1" dirty="0" smtClean="0">
                  <a:solidFill>
                    <a:srgbClr val="0033CC"/>
                  </a:solidFill>
                  <a:latin typeface="Times New Roman" panose="02020603050405020304" pitchFamily="18" charset="0"/>
                </a:rPr>
                <a:t> con hay </a:t>
              </a:r>
              <a:r>
                <a:rPr lang="en-US" altLang="vi-VN" sz="2400" b="1" i="1" dirty="0" err="1" smtClean="0">
                  <a:solidFill>
                    <a:srgbClr val="0033CC"/>
                  </a:solidFill>
                  <a:latin typeface="Times New Roman" panose="02020603050405020304" pitchFamily="18" charset="0"/>
                </a:rPr>
                <a:t>cả</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đàn</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Thấy</a:t>
              </a:r>
              <a:r>
                <a:rPr lang="en-US" altLang="vi-VN" sz="2400" b="1" i="1" dirty="0" smtClean="0">
                  <a:solidFill>
                    <a:srgbClr val="0033CC"/>
                  </a:solidFill>
                  <a:latin typeface="Times New Roman" panose="02020603050405020304" pitchFamily="18" charset="0"/>
                </a:rPr>
                <a:t> ở </a:t>
              </a:r>
              <a:r>
                <a:rPr lang="en-US" altLang="vi-VN" sz="2400" b="1" i="1" dirty="0" err="1" smtClean="0">
                  <a:solidFill>
                    <a:srgbClr val="0033CC"/>
                  </a:solidFill>
                  <a:latin typeface="Times New Roman" panose="02020603050405020304" pitchFamily="18" charset="0"/>
                </a:rPr>
                <a:t>đâu</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Thấy</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lúc</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nào</a:t>
              </a:r>
              <a:r>
                <a:rPr lang="en-US" altLang="vi-VN" sz="2400" b="1" i="1" dirty="0" smtClean="0">
                  <a:solidFill>
                    <a:srgbClr val="0033CC"/>
                  </a:solidFill>
                  <a:latin typeface="Times New Roman" panose="02020603050405020304" pitchFamily="18" charset="0"/>
                </a:rPr>
                <a:t>?</a:t>
              </a:r>
              <a:endParaRPr lang="en-US" altLang="vi-VN" sz="2400" b="1" i="1" dirty="0">
                <a:solidFill>
                  <a:srgbClr val="0033CC"/>
                </a:solidFill>
                <a:latin typeface="Times New Roman" panose="02020603050405020304" pitchFamily="18" charset="0"/>
              </a:endParaRPr>
            </a:p>
          </p:txBody>
        </p:sp>
        <p:cxnSp>
          <p:nvCxnSpPr>
            <p:cNvPr id="19" name="Straight Arrow Connector 18"/>
            <p:cNvCxnSpPr/>
            <p:nvPr/>
          </p:nvCxnSpPr>
          <p:spPr>
            <a:xfrm flipV="1">
              <a:off x="3271837" y="683622"/>
              <a:ext cx="642936" cy="262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625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arn(inVertical)">
                                      <p:cBhvr>
                                        <p:cTn id="7" dur="5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ảng Giáo Dục Động Vật Nuôi - Dụng cụ học sinh khác Tác giả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505" y="-187842"/>
            <a:ext cx="1030605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955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0" y="2561096"/>
            <a:ext cx="1496617" cy="1815882"/>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800" b="1" dirty="0" err="1">
                <a:solidFill>
                  <a:srgbClr val="FF0000"/>
                </a:solidFill>
                <a:latin typeface="Times New Roman" panose="02020603050405020304" pitchFamily="18" charset="0"/>
              </a:rPr>
              <a:t>Cấu</a:t>
            </a:r>
            <a:r>
              <a:rPr lang="en-US" altLang="vi-VN" sz="2800" b="1" dirty="0">
                <a:solidFill>
                  <a:srgbClr val="FF0000"/>
                </a:solidFill>
                <a:latin typeface="Times New Roman" panose="02020603050405020304" pitchFamily="18" charset="0"/>
              </a:rPr>
              <a:t> tạo </a:t>
            </a:r>
            <a:r>
              <a:rPr lang="en-US" altLang="vi-VN" sz="2800" b="1" dirty="0" err="1">
                <a:solidFill>
                  <a:srgbClr val="FF0000"/>
                </a:solidFill>
                <a:latin typeface="Times New Roman" panose="02020603050405020304" pitchFamily="18" charset="0"/>
              </a:rPr>
              <a:t>tạo</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bài</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văn</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tả</a:t>
            </a:r>
            <a:r>
              <a:rPr lang="en-US" altLang="vi-VN" sz="2800" b="1" dirty="0">
                <a:solidFill>
                  <a:srgbClr val="FF0000"/>
                </a:solidFill>
                <a:latin typeface="Times New Roman" panose="02020603050405020304" pitchFamily="18" charset="0"/>
              </a:rPr>
              <a:t> </a:t>
            </a:r>
            <a:r>
              <a:rPr lang="en-US" altLang="vi-VN" sz="2800" b="1" dirty="0" err="1" smtClean="0">
                <a:solidFill>
                  <a:srgbClr val="FF0000"/>
                </a:solidFill>
                <a:latin typeface="Times New Roman" panose="02020603050405020304" pitchFamily="18" charset="0"/>
              </a:rPr>
              <a:t>cây</a:t>
            </a:r>
            <a:r>
              <a:rPr lang="en-US" altLang="vi-VN" sz="2800" b="1" dirty="0" smtClean="0">
                <a:solidFill>
                  <a:srgbClr val="FF0000"/>
                </a:solidFill>
                <a:latin typeface="Times New Roman" panose="02020603050405020304" pitchFamily="18" charset="0"/>
              </a:rPr>
              <a:t> </a:t>
            </a:r>
            <a:r>
              <a:rPr lang="en-US" altLang="vi-VN" sz="2800" b="1" dirty="0" err="1" smtClean="0">
                <a:solidFill>
                  <a:srgbClr val="FF0000"/>
                </a:solidFill>
                <a:latin typeface="Times New Roman" panose="02020603050405020304" pitchFamily="18" charset="0"/>
              </a:rPr>
              <a:t>cối</a:t>
            </a:r>
            <a:endParaRPr lang="en-US" altLang="vi-VN" sz="2400" b="1" i="1" dirty="0">
              <a:solidFill>
                <a:srgbClr val="0033CC"/>
              </a:solidFill>
              <a:latin typeface="Times New Roman" panose="02020603050405020304" pitchFamily="18" charset="0"/>
            </a:endParaRPr>
          </a:p>
        </p:txBody>
      </p:sp>
      <p:grpSp>
        <p:nvGrpSpPr>
          <p:cNvPr id="30" name="Group 29"/>
          <p:cNvGrpSpPr/>
          <p:nvPr/>
        </p:nvGrpSpPr>
        <p:grpSpPr>
          <a:xfrm>
            <a:off x="1496617" y="438151"/>
            <a:ext cx="1903808" cy="2676505"/>
            <a:chOff x="1496617" y="438151"/>
            <a:chExt cx="1903808" cy="2676505"/>
          </a:xfrm>
        </p:grpSpPr>
        <p:sp>
          <p:nvSpPr>
            <p:cNvPr id="3" name="Text Box 5"/>
            <p:cNvSpPr txBox="1">
              <a:spLocks noChangeArrowheads="1"/>
            </p:cNvSpPr>
            <p:nvPr/>
          </p:nvSpPr>
          <p:spPr bwMode="auto">
            <a:xfrm>
              <a:off x="1952624" y="438151"/>
              <a:ext cx="1447801" cy="461665"/>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i="1" u="sng" dirty="0" err="1" smtClean="0">
                  <a:solidFill>
                    <a:srgbClr val="FF0000"/>
                  </a:solidFill>
                  <a:latin typeface="Times New Roman" panose="02020603050405020304" pitchFamily="18" charset="0"/>
                </a:rPr>
                <a:t>I.Mở</a:t>
              </a:r>
              <a:r>
                <a:rPr lang="en-US" altLang="vi-VN" sz="2400" b="1" i="1" u="sng" dirty="0" smtClean="0">
                  <a:solidFill>
                    <a:srgbClr val="FF0000"/>
                  </a:solidFill>
                  <a:latin typeface="Times New Roman" panose="02020603050405020304" pitchFamily="18" charset="0"/>
                </a:rPr>
                <a:t> </a:t>
              </a:r>
              <a:r>
                <a:rPr lang="en-US" altLang="vi-VN" sz="2400" b="1" i="1" u="sng" dirty="0" err="1" smtClean="0">
                  <a:solidFill>
                    <a:srgbClr val="FF0000"/>
                  </a:solidFill>
                  <a:latin typeface="Times New Roman" panose="02020603050405020304" pitchFamily="18" charset="0"/>
                </a:rPr>
                <a:t>bài</a:t>
              </a:r>
              <a:endParaRPr lang="en-US" altLang="vi-VN" sz="2400" b="1" i="1" dirty="0">
                <a:solidFill>
                  <a:srgbClr val="0033CC"/>
                </a:solidFill>
                <a:latin typeface="Times New Roman" panose="02020603050405020304" pitchFamily="18" charset="0"/>
              </a:endParaRPr>
            </a:p>
          </p:txBody>
        </p:sp>
        <p:cxnSp>
          <p:nvCxnSpPr>
            <p:cNvPr id="12" name="Straight Arrow Connector 11"/>
            <p:cNvCxnSpPr/>
            <p:nvPr/>
          </p:nvCxnSpPr>
          <p:spPr>
            <a:xfrm flipV="1">
              <a:off x="1496617" y="899816"/>
              <a:ext cx="713182" cy="22148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541269" y="3116281"/>
            <a:ext cx="2338383" cy="461665"/>
            <a:chOff x="1541269" y="3116281"/>
            <a:chExt cx="2338383" cy="461665"/>
          </a:xfrm>
        </p:grpSpPr>
        <p:sp>
          <p:nvSpPr>
            <p:cNvPr id="5" name="Text Box 5"/>
            <p:cNvSpPr txBox="1">
              <a:spLocks noChangeArrowheads="1"/>
            </p:cNvSpPr>
            <p:nvPr/>
          </p:nvSpPr>
          <p:spPr bwMode="auto">
            <a:xfrm>
              <a:off x="2055614" y="3116281"/>
              <a:ext cx="1824038" cy="461665"/>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i="1" u="sng" dirty="0" smtClean="0">
                  <a:solidFill>
                    <a:srgbClr val="FF0000"/>
                  </a:solidFill>
                  <a:latin typeface="Times New Roman" panose="02020603050405020304" pitchFamily="18" charset="0"/>
                </a:rPr>
                <a:t>II. </a:t>
              </a:r>
              <a:r>
                <a:rPr lang="en-US" altLang="vi-VN" sz="2400" b="1" i="1" u="sng" dirty="0" err="1" smtClean="0">
                  <a:solidFill>
                    <a:srgbClr val="FF0000"/>
                  </a:solidFill>
                  <a:latin typeface="Times New Roman" panose="02020603050405020304" pitchFamily="18" charset="0"/>
                </a:rPr>
                <a:t>Thân</a:t>
              </a:r>
              <a:r>
                <a:rPr lang="en-US" altLang="vi-VN" sz="2400" b="1" i="1" u="sng" dirty="0" smtClean="0">
                  <a:solidFill>
                    <a:srgbClr val="FF0000"/>
                  </a:solidFill>
                  <a:latin typeface="Times New Roman" panose="02020603050405020304" pitchFamily="18" charset="0"/>
                </a:rPr>
                <a:t> </a:t>
              </a:r>
              <a:r>
                <a:rPr lang="en-US" altLang="vi-VN" sz="2400" b="1" i="1" u="sng" dirty="0" err="1" smtClean="0">
                  <a:solidFill>
                    <a:srgbClr val="FF0000"/>
                  </a:solidFill>
                  <a:latin typeface="Times New Roman" panose="02020603050405020304" pitchFamily="18" charset="0"/>
                </a:rPr>
                <a:t>bài</a:t>
              </a:r>
              <a:endParaRPr lang="en-US" altLang="vi-VN" sz="2400" b="1" i="1" dirty="0">
                <a:solidFill>
                  <a:srgbClr val="0033CC"/>
                </a:solidFill>
                <a:latin typeface="Times New Roman" panose="02020603050405020304" pitchFamily="18" charset="0"/>
              </a:endParaRPr>
            </a:p>
          </p:txBody>
        </p:sp>
        <p:cxnSp>
          <p:nvCxnSpPr>
            <p:cNvPr id="14" name="Straight Arrow Connector 13"/>
            <p:cNvCxnSpPr>
              <a:endCxn id="5" idx="1"/>
            </p:cNvCxnSpPr>
            <p:nvPr/>
          </p:nvCxnSpPr>
          <p:spPr>
            <a:xfrm>
              <a:off x="1541269" y="3312696"/>
              <a:ext cx="514345" cy="344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525195" y="3469266"/>
            <a:ext cx="1875230" cy="2816845"/>
            <a:chOff x="1525195" y="3469266"/>
            <a:chExt cx="1875230" cy="2816845"/>
          </a:xfrm>
        </p:grpSpPr>
        <p:sp>
          <p:nvSpPr>
            <p:cNvPr id="6" name="Text Box 5"/>
            <p:cNvSpPr txBox="1">
              <a:spLocks noChangeArrowheads="1"/>
            </p:cNvSpPr>
            <p:nvPr/>
          </p:nvSpPr>
          <p:spPr bwMode="auto">
            <a:xfrm>
              <a:off x="1576387" y="5824446"/>
              <a:ext cx="1824038" cy="461665"/>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i="1" u="sng" dirty="0" smtClean="0">
                  <a:solidFill>
                    <a:srgbClr val="FF0000"/>
                  </a:solidFill>
                  <a:latin typeface="Times New Roman" panose="02020603050405020304" pitchFamily="18" charset="0"/>
                </a:rPr>
                <a:t>III. </a:t>
              </a:r>
              <a:r>
                <a:rPr lang="en-US" altLang="vi-VN" sz="2400" b="1" i="1" u="sng" dirty="0" err="1" smtClean="0">
                  <a:solidFill>
                    <a:srgbClr val="FF0000"/>
                  </a:solidFill>
                  <a:latin typeface="Times New Roman" panose="02020603050405020304" pitchFamily="18" charset="0"/>
                </a:rPr>
                <a:t>Kết</a:t>
              </a:r>
              <a:r>
                <a:rPr lang="en-US" altLang="vi-VN" sz="2400" b="1" i="1" u="sng" dirty="0" smtClean="0">
                  <a:solidFill>
                    <a:srgbClr val="FF0000"/>
                  </a:solidFill>
                  <a:latin typeface="Times New Roman" panose="02020603050405020304" pitchFamily="18" charset="0"/>
                </a:rPr>
                <a:t> </a:t>
              </a:r>
              <a:r>
                <a:rPr lang="en-US" altLang="vi-VN" sz="2400" b="1" i="1" u="sng" dirty="0" err="1" smtClean="0">
                  <a:solidFill>
                    <a:srgbClr val="FF0000"/>
                  </a:solidFill>
                  <a:latin typeface="Times New Roman" panose="02020603050405020304" pitchFamily="18" charset="0"/>
                </a:rPr>
                <a:t>bài</a:t>
              </a:r>
              <a:endParaRPr lang="en-US" altLang="vi-VN" sz="2400" b="1" i="1" dirty="0">
                <a:solidFill>
                  <a:srgbClr val="0033CC"/>
                </a:solidFill>
                <a:latin typeface="Times New Roman" panose="02020603050405020304" pitchFamily="18" charset="0"/>
              </a:endParaRPr>
            </a:p>
          </p:txBody>
        </p:sp>
        <p:cxnSp>
          <p:nvCxnSpPr>
            <p:cNvPr id="17" name="Straight Arrow Connector 16"/>
            <p:cNvCxnSpPr/>
            <p:nvPr/>
          </p:nvCxnSpPr>
          <p:spPr>
            <a:xfrm>
              <a:off x="1525195" y="3469266"/>
              <a:ext cx="427429" cy="22973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271837" y="275097"/>
            <a:ext cx="6500813" cy="1238801"/>
            <a:chOff x="3271837" y="275097"/>
            <a:chExt cx="6500813" cy="1238801"/>
          </a:xfrm>
        </p:grpSpPr>
        <p:sp>
          <p:nvSpPr>
            <p:cNvPr id="4" name="Text Box 5"/>
            <p:cNvSpPr txBox="1">
              <a:spLocks noChangeArrowheads="1"/>
            </p:cNvSpPr>
            <p:nvPr/>
          </p:nvSpPr>
          <p:spPr bwMode="auto">
            <a:xfrm>
              <a:off x="3776662" y="275097"/>
              <a:ext cx="5995988" cy="1238801"/>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300"/>
                </a:spcBef>
              </a:pPr>
              <a:r>
                <a:rPr lang="en-US" altLang="vi-VN" sz="2400" b="1" i="1" dirty="0" err="1" smtClean="0">
                  <a:solidFill>
                    <a:srgbClr val="0033CC"/>
                  </a:solidFill>
                  <a:latin typeface="Times New Roman" panose="02020603050405020304" pitchFamily="18" charset="0"/>
                </a:rPr>
                <a:t>Giới</a:t>
              </a:r>
              <a:r>
                <a:rPr lang="en-US" altLang="vi-VN" sz="2400" b="1" i="1" dirty="0" smtClean="0">
                  <a:solidFill>
                    <a:srgbClr val="0033CC"/>
                  </a:solidFill>
                  <a:latin typeface="Times New Roman" panose="02020603050405020304" pitchFamily="18" charset="0"/>
                </a:rPr>
                <a:t> </a:t>
              </a:r>
              <a:r>
                <a:rPr lang="en-US" altLang="vi-VN" sz="2400" b="1" i="1" dirty="0" err="1">
                  <a:solidFill>
                    <a:srgbClr val="0033CC"/>
                  </a:solidFill>
                  <a:latin typeface="Times New Roman" panose="02020603050405020304" pitchFamily="18" charset="0"/>
                </a:rPr>
                <a:t>thiệu</a:t>
              </a:r>
              <a:r>
                <a:rPr lang="en-US" altLang="vi-VN" sz="2400" b="1" i="1" dirty="0">
                  <a:solidFill>
                    <a:srgbClr val="0033CC"/>
                  </a:solidFill>
                  <a:latin typeface="Times New Roman" panose="02020603050405020304" pitchFamily="18" charset="0"/>
                </a:rPr>
                <a:t> </a:t>
              </a:r>
              <a:r>
                <a:rPr lang="en-US" altLang="vi-VN" sz="2400" b="1" i="1" dirty="0" smtClean="0">
                  <a:solidFill>
                    <a:srgbClr val="0033CC"/>
                  </a:solidFill>
                  <a:latin typeface="Times New Roman" panose="02020603050405020304" pitchFamily="18" charset="0"/>
                </a:rPr>
                <a:t>con </a:t>
              </a:r>
              <a:r>
                <a:rPr lang="en-US" altLang="vi-VN" sz="2400" b="1" i="1" dirty="0" err="1" smtClean="0">
                  <a:solidFill>
                    <a:srgbClr val="0033CC"/>
                  </a:solidFill>
                  <a:latin typeface="Times New Roman" panose="02020603050405020304" pitchFamily="18" charset="0"/>
                </a:rPr>
                <a:t>vật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định</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tả</a:t>
              </a:r>
              <a:endParaRPr lang="en-US" altLang="vi-VN" sz="2400" b="1" i="1" dirty="0" smtClean="0">
                <a:solidFill>
                  <a:srgbClr val="0033CC"/>
                </a:solidFill>
                <a:latin typeface="Times New Roman" panose="02020603050405020304" pitchFamily="18" charset="0"/>
              </a:endParaRPr>
            </a:p>
            <a:p>
              <a:pPr algn="ctr" eaLnBrk="1" hangingPunct="1">
                <a:spcBef>
                  <a:spcPts val="300"/>
                </a:spcBef>
              </a:pPr>
              <a:r>
                <a:rPr lang="en-US" altLang="vi-VN" sz="2400" b="1" i="1" dirty="0" smtClean="0">
                  <a:solidFill>
                    <a:srgbClr val="0033CC"/>
                  </a:solidFill>
                  <a:latin typeface="Times New Roman" panose="02020603050405020304" pitchFamily="18" charset="0"/>
                </a:rPr>
                <a:t>(Con </a:t>
              </a:r>
              <a:r>
                <a:rPr lang="en-US" altLang="vi-VN" sz="2400" b="1" i="1" dirty="0" err="1" smtClean="0">
                  <a:solidFill>
                    <a:srgbClr val="0033CC"/>
                  </a:solidFill>
                  <a:latin typeface="Times New Roman" panose="02020603050405020304" pitchFamily="18" charset="0"/>
                </a:rPr>
                <a:t>gì</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Một</a:t>
              </a:r>
              <a:r>
                <a:rPr lang="en-US" altLang="vi-VN" sz="2400" b="1" i="1" dirty="0" smtClean="0">
                  <a:solidFill>
                    <a:srgbClr val="0033CC"/>
                  </a:solidFill>
                  <a:latin typeface="Times New Roman" panose="02020603050405020304" pitchFamily="18" charset="0"/>
                </a:rPr>
                <a:t> con hay </a:t>
              </a:r>
              <a:r>
                <a:rPr lang="en-US" altLang="vi-VN" sz="2400" b="1" i="1" dirty="0" err="1" smtClean="0">
                  <a:solidFill>
                    <a:srgbClr val="0033CC"/>
                  </a:solidFill>
                  <a:latin typeface="Times New Roman" panose="02020603050405020304" pitchFamily="18" charset="0"/>
                </a:rPr>
                <a:t>cả</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đàn</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Thấy</a:t>
              </a:r>
              <a:r>
                <a:rPr lang="en-US" altLang="vi-VN" sz="2400" b="1" i="1" dirty="0" smtClean="0">
                  <a:solidFill>
                    <a:srgbClr val="0033CC"/>
                  </a:solidFill>
                  <a:latin typeface="Times New Roman" panose="02020603050405020304" pitchFamily="18" charset="0"/>
                </a:rPr>
                <a:t> ở </a:t>
              </a:r>
              <a:r>
                <a:rPr lang="en-US" altLang="vi-VN" sz="2400" b="1" i="1" dirty="0" err="1" smtClean="0">
                  <a:solidFill>
                    <a:srgbClr val="0033CC"/>
                  </a:solidFill>
                  <a:latin typeface="Times New Roman" panose="02020603050405020304" pitchFamily="18" charset="0"/>
                </a:rPr>
                <a:t>đâu</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Thấy</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lúc</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nào</a:t>
              </a:r>
              <a:r>
                <a:rPr lang="en-US" altLang="vi-VN" sz="2400" b="1" i="1" dirty="0" smtClean="0">
                  <a:solidFill>
                    <a:srgbClr val="0033CC"/>
                  </a:solidFill>
                  <a:latin typeface="Times New Roman" panose="02020603050405020304" pitchFamily="18" charset="0"/>
                </a:rPr>
                <a:t>?</a:t>
              </a:r>
              <a:endParaRPr lang="en-US" altLang="vi-VN" sz="2400" b="1" i="1" dirty="0">
                <a:solidFill>
                  <a:srgbClr val="0033CC"/>
                </a:solidFill>
                <a:latin typeface="Times New Roman" panose="02020603050405020304" pitchFamily="18" charset="0"/>
              </a:endParaRPr>
            </a:p>
          </p:txBody>
        </p:sp>
        <p:cxnSp>
          <p:nvCxnSpPr>
            <p:cNvPr id="19" name="Straight Arrow Connector 18"/>
            <p:cNvCxnSpPr/>
            <p:nvPr/>
          </p:nvCxnSpPr>
          <p:spPr>
            <a:xfrm flipV="1">
              <a:off x="3271837" y="683622"/>
              <a:ext cx="642936" cy="262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879652" y="1820659"/>
            <a:ext cx="7922488" cy="1601820"/>
            <a:chOff x="3879652" y="1820659"/>
            <a:chExt cx="7922488" cy="1601820"/>
          </a:xfrm>
        </p:grpSpPr>
        <p:sp>
          <p:nvSpPr>
            <p:cNvPr id="7" name="Text Box 5"/>
            <p:cNvSpPr txBox="1">
              <a:spLocks noChangeArrowheads="1"/>
            </p:cNvSpPr>
            <p:nvPr/>
          </p:nvSpPr>
          <p:spPr bwMode="auto">
            <a:xfrm>
              <a:off x="4438649" y="1820659"/>
              <a:ext cx="7363491" cy="1200329"/>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vi-VN" sz="2400" b="1" i="1" dirty="0" err="1" smtClean="0">
                  <a:solidFill>
                    <a:srgbClr val="0033CC"/>
                  </a:solidFill>
                  <a:latin typeface="Times New Roman" panose="02020603050405020304" pitchFamily="18" charset="0"/>
                </a:rPr>
                <a:t>a.Tả</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đặc</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điểm</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hình</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dáng</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bên</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ngoài</a:t>
              </a:r>
              <a:r>
                <a:rPr lang="en-US" altLang="vi-VN" sz="2400" b="1" i="1" dirty="0" smtClean="0">
                  <a:solidFill>
                    <a:srgbClr val="0033CC"/>
                  </a:solidFill>
                  <a:latin typeface="Times New Roman" panose="02020603050405020304" pitchFamily="18" charset="0"/>
                </a:rPr>
                <a:t>: </a:t>
              </a:r>
            </a:p>
            <a:p>
              <a:pPr algn="just" eaLnBrk="1" hangingPunct="1"/>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Tả</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bao</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quát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Vóc</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dáng</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bộ</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lông</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hoặc</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màu</a:t>
              </a:r>
              <a:r>
                <a:rPr lang="en-US" altLang="vi-VN" sz="2400" b="1" i="1" dirty="0" smtClean="0">
                  <a:solidFill>
                    <a:srgbClr val="0033CC"/>
                  </a:solidFill>
                  <a:latin typeface="Times New Roman" panose="02020603050405020304" pitchFamily="18" charset="0"/>
                </a:rPr>
                <a:t> da,…</a:t>
              </a:r>
            </a:p>
            <a:p>
              <a:pPr algn="just" eaLnBrk="1" hangingPunct="1"/>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Tả</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từng</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bộ</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phận</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đầu</a:t>
              </a:r>
              <a:r>
                <a:rPr lang="en-US" altLang="vi-VN" sz="2400" b="1" i="1" dirty="0">
                  <a:solidFill>
                    <a:srgbClr val="0033CC"/>
                  </a:solidFill>
                  <a:latin typeface="Times New Roman" panose="02020603050405020304" pitchFamily="18" charset="0"/>
                </a:rPr>
                <a:t> </a:t>
              </a:r>
              <a:r>
                <a:rPr lang="en-US" altLang="vi-VN" sz="2400" b="1" i="1" dirty="0" smtClean="0">
                  <a:solidFill>
                    <a:srgbClr val="0033CC"/>
                  </a:solidFill>
                  <a:latin typeface="Times New Roman" panose="02020603050405020304" pitchFamily="18" charset="0"/>
                </a:rPr>
                <a:t>(tai, </a:t>
              </a:r>
              <a:r>
                <a:rPr lang="en-US" altLang="vi-VN" sz="2400" b="1" i="1" dirty="0" err="1" smtClean="0">
                  <a:solidFill>
                    <a:srgbClr val="0033CC"/>
                  </a:solidFill>
                  <a:latin typeface="Times New Roman" panose="02020603050405020304" pitchFamily="18" charset="0"/>
                </a:rPr>
                <a:t>mắt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thân</a:t>
              </a:r>
              <a:r>
                <a:rPr lang="en-US" altLang="vi-VN" sz="2400" b="1" i="1" dirty="0" smtClean="0">
                  <a:solidFill>
                    <a:srgbClr val="0033CC"/>
                  </a:solidFill>
                  <a:latin typeface="Times New Roman" panose="02020603050405020304" pitchFamily="18" charset="0"/>
                </a:rPr>
                <a:t> , </a:t>
              </a:r>
              <a:r>
                <a:rPr lang="en-US" altLang="vi-VN" sz="2400" b="1" i="1" dirty="0" err="1" smtClean="0">
                  <a:solidFill>
                    <a:srgbClr val="0033CC"/>
                  </a:solidFill>
                  <a:latin typeface="Times New Roman" panose="02020603050405020304" pitchFamily="18" charset="0"/>
                </a:rPr>
                <a:t>chân</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đuôi</a:t>
              </a:r>
              <a:r>
                <a:rPr lang="en-US" altLang="vi-VN" sz="2400" b="1" i="1" dirty="0" smtClean="0">
                  <a:solidFill>
                    <a:srgbClr val="0033CC"/>
                  </a:solidFill>
                  <a:latin typeface="Times New Roman" panose="02020603050405020304" pitchFamily="18" charset="0"/>
                </a:rPr>
                <a:t>,..</a:t>
              </a:r>
              <a:endParaRPr lang="en-US" altLang="vi-VN" sz="2400" b="1" i="1" dirty="0">
                <a:solidFill>
                  <a:srgbClr val="0033CC"/>
                </a:solidFill>
                <a:latin typeface="Times New Roman" panose="02020603050405020304" pitchFamily="18" charset="0"/>
              </a:endParaRPr>
            </a:p>
          </p:txBody>
        </p:sp>
        <p:cxnSp>
          <p:nvCxnSpPr>
            <p:cNvPr id="21" name="Straight Arrow Connector 20"/>
            <p:cNvCxnSpPr/>
            <p:nvPr/>
          </p:nvCxnSpPr>
          <p:spPr>
            <a:xfrm flipV="1">
              <a:off x="3879652" y="2106483"/>
              <a:ext cx="581024" cy="13159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828158" y="3302450"/>
            <a:ext cx="7740066" cy="2054409"/>
            <a:chOff x="3828157" y="3007372"/>
            <a:chExt cx="8363843" cy="2054409"/>
          </a:xfrm>
        </p:grpSpPr>
        <p:sp>
          <p:nvSpPr>
            <p:cNvPr id="8" name="Text Box 5"/>
            <p:cNvSpPr txBox="1">
              <a:spLocks noChangeArrowheads="1"/>
            </p:cNvSpPr>
            <p:nvPr/>
          </p:nvSpPr>
          <p:spPr bwMode="auto">
            <a:xfrm>
              <a:off x="4438649" y="3007372"/>
              <a:ext cx="7753351" cy="2054409"/>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300"/>
                </a:spcBef>
              </a:pPr>
              <a:r>
                <a:rPr lang="en-US" altLang="vi-VN" sz="2400" b="1" i="1" dirty="0" err="1" smtClean="0">
                  <a:solidFill>
                    <a:srgbClr val="0033CC"/>
                  </a:solidFill>
                  <a:latin typeface="Times New Roman" panose="02020603050405020304" pitchFamily="18" charset="0"/>
                </a:rPr>
                <a:t>b.Tả</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hoạt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động</a:t>
              </a:r>
              <a:r>
                <a:rPr lang="en-US" altLang="vi-VN" sz="2400" b="1" i="1" dirty="0" smtClean="0">
                  <a:solidFill>
                    <a:srgbClr val="0033CC"/>
                  </a:solidFill>
                  <a:latin typeface="Times New Roman" panose="02020603050405020304" pitchFamily="18" charset="0"/>
                </a:rPr>
                <a:t>: </a:t>
              </a:r>
              <a:endParaRPr lang="en-US" altLang="vi-VN" sz="2400" b="1" i="1" dirty="0">
                <a:solidFill>
                  <a:srgbClr val="0033CC"/>
                </a:solidFill>
                <a:latin typeface="Times New Roman" panose="02020603050405020304" pitchFamily="18" charset="0"/>
              </a:endParaRPr>
            </a:p>
            <a:p>
              <a:pPr algn="just" eaLnBrk="1" hangingPunct="1">
                <a:spcBef>
                  <a:spcPts val="300"/>
                </a:spcBef>
              </a:pP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Tả</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một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vài</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thói</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quen</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sinh</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hoạt</a:t>
              </a:r>
              <a:r>
                <a:rPr lang="en-US" altLang="vi-VN" sz="2400" b="1" i="1" dirty="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của</a:t>
              </a:r>
              <a:r>
                <a:rPr lang="en-US" altLang="vi-VN" sz="2400" b="1" i="1" dirty="0" smtClean="0">
                  <a:solidFill>
                    <a:srgbClr val="0033CC"/>
                  </a:solidFill>
                  <a:latin typeface="Times New Roman" panose="02020603050405020304" pitchFamily="18" charset="0"/>
                </a:rPr>
                <a:t> con </a:t>
              </a:r>
              <a:r>
                <a:rPr lang="en-US" altLang="vi-VN" sz="2400" b="1" i="1" dirty="0" err="1" smtClean="0">
                  <a:solidFill>
                    <a:srgbClr val="0033CC"/>
                  </a:solidFill>
                  <a:latin typeface="Times New Roman" panose="02020603050405020304" pitchFamily="18" charset="0"/>
                </a:rPr>
                <a:t>vật</a:t>
              </a:r>
              <a:r>
                <a:rPr lang="en-US" altLang="vi-VN" sz="2400" b="1" i="1" dirty="0" smtClean="0">
                  <a:solidFill>
                    <a:srgbClr val="0033CC"/>
                  </a:solidFill>
                  <a:latin typeface="Times New Roman" panose="02020603050405020304" pitchFamily="18" charset="0"/>
                </a:rPr>
                <a:t>.</a:t>
              </a:r>
            </a:p>
            <a:p>
              <a:pPr algn="just" eaLnBrk="1" hangingPunct="1">
                <a:spcBef>
                  <a:spcPts val="300"/>
                </a:spcBef>
              </a:pP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Tả</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một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số</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hoạt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động</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chính</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Bắt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mồi</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ăn</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kêu</a:t>
              </a:r>
              <a:r>
                <a:rPr lang="en-US" altLang="vi-VN" sz="2400" b="1" i="1" dirty="0" smtClean="0">
                  <a:solidFill>
                    <a:srgbClr val="0033CC"/>
                  </a:solidFill>
                  <a:latin typeface="Times New Roman" panose="02020603050405020304" pitchFamily="18" charset="0"/>
                </a:rPr>
                <a:t>,...</a:t>
              </a:r>
            </a:p>
            <a:p>
              <a:pPr algn="just" eaLnBrk="1" hangingPunct="1">
                <a:spcBef>
                  <a:spcPts val="300"/>
                </a:spcBef>
              </a:pPr>
              <a:r>
                <a:rPr lang="en-US" altLang="vi-VN" sz="2400" b="1" i="1" dirty="0" err="1" smtClean="0">
                  <a:solidFill>
                    <a:srgbClr val="0033CC"/>
                  </a:solidFill>
                  <a:latin typeface="Times New Roman" panose="02020603050405020304" pitchFamily="18" charset="0"/>
                </a:rPr>
                <a:t>Kết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hợp</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tả</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vài</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nét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về</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cảnh</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hoặc</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người</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liên</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quan</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đến</a:t>
              </a:r>
              <a:r>
                <a:rPr lang="en-US" altLang="vi-VN" sz="2400" b="1" i="1" dirty="0" smtClean="0">
                  <a:solidFill>
                    <a:srgbClr val="0033CC"/>
                  </a:solidFill>
                  <a:latin typeface="Times New Roman" panose="02020603050405020304" pitchFamily="18" charset="0"/>
                </a:rPr>
                <a:t> con </a:t>
              </a:r>
              <a:r>
                <a:rPr lang="en-US" altLang="vi-VN" sz="2400" b="1" i="1" dirty="0" err="1" smtClean="0">
                  <a:solidFill>
                    <a:srgbClr val="0033CC"/>
                  </a:solidFill>
                  <a:latin typeface="Times New Roman" panose="02020603050405020304" pitchFamily="18" charset="0"/>
                </a:rPr>
                <a:t>vật</a:t>
              </a:r>
              <a:r>
                <a:rPr lang="en-US" altLang="vi-VN" sz="2400" b="1" i="1" dirty="0" smtClean="0">
                  <a:solidFill>
                    <a:srgbClr val="0033CC"/>
                  </a:solidFill>
                  <a:latin typeface="Times New Roman" panose="02020603050405020304" pitchFamily="18" charset="0"/>
                </a:rPr>
                <a:t>.</a:t>
              </a:r>
              <a:endParaRPr lang="en-US" altLang="vi-VN" sz="2400" b="1" i="1" dirty="0">
                <a:solidFill>
                  <a:srgbClr val="0033CC"/>
                </a:solidFill>
                <a:latin typeface="Times New Roman" panose="02020603050405020304" pitchFamily="18" charset="0"/>
              </a:endParaRPr>
            </a:p>
          </p:txBody>
        </p:sp>
        <p:cxnSp>
          <p:nvCxnSpPr>
            <p:cNvPr id="23" name="Straight Arrow Connector 22"/>
            <p:cNvCxnSpPr/>
            <p:nvPr/>
          </p:nvCxnSpPr>
          <p:spPr>
            <a:xfrm>
              <a:off x="3828157" y="3173959"/>
              <a:ext cx="713482" cy="1559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400425" y="5582905"/>
            <a:ext cx="7286623" cy="830997"/>
            <a:chOff x="3400425" y="5514253"/>
            <a:chExt cx="7286623" cy="830997"/>
          </a:xfrm>
        </p:grpSpPr>
        <p:sp>
          <p:nvSpPr>
            <p:cNvPr id="9" name="Text Box 5"/>
            <p:cNvSpPr txBox="1">
              <a:spLocks noChangeArrowheads="1"/>
            </p:cNvSpPr>
            <p:nvPr/>
          </p:nvSpPr>
          <p:spPr bwMode="auto">
            <a:xfrm>
              <a:off x="3986211" y="5514253"/>
              <a:ext cx="6700837" cy="830997"/>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i="1" dirty="0" err="1" smtClean="0">
                  <a:solidFill>
                    <a:srgbClr val="0033CC"/>
                  </a:solidFill>
                  <a:latin typeface="Times New Roman" panose="02020603050405020304" pitchFamily="18" charset="0"/>
                </a:rPr>
                <a:t>Nêu</a:t>
              </a:r>
              <a:r>
                <a:rPr lang="en-US" altLang="vi-VN" sz="2400" b="1" i="1" dirty="0" smtClean="0">
                  <a:solidFill>
                    <a:srgbClr val="0033CC"/>
                  </a:solidFill>
                  <a:latin typeface="Times New Roman" panose="02020603050405020304" pitchFamily="18" charset="0"/>
                </a:rPr>
                <a:t> </a:t>
              </a:r>
              <a:r>
                <a:rPr lang="en-US" altLang="vi-VN" sz="2400" b="1" i="1" dirty="0" err="1">
                  <a:solidFill>
                    <a:srgbClr val="0033CC"/>
                  </a:solidFill>
                  <a:latin typeface="Times New Roman" panose="02020603050405020304" pitchFamily="18" charset="0"/>
                </a:rPr>
                <a:t>lợi</a:t>
              </a:r>
              <a:r>
                <a:rPr lang="en-US" altLang="vi-VN" sz="2400" b="1" i="1" dirty="0">
                  <a:solidFill>
                    <a:srgbClr val="0033CC"/>
                  </a:solidFill>
                  <a:latin typeface="Times New Roman" panose="02020603050405020304" pitchFamily="18" charset="0"/>
                </a:rPr>
                <a:t> </a:t>
              </a:r>
              <a:r>
                <a:rPr lang="en-US" altLang="vi-VN" sz="2400" b="1" i="1" dirty="0" err="1">
                  <a:solidFill>
                    <a:srgbClr val="0033CC"/>
                  </a:solidFill>
                  <a:latin typeface="Times New Roman" panose="02020603050405020304" pitchFamily="18" charset="0"/>
                </a:rPr>
                <a:t>ích</a:t>
              </a:r>
              <a:r>
                <a:rPr lang="en-US" altLang="vi-VN" sz="2400" b="1" i="1" dirty="0">
                  <a:solidFill>
                    <a:srgbClr val="0033CC"/>
                  </a:solidFill>
                  <a:latin typeface="Times New Roman" panose="02020603050405020304" pitchFamily="18" charset="0"/>
                </a:rPr>
                <a:t> </a:t>
              </a:r>
              <a:r>
                <a:rPr lang="en-US" altLang="vi-VN" sz="2400" b="1" i="1" dirty="0" err="1">
                  <a:solidFill>
                    <a:srgbClr val="0033CC"/>
                  </a:solidFill>
                  <a:latin typeface="Times New Roman" panose="02020603050405020304" pitchFamily="18" charset="0"/>
                </a:rPr>
                <a:t>của</a:t>
              </a:r>
              <a:r>
                <a:rPr lang="en-US" altLang="vi-VN" sz="2400" b="1" i="1" dirty="0">
                  <a:solidFill>
                    <a:srgbClr val="0033CC"/>
                  </a:solidFill>
                  <a:latin typeface="Times New Roman" panose="02020603050405020304" pitchFamily="18" charset="0"/>
                </a:rPr>
                <a:t> </a:t>
              </a:r>
              <a:r>
                <a:rPr lang="en-US" altLang="vi-VN" sz="2400" b="1" i="1" dirty="0" smtClean="0">
                  <a:solidFill>
                    <a:srgbClr val="0033CC"/>
                  </a:solidFill>
                  <a:latin typeface="Times New Roman" panose="02020603050405020304" pitchFamily="18" charset="0"/>
                </a:rPr>
                <a:t>con </a:t>
              </a:r>
              <a:r>
                <a:rPr lang="en-US" altLang="vi-VN" sz="2400" b="1" i="1" dirty="0" err="1" smtClean="0">
                  <a:solidFill>
                    <a:srgbClr val="0033CC"/>
                  </a:solidFill>
                  <a:latin typeface="Times New Roman" panose="02020603050405020304" pitchFamily="18" charset="0"/>
                </a:rPr>
                <a:t>vật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và</a:t>
              </a:r>
              <a:r>
                <a:rPr lang="en-US" altLang="vi-VN" sz="2400" b="1" i="1" dirty="0" smtClean="0">
                  <a:solidFill>
                    <a:srgbClr val="0033CC"/>
                  </a:solidFill>
                  <a:latin typeface="Times New Roman" panose="02020603050405020304" pitchFamily="18" charset="0"/>
                </a:rPr>
                <a:t> </a:t>
              </a:r>
              <a:r>
                <a:rPr lang="en-US" altLang="vi-VN" sz="2400" b="1" i="1" dirty="0" err="1">
                  <a:solidFill>
                    <a:srgbClr val="0033CC"/>
                  </a:solidFill>
                  <a:latin typeface="Times New Roman" panose="02020603050405020304" pitchFamily="18" charset="0"/>
                </a:rPr>
                <a:t>tình</a:t>
              </a:r>
              <a:r>
                <a:rPr lang="en-US" altLang="vi-VN" sz="2400" b="1" i="1" dirty="0">
                  <a:solidFill>
                    <a:srgbClr val="0033CC"/>
                  </a:solidFill>
                  <a:latin typeface="Times New Roman" panose="02020603050405020304" pitchFamily="18" charset="0"/>
                </a:rPr>
                <a:t> </a:t>
              </a:r>
              <a:r>
                <a:rPr lang="en-US" altLang="vi-VN" sz="2400" b="1" i="1" dirty="0" err="1">
                  <a:solidFill>
                    <a:srgbClr val="0033CC"/>
                  </a:solidFill>
                  <a:latin typeface="Times New Roman" panose="02020603050405020304" pitchFamily="18" charset="0"/>
                </a:rPr>
                <a:t>cảm</a:t>
              </a:r>
              <a:r>
                <a:rPr lang="en-US" altLang="vi-VN" sz="2400" b="1" i="1" dirty="0">
                  <a:solidFill>
                    <a:srgbClr val="0033CC"/>
                  </a:solidFill>
                  <a:latin typeface="Times New Roman" panose="02020603050405020304" pitchFamily="18" charset="0"/>
                </a:rPr>
                <a:t> </a:t>
              </a:r>
              <a:r>
                <a:rPr lang="en-US" altLang="vi-VN" sz="2400" b="1" i="1" dirty="0" err="1">
                  <a:solidFill>
                    <a:srgbClr val="0033CC"/>
                  </a:solidFill>
                  <a:latin typeface="Times New Roman" panose="02020603050405020304" pitchFamily="18" charset="0"/>
                </a:rPr>
                <a:t>của</a:t>
              </a:r>
              <a:r>
                <a:rPr lang="en-US" altLang="vi-VN" sz="2400" b="1" i="1" dirty="0">
                  <a:solidFill>
                    <a:srgbClr val="0033CC"/>
                  </a:solidFill>
                  <a:latin typeface="Times New Roman" panose="02020603050405020304" pitchFamily="18" charset="0"/>
                </a:rPr>
                <a:t> </a:t>
              </a:r>
              <a:r>
                <a:rPr lang="en-US" altLang="vi-VN" sz="2400" b="1" i="1" dirty="0" err="1">
                  <a:solidFill>
                    <a:srgbClr val="0033CC"/>
                  </a:solidFill>
                  <a:latin typeface="Times New Roman" panose="02020603050405020304" pitchFamily="18" charset="0"/>
                </a:rPr>
                <a:t>người</a:t>
              </a:r>
              <a:r>
                <a:rPr lang="en-US" altLang="vi-VN" sz="2400" b="1" i="1" dirty="0">
                  <a:solidFill>
                    <a:srgbClr val="0033CC"/>
                  </a:solidFill>
                  <a:latin typeface="Times New Roman" panose="02020603050405020304" pitchFamily="18" charset="0"/>
                </a:rPr>
                <a:t> </a:t>
              </a:r>
              <a:r>
                <a:rPr lang="en-US" altLang="vi-VN" sz="2400" b="1" i="1" dirty="0" err="1">
                  <a:solidFill>
                    <a:srgbClr val="0033CC"/>
                  </a:solidFill>
                  <a:latin typeface="Times New Roman" panose="02020603050405020304" pitchFamily="18" charset="0"/>
                </a:rPr>
                <a:t>tả</a:t>
              </a:r>
              <a:r>
                <a:rPr lang="en-US" altLang="vi-VN" sz="2400" b="1" i="1" dirty="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đối</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với</a:t>
              </a:r>
              <a:r>
                <a:rPr lang="en-US" altLang="vi-VN" sz="2400" b="1" i="1" dirty="0" smtClean="0">
                  <a:solidFill>
                    <a:srgbClr val="0033CC"/>
                  </a:solidFill>
                  <a:latin typeface="Times New Roman" panose="02020603050405020304" pitchFamily="18" charset="0"/>
                </a:rPr>
                <a:t> con </a:t>
              </a:r>
              <a:r>
                <a:rPr lang="en-US" altLang="vi-VN" sz="2400" b="1" i="1" dirty="0" err="1" smtClean="0">
                  <a:solidFill>
                    <a:srgbClr val="0033CC"/>
                  </a:solidFill>
                  <a:latin typeface="Times New Roman" panose="02020603050405020304" pitchFamily="18" charset="0"/>
                </a:rPr>
                <a:t>vật</a:t>
              </a:r>
              <a:r>
                <a:rPr lang="en-US" altLang="vi-VN" sz="2400" b="1" i="1" dirty="0" smtClean="0">
                  <a:solidFill>
                    <a:srgbClr val="0033CC"/>
                  </a:solidFill>
                  <a:latin typeface="Times New Roman" panose="02020603050405020304" pitchFamily="18" charset="0"/>
                </a:rPr>
                <a:t>.</a:t>
              </a:r>
              <a:endParaRPr lang="en-US" altLang="vi-VN" sz="2400" b="1" i="1" dirty="0">
                <a:solidFill>
                  <a:srgbClr val="0033CC"/>
                </a:solidFill>
                <a:latin typeface="Times New Roman" panose="02020603050405020304" pitchFamily="18" charset="0"/>
              </a:endParaRPr>
            </a:p>
          </p:txBody>
        </p:sp>
        <p:cxnSp>
          <p:nvCxnSpPr>
            <p:cNvPr id="25" name="Straight Arrow Connector 24"/>
            <p:cNvCxnSpPr/>
            <p:nvPr/>
          </p:nvCxnSpPr>
          <p:spPr>
            <a:xfrm flipV="1">
              <a:off x="3400425" y="5915744"/>
              <a:ext cx="585786" cy="140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646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9505FB7F-94E5-49F9-B853-D05E4B53D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350" y="44572"/>
            <a:ext cx="11518174" cy="5705192"/>
          </a:xfrm>
          <a:prstGeom prst="rect">
            <a:avLst/>
          </a:prstGeom>
        </p:spPr>
      </p:pic>
      <p:sp>
        <p:nvSpPr>
          <p:cNvPr id="12" name="TextBox 11">
            <a:extLst>
              <a:ext uri="{FF2B5EF4-FFF2-40B4-BE49-F238E27FC236}">
                <a16:creationId xmlns="" xmlns:a16="http://schemas.microsoft.com/office/drawing/2014/main" id="{C7B9320A-FF1E-4E3F-B137-405720613BE7}"/>
              </a:ext>
            </a:extLst>
          </p:cNvPr>
          <p:cNvSpPr txBox="1"/>
          <p:nvPr/>
        </p:nvSpPr>
        <p:spPr>
          <a:xfrm>
            <a:off x="1449494" y="1997895"/>
            <a:ext cx="9019886" cy="707886"/>
          </a:xfrm>
          <a:prstGeom prst="rect">
            <a:avLst/>
          </a:prstGeom>
          <a:solidFill>
            <a:schemeClr val="accent3">
              <a:lumMod val="20000"/>
              <a:lumOff val="80000"/>
            </a:schemeClr>
          </a:solidFill>
        </p:spPr>
        <p:txBody>
          <a:bodyPr wrap="square" rtlCol="0">
            <a:spAutoFit/>
          </a:bodyPr>
          <a:lstStyle/>
          <a:p>
            <a:pPr algn="ctr"/>
            <a:r>
              <a:rPr lang="en-US" sz="4000" b="1" dirty="0">
                <a:solidFill>
                  <a:srgbClr val="FF0000"/>
                </a:solidFill>
                <a:latin typeface="HP001 5 hàng" panose="020B0603050302020204" pitchFamily="34" charset="0"/>
              </a:rPr>
              <a:t>* </a:t>
            </a:r>
            <a:r>
              <a:rPr lang="en-US" sz="4000" b="1" dirty="0" err="1">
                <a:solidFill>
                  <a:srgbClr val="FF0000"/>
                </a:solidFill>
                <a:latin typeface="HP001 5 hàng" panose="020B0603050302020204" pitchFamily="34" charset="0"/>
              </a:rPr>
              <a:t>Thực</a:t>
            </a:r>
            <a:r>
              <a:rPr lang="en-US" sz="4000" b="1" dirty="0">
                <a:solidFill>
                  <a:srgbClr val="FF0000"/>
                </a:solidFill>
                <a:latin typeface="HP001 5 hàng" panose="020B0603050302020204" pitchFamily="34" charset="0"/>
              </a:rPr>
              <a:t> </a:t>
            </a:r>
            <a:r>
              <a:rPr lang="en-US" sz="4000" b="1" dirty="0" err="1">
                <a:solidFill>
                  <a:srgbClr val="FF0000"/>
                </a:solidFill>
                <a:latin typeface="HP001 5 hàng" panose="020B0603050302020204" pitchFamily="34" charset="0"/>
              </a:rPr>
              <a:t>hành</a:t>
            </a:r>
            <a:r>
              <a:rPr lang="en-US" sz="4000" b="1" dirty="0">
                <a:solidFill>
                  <a:srgbClr val="FF0000"/>
                </a:solidFill>
                <a:latin typeface="HP001 5 hàng" panose="020B0603050302020204" pitchFamily="34" charset="0"/>
              </a:rPr>
              <a:t>, </a:t>
            </a:r>
            <a:r>
              <a:rPr lang="en-US" sz="4000" b="1" dirty="0" err="1">
                <a:solidFill>
                  <a:srgbClr val="FF0000"/>
                </a:solidFill>
                <a:latin typeface="HP001 5 hàng" panose="020B0603050302020204" pitchFamily="34" charset="0"/>
              </a:rPr>
              <a:t>luyện</a:t>
            </a:r>
            <a:r>
              <a:rPr lang="en-US" sz="4000" b="1" dirty="0">
                <a:solidFill>
                  <a:srgbClr val="FF0000"/>
                </a:solidFill>
                <a:latin typeface="HP001 5 hàng" panose="020B0603050302020204" pitchFamily="34" charset="0"/>
              </a:rPr>
              <a:t> </a:t>
            </a:r>
            <a:r>
              <a:rPr lang="en-US" sz="4000" b="1" dirty="0" err="1">
                <a:solidFill>
                  <a:srgbClr val="FF0000"/>
                </a:solidFill>
                <a:latin typeface="HP001 5 hàng" panose="020B0603050302020204" pitchFamily="34" charset="0"/>
              </a:rPr>
              <a:t>tập</a:t>
            </a:r>
            <a:r>
              <a:rPr lang="en-US" sz="4000" b="1" dirty="0">
                <a:solidFill>
                  <a:srgbClr val="FF0000"/>
                </a:solidFill>
                <a:latin typeface="HP001 5 hàng" panose="020B0603050302020204" pitchFamily="34" charset="0"/>
              </a:rPr>
              <a:t>:</a:t>
            </a:r>
          </a:p>
        </p:txBody>
      </p:sp>
    </p:spTree>
    <p:extLst>
      <p:ext uri="{BB962C8B-B14F-4D97-AF65-F5344CB8AC3E}">
        <p14:creationId xmlns:p14="http://schemas.microsoft.com/office/powerpoint/2010/main" val="14850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5"/>
          <p:cNvSpPr>
            <a:spLocks noChangeArrowheads="1" noChangeShapeType="1" noTextEdit="1"/>
          </p:cNvSpPr>
          <p:nvPr/>
        </p:nvSpPr>
        <p:spPr bwMode="auto">
          <a:xfrm>
            <a:off x="3956844" y="75407"/>
            <a:ext cx="4116387"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Top">
              <a:avLst>
                <a:gd name="adj" fmla="val 31917"/>
              </a:avLst>
            </a:prstTxWarp>
          </a:bodyPr>
          <a:lstStyle/>
          <a:p>
            <a:pPr algn="ctr"/>
            <a:r>
              <a:rPr lang="vi-VN" sz="4800" b="1" kern="10" dirty="0">
                <a:solidFill>
                  <a:srgbClr val="00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ÔN TẬP VĂN </a:t>
            </a:r>
            <a:r>
              <a:rPr lang="vi-VN" sz="4800" b="1" kern="10" dirty="0" smtClean="0">
                <a:solidFill>
                  <a:srgbClr val="00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TẢ CON VẬT</a:t>
            </a:r>
            <a:endParaRPr lang="vi-VN" sz="4800" b="1" kern="10" dirty="0">
              <a:solidFill>
                <a:srgbClr val="00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3" name="Rounded Rectangle 2"/>
          <p:cNvSpPr/>
          <p:nvPr/>
        </p:nvSpPr>
        <p:spPr>
          <a:xfrm>
            <a:off x="696727" y="925513"/>
            <a:ext cx="10636623" cy="14128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b="1" dirty="0">
                <a:solidFill>
                  <a:schemeClr val="tx1"/>
                </a:solidFill>
                <a:latin typeface="Arial (Body)"/>
              </a:rPr>
              <a:t>Đề bài: Lập dàn ý chi tiết cho bài văn </a:t>
            </a:r>
            <a:r>
              <a:rPr lang="en-US" sz="2800" b="1" dirty="0" err="1" smtClean="0">
                <a:solidFill>
                  <a:schemeClr val="tx1"/>
                </a:solidFill>
                <a:latin typeface="Arial (Body)"/>
              </a:rPr>
              <a:t>tả</a:t>
            </a:r>
            <a:r>
              <a:rPr lang="en-US" sz="2800" b="1" dirty="0" smtClean="0">
                <a:solidFill>
                  <a:schemeClr val="tx1"/>
                </a:solidFill>
                <a:latin typeface="Arial (Body)"/>
              </a:rPr>
              <a:t> </a:t>
            </a:r>
            <a:r>
              <a:rPr lang="en-US" sz="2800" b="1" dirty="0" err="1" smtClean="0">
                <a:solidFill>
                  <a:schemeClr val="tx1"/>
                </a:solidFill>
                <a:latin typeface="Arial (Body)"/>
              </a:rPr>
              <a:t>một</a:t>
            </a:r>
            <a:r>
              <a:rPr lang="en-US" sz="2800" b="1" dirty="0" smtClean="0">
                <a:solidFill>
                  <a:schemeClr val="tx1"/>
                </a:solidFill>
                <a:latin typeface="Arial (Body)"/>
              </a:rPr>
              <a:t> con </a:t>
            </a:r>
            <a:r>
              <a:rPr lang="en-US" sz="2800" b="1" dirty="0" err="1" smtClean="0">
                <a:solidFill>
                  <a:schemeClr val="tx1"/>
                </a:solidFill>
                <a:latin typeface="Arial (Body)"/>
              </a:rPr>
              <a:t>vật</a:t>
            </a:r>
            <a:r>
              <a:rPr lang="en-US" sz="2800" b="1" dirty="0" smtClean="0">
                <a:solidFill>
                  <a:schemeClr val="tx1"/>
                </a:solidFill>
                <a:latin typeface="Arial (Body)"/>
              </a:rPr>
              <a:t> </a:t>
            </a:r>
            <a:r>
              <a:rPr lang="en-US" sz="2800" b="1" dirty="0" err="1" smtClean="0">
                <a:solidFill>
                  <a:schemeClr val="tx1"/>
                </a:solidFill>
                <a:latin typeface="Arial (Body)"/>
              </a:rPr>
              <a:t>nuôi</a:t>
            </a:r>
            <a:r>
              <a:rPr lang="en-US" sz="2800" b="1" dirty="0" smtClean="0">
                <a:solidFill>
                  <a:schemeClr val="tx1"/>
                </a:solidFill>
                <a:latin typeface="Arial (Body)"/>
              </a:rPr>
              <a:t> </a:t>
            </a:r>
            <a:r>
              <a:rPr lang="en-US" sz="2800" b="1" dirty="0" err="1" smtClean="0">
                <a:solidFill>
                  <a:schemeClr val="tx1"/>
                </a:solidFill>
                <a:latin typeface="Arial (Body)"/>
              </a:rPr>
              <a:t>trong</a:t>
            </a:r>
            <a:r>
              <a:rPr lang="en-US" sz="2800" b="1" dirty="0" smtClean="0">
                <a:solidFill>
                  <a:schemeClr val="tx1"/>
                </a:solidFill>
                <a:latin typeface="Arial (Body)"/>
              </a:rPr>
              <a:t> </a:t>
            </a:r>
            <a:r>
              <a:rPr lang="en-US" sz="2800" b="1" dirty="0" err="1" smtClean="0">
                <a:solidFill>
                  <a:schemeClr val="tx1"/>
                </a:solidFill>
                <a:latin typeface="Arial (Body)"/>
              </a:rPr>
              <a:t>gia</a:t>
            </a:r>
            <a:r>
              <a:rPr lang="en-US" sz="2800" b="1" dirty="0" smtClean="0">
                <a:solidFill>
                  <a:schemeClr val="tx1"/>
                </a:solidFill>
                <a:latin typeface="Arial (Body)"/>
              </a:rPr>
              <a:t> </a:t>
            </a:r>
            <a:r>
              <a:rPr lang="en-US" sz="2800" b="1" dirty="0" err="1" smtClean="0">
                <a:solidFill>
                  <a:schemeClr val="tx1"/>
                </a:solidFill>
                <a:latin typeface="Arial (Body)"/>
              </a:rPr>
              <a:t>đình</a:t>
            </a:r>
            <a:r>
              <a:rPr lang="en-US" sz="2800" b="1" dirty="0" smtClean="0">
                <a:solidFill>
                  <a:schemeClr val="tx1"/>
                </a:solidFill>
                <a:latin typeface="Arial (Body)"/>
              </a:rPr>
              <a:t> </a:t>
            </a:r>
            <a:r>
              <a:rPr lang="en-US" sz="2800" b="1" dirty="0" err="1" smtClean="0">
                <a:solidFill>
                  <a:schemeClr val="tx1"/>
                </a:solidFill>
                <a:latin typeface="Arial (Body)"/>
              </a:rPr>
              <a:t>em</a:t>
            </a:r>
            <a:r>
              <a:rPr lang="en-US" sz="2800" b="1" dirty="0" smtClean="0">
                <a:solidFill>
                  <a:schemeClr val="tx1"/>
                </a:solidFill>
                <a:latin typeface="Arial (Body)"/>
              </a:rPr>
              <a:t>.</a:t>
            </a:r>
            <a:endParaRPr lang="vi-VN" sz="2800" b="1" dirty="0">
              <a:solidFill>
                <a:schemeClr val="tx1"/>
              </a:solidFill>
              <a:latin typeface="Arial (Body)"/>
            </a:endParaRPr>
          </a:p>
        </p:txBody>
      </p:sp>
      <p:sp>
        <p:nvSpPr>
          <p:cNvPr id="4" name="Rounded Rectangle 3"/>
          <p:cNvSpPr/>
          <p:nvPr/>
        </p:nvSpPr>
        <p:spPr>
          <a:xfrm>
            <a:off x="941295" y="2438400"/>
            <a:ext cx="4822920" cy="1143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b="1" dirty="0">
                <a:solidFill>
                  <a:schemeClr val="tx1"/>
                </a:solidFill>
              </a:rPr>
              <a:t>1. Bài văn yêu cầu gì?</a:t>
            </a:r>
          </a:p>
        </p:txBody>
      </p:sp>
      <p:sp>
        <p:nvSpPr>
          <p:cNvPr id="5" name="Rounded Rectangle 4"/>
          <p:cNvSpPr/>
          <p:nvPr/>
        </p:nvSpPr>
        <p:spPr>
          <a:xfrm>
            <a:off x="941295" y="3816350"/>
            <a:ext cx="4822920" cy="1143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b="1" dirty="0">
                <a:solidFill>
                  <a:schemeClr val="tx1"/>
                </a:solidFill>
              </a:rPr>
              <a:t>2. Bài thuộc thể loại văn nào, kiểu bài gì?</a:t>
            </a:r>
          </a:p>
        </p:txBody>
      </p:sp>
      <p:sp>
        <p:nvSpPr>
          <p:cNvPr id="6" name="Rounded Rectangle 5"/>
          <p:cNvSpPr/>
          <p:nvPr/>
        </p:nvSpPr>
        <p:spPr>
          <a:xfrm>
            <a:off x="968281" y="5194300"/>
            <a:ext cx="4822919" cy="1143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b="1" dirty="0">
                <a:solidFill>
                  <a:schemeClr val="tx1"/>
                </a:solidFill>
              </a:rPr>
              <a:t>3. Đối tượng miêu tả là </a:t>
            </a:r>
            <a:r>
              <a:rPr lang="vi-VN" sz="2800" b="1" dirty="0" smtClean="0">
                <a:solidFill>
                  <a:schemeClr val="tx1"/>
                </a:solidFill>
              </a:rPr>
              <a:t>gì?</a:t>
            </a:r>
            <a:endParaRPr lang="vi-VN" sz="2800" b="1" dirty="0">
              <a:solidFill>
                <a:schemeClr val="tx1"/>
              </a:solidFill>
            </a:endParaRPr>
          </a:p>
        </p:txBody>
      </p:sp>
      <p:sp>
        <p:nvSpPr>
          <p:cNvPr id="7" name="Rounded Rectangle 6"/>
          <p:cNvSpPr/>
          <p:nvPr/>
        </p:nvSpPr>
        <p:spPr>
          <a:xfrm>
            <a:off x="6019799" y="2438400"/>
            <a:ext cx="5676014" cy="11430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b="1" dirty="0">
                <a:solidFill>
                  <a:schemeClr val="tx1"/>
                </a:solidFill>
              </a:rPr>
              <a:t>1. Lập dàn ý chi tiết</a:t>
            </a:r>
          </a:p>
        </p:txBody>
      </p:sp>
      <p:sp>
        <p:nvSpPr>
          <p:cNvPr id="8" name="Rounded Rectangle 7"/>
          <p:cNvSpPr/>
          <p:nvPr/>
        </p:nvSpPr>
        <p:spPr>
          <a:xfrm>
            <a:off x="6019799" y="3816350"/>
            <a:ext cx="5676014" cy="11430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b="1" dirty="0">
                <a:solidFill>
                  <a:schemeClr val="tx1"/>
                </a:solidFill>
              </a:rPr>
              <a:t>2. Thể loại văn </a:t>
            </a:r>
            <a:r>
              <a:rPr lang="vi-VN" sz="2800" b="1" dirty="0">
                <a:solidFill>
                  <a:srgbClr val="FF0000"/>
                </a:solidFill>
              </a:rPr>
              <a:t>miêu tả</a:t>
            </a:r>
            <a:r>
              <a:rPr lang="vi-VN" sz="2800" b="1" dirty="0">
                <a:solidFill>
                  <a:schemeClr val="tx1"/>
                </a:solidFill>
              </a:rPr>
              <a:t>, kiểu bài </a:t>
            </a:r>
            <a:r>
              <a:rPr lang="vi-VN" sz="2800" b="1" dirty="0">
                <a:solidFill>
                  <a:srgbClr val="FF0000"/>
                </a:solidFill>
              </a:rPr>
              <a:t>tả </a:t>
            </a:r>
            <a:r>
              <a:rPr lang="vi-VN" sz="2800" b="1" dirty="0" smtClean="0">
                <a:solidFill>
                  <a:srgbClr val="FF0000"/>
                </a:solidFill>
              </a:rPr>
              <a:t>con vật</a:t>
            </a:r>
            <a:endParaRPr lang="vi-VN" sz="2800" b="1" dirty="0">
              <a:solidFill>
                <a:srgbClr val="FF0000"/>
              </a:solidFill>
            </a:endParaRPr>
          </a:p>
        </p:txBody>
      </p:sp>
      <p:sp>
        <p:nvSpPr>
          <p:cNvPr id="9" name="Rounded Rectangle 8"/>
          <p:cNvSpPr/>
          <p:nvPr/>
        </p:nvSpPr>
        <p:spPr>
          <a:xfrm>
            <a:off x="6015038" y="5194300"/>
            <a:ext cx="5680775" cy="11430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b="1" dirty="0">
                <a:solidFill>
                  <a:schemeClr val="tx1"/>
                </a:solidFill>
              </a:rPr>
              <a:t>3. </a:t>
            </a:r>
            <a:r>
              <a:rPr lang="en-US" sz="2800" b="1" dirty="0" err="1" smtClean="0">
                <a:solidFill>
                  <a:schemeClr val="tx1"/>
                </a:solidFill>
              </a:rPr>
              <a:t>Một</a:t>
            </a:r>
            <a:r>
              <a:rPr lang="en-US" sz="2800" b="1" dirty="0" smtClean="0">
                <a:solidFill>
                  <a:schemeClr val="tx1"/>
                </a:solidFill>
              </a:rPr>
              <a:t> con </a:t>
            </a:r>
            <a:r>
              <a:rPr lang="en-US" sz="2800" b="1" dirty="0" err="1" smtClean="0">
                <a:solidFill>
                  <a:schemeClr val="tx1"/>
                </a:solidFill>
              </a:rPr>
              <a:t>vật</a:t>
            </a:r>
            <a:r>
              <a:rPr lang="en-US" sz="2800" b="1" dirty="0" smtClean="0">
                <a:solidFill>
                  <a:schemeClr val="tx1"/>
                </a:solidFill>
              </a:rPr>
              <a:t> </a:t>
            </a:r>
            <a:r>
              <a:rPr lang="en-US" sz="2800" b="1" dirty="0" err="1" smtClean="0">
                <a:solidFill>
                  <a:schemeClr val="tx1"/>
                </a:solidFill>
              </a:rPr>
              <a:t>nuôi</a:t>
            </a:r>
            <a:r>
              <a:rPr lang="en-US" sz="2800" b="1" dirty="0" smtClean="0">
                <a:solidFill>
                  <a:schemeClr val="tx1"/>
                </a:solidFill>
              </a:rPr>
              <a:t> </a:t>
            </a:r>
            <a:r>
              <a:rPr lang="en-US" sz="2800" b="1" dirty="0" err="1" smtClean="0">
                <a:solidFill>
                  <a:schemeClr val="tx1"/>
                </a:solidFill>
              </a:rPr>
              <a:t>trong</a:t>
            </a:r>
            <a:r>
              <a:rPr lang="en-US" sz="2800" b="1" dirty="0" smtClean="0">
                <a:solidFill>
                  <a:schemeClr val="tx1"/>
                </a:solidFill>
              </a:rPr>
              <a:t> </a:t>
            </a:r>
            <a:r>
              <a:rPr lang="en-US" sz="2800" b="1" dirty="0" err="1" smtClean="0">
                <a:solidFill>
                  <a:schemeClr val="tx1"/>
                </a:solidFill>
              </a:rPr>
              <a:t>gia</a:t>
            </a:r>
            <a:r>
              <a:rPr lang="en-US" sz="2800" b="1" dirty="0" smtClean="0">
                <a:solidFill>
                  <a:schemeClr val="tx1"/>
                </a:solidFill>
              </a:rPr>
              <a:t> </a:t>
            </a:r>
            <a:r>
              <a:rPr lang="en-US" sz="2800" b="1" dirty="0" err="1" smtClean="0">
                <a:solidFill>
                  <a:schemeClr val="tx1"/>
                </a:solidFill>
              </a:rPr>
              <a:t>đình</a:t>
            </a:r>
            <a:endParaRPr lang="vi-VN" sz="2800" b="1" dirty="0">
              <a:solidFill>
                <a:schemeClr val="tx1"/>
              </a:solidFill>
            </a:endParaRPr>
          </a:p>
        </p:txBody>
      </p:sp>
    </p:spTree>
    <p:extLst>
      <p:ext uri="{BB962C8B-B14F-4D97-AF65-F5344CB8AC3E}">
        <p14:creationId xmlns:p14="http://schemas.microsoft.com/office/powerpoint/2010/main" val="1002174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2925763"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5" descr="cun d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302000"/>
            <a:ext cx="2974975"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6" descr="ANd9GcRQ007Fdun2CJhvuWU7g56KFbdGDoYpzI0XxPnMsaZnYSGlonBEJ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5088" y="3355976"/>
            <a:ext cx="2982912" cy="3502025"/>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4341" name="Picture 27" descr="Dog"/>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4325939" y="0"/>
            <a:ext cx="3297237" cy="3373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2" name="Picture 7" descr="Con ch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3650" y="1"/>
            <a:ext cx="30543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Kết quả hình ảnh cho con ch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7701" y="3327400"/>
            <a:ext cx="31083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486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395664"/>
            <a:ext cx="4114800"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8" descr="ANd9GcSdJAyt_gRjbinBCPlItnPssetebQXP_fSqUEMa49zaAgYp-ss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
            <a:ext cx="3482975" cy="3355975"/>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5364" name="Picture 20" descr="meo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0314" y="0"/>
            <a:ext cx="2974975"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cat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6400" y="1"/>
            <a:ext cx="2641600" cy="3298825"/>
          </a:xfrm>
          <a:prstGeom prst="rect">
            <a:avLst/>
          </a:prstGeom>
          <a:noFill/>
          <a:ln w="57150">
            <a:solidFill>
              <a:srgbClr val="FFCC99"/>
            </a:solidFill>
            <a:miter lim="800000"/>
            <a:headEnd/>
            <a:tailEnd/>
          </a:ln>
          <a:extLst>
            <a:ext uri="{909E8E84-426E-40DD-AFC4-6F175D3DCCD1}">
              <a14:hiddenFill xmlns:a14="http://schemas.microsoft.com/office/drawing/2010/main">
                <a:solidFill>
                  <a:srgbClr val="FFFFFF"/>
                </a:solidFill>
              </a14:hiddenFill>
            </a:ext>
          </a:extLst>
        </p:spPr>
      </p:pic>
      <p:pic>
        <p:nvPicPr>
          <p:cNvPr id="1536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0864" y="3382964"/>
            <a:ext cx="5037137"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371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8" descr="Z"/>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6387" name="AutoShape 10" descr="Z"/>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6388" name="AutoShape 12" descr="Z"/>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pic>
        <p:nvPicPr>
          <p:cNvPr id="16389" name="Picture 6" descr="ANd9GcQDPGyYD6Tjj_uka2i8mwKqfl04oxDvih-PS7dUp1sU6PHn-sBW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650" y="1"/>
            <a:ext cx="3308350" cy="3508375"/>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6390" name="Picture 28" descr="ga tr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0288" y="3455988"/>
            <a:ext cx="4557712"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descr="300px-Rooster04_adjus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3265488"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2" descr="Kết quả hình ảnh cho con g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5676" y="0"/>
            <a:ext cx="26717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425826"/>
            <a:ext cx="458628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313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err="1" smtClean="0">
                <a:latin typeface="Arial" panose="020B0604020202020204" pitchFamily="34" charset="0"/>
                <a:cs typeface="Arial" panose="020B0604020202020204" pitchFamily="34" charset="0"/>
              </a:rPr>
              <a:t>Chính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tả</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nghe</a:t>
            </a:r>
            <a:r>
              <a:rPr lang="en-US" sz="2800" b="1" dirty="0" smtClean="0">
                <a:latin typeface="Arial" panose="020B0604020202020204" pitchFamily="34" charset="0"/>
                <a:cs typeface="Arial" panose="020B0604020202020204" pitchFamily="34" charset="0"/>
              </a:rPr>
              <a:t> – </a:t>
            </a:r>
            <a:r>
              <a:rPr lang="en-US" sz="2800" b="1" dirty="0" err="1" smtClean="0">
                <a:latin typeface="Arial" panose="020B0604020202020204" pitchFamily="34" charset="0"/>
                <a:cs typeface="Arial" panose="020B0604020202020204" pitchFamily="34" charset="0"/>
              </a:rPr>
              <a:t>viết</a:t>
            </a:r>
            <a:r>
              <a:rPr lang="en-US" sz="2800" b="1" dirty="0" smtClean="0">
                <a:latin typeface="Arial" panose="020B0604020202020204" pitchFamily="34" charset="0"/>
                <a:cs typeface="Arial" panose="020B0604020202020204" pitchFamily="34" charset="0"/>
              </a:rPr>
              <a:t>)</a:t>
            </a:r>
            <a:endParaRPr lang="vi-VN" sz="2800" b="1"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216195" y="1477762"/>
            <a:ext cx="11759610" cy="4455206"/>
          </a:xfrm>
          <a:solidFill>
            <a:schemeClr val="bg1"/>
          </a:solidFill>
        </p:spPr>
        <p:txBody>
          <a:bodyPr>
            <a:noAutofit/>
          </a:bodyPr>
          <a:lstStyle/>
          <a:p>
            <a:pPr marL="0" indent="0">
              <a:spcBef>
                <a:spcPts val="300"/>
              </a:spcBef>
              <a:buNone/>
            </a:pPr>
            <a:r>
              <a:rPr lang="en-US" sz="2400" b="1" dirty="0">
                <a:latin typeface="Arial" panose="020B0604020202020204" pitchFamily="34" charset="0"/>
                <a:cs typeface="Arial" panose="020B0604020202020204" pitchFamily="34" charset="0"/>
              </a:rPr>
              <a:t>I. </a:t>
            </a:r>
            <a:r>
              <a:rPr lang="en-US" sz="2400" b="1" dirty="0" err="1">
                <a:latin typeface="Arial" panose="020B0604020202020204" pitchFamily="34" charset="0"/>
                <a:cs typeface="Arial" panose="020B0604020202020204" pitchFamily="34" charset="0"/>
              </a:rPr>
              <a:t>Viết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chính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tả</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nghe</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viết</a:t>
            </a:r>
            <a:r>
              <a:rPr lang="en-US" sz="2400" b="1" dirty="0">
                <a:latin typeface="Arial" panose="020B0604020202020204" pitchFamily="34" charset="0"/>
                <a:cs typeface="Arial" panose="020B0604020202020204" pitchFamily="34" charset="0"/>
              </a:rPr>
              <a:t>): </a:t>
            </a:r>
            <a:r>
              <a:rPr lang="pt-BR" sz="2400" b="1" dirty="0">
                <a:latin typeface="Arial" panose="020B0604020202020204" pitchFamily="34" charset="0"/>
                <a:cs typeface="Arial" panose="020B0604020202020204" pitchFamily="34" charset="0"/>
              </a:rPr>
              <a:t>Thái sư Trần Thủ Độ </a:t>
            </a:r>
            <a:r>
              <a:rPr lang="pt-BR" sz="2400" dirty="0">
                <a:latin typeface="Arial" panose="020B0604020202020204" pitchFamily="34" charset="0"/>
                <a:cs typeface="Arial" panose="020B0604020202020204" pitchFamily="34" charset="0"/>
              </a:rPr>
              <a:t>đoạn “</a:t>
            </a:r>
            <a:r>
              <a:rPr lang="pt-BR" sz="2400" i="1" dirty="0">
                <a:latin typeface="Arial" panose="020B0604020202020204" pitchFamily="34" charset="0"/>
                <a:cs typeface="Arial" panose="020B0604020202020204" pitchFamily="34" charset="0"/>
              </a:rPr>
              <a:t>Từ đầu … tha </a:t>
            </a:r>
            <a:r>
              <a:rPr lang="pt-BR" sz="2400" i="1" dirty="0" smtClean="0">
                <a:latin typeface="Arial" panose="020B0604020202020204" pitchFamily="34" charset="0"/>
                <a:cs typeface="Arial" panose="020B0604020202020204" pitchFamily="34" charset="0"/>
              </a:rPr>
              <a:t>cho.”</a:t>
            </a:r>
            <a:r>
              <a:rPr lang="pt-BR" sz="2400" dirty="0" smtClean="0">
                <a:latin typeface="Arial" panose="020B0604020202020204" pitchFamily="34" charset="0"/>
                <a:cs typeface="Arial" panose="020B0604020202020204" pitchFamily="34" charset="0"/>
              </a:rPr>
              <a:t> </a:t>
            </a:r>
            <a:endParaRPr lang="vi-VN" sz="2400" dirty="0">
              <a:latin typeface="Arial" panose="020B0604020202020204" pitchFamily="34" charset="0"/>
              <a:cs typeface="Arial" panose="020B0604020202020204" pitchFamily="34" charset="0"/>
            </a:endParaRPr>
          </a:p>
          <a:p>
            <a:pPr marL="0" indent="0">
              <a:spcBef>
                <a:spcPts val="300"/>
              </a:spcBef>
              <a:buNone/>
            </a:pPr>
            <a:r>
              <a:rPr lang="en-US" sz="2400" b="1" dirty="0">
                <a:latin typeface="Arial" panose="020B0604020202020204" pitchFamily="34" charset="0"/>
                <a:cs typeface="Arial" panose="020B0604020202020204" pitchFamily="34" charset="0"/>
              </a:rPr>
              <a:t>II. </a:t>
            </a:r>
            <a:r>
              <a:rPr lang="en-US" sz="2400" b="1" dirty="0" err="1">
                <a:latin typeface="Arial" panose="020B0604020202020204" pitchFamily="34" charset="0"/>
                <a:cs typeface="Arial" panose="020B0604020202020204" pitchFamily="34" charset="0"/>
              </a:rPr>
              <a:t>Bài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tập</a:t>
            </a:r>
            <a:endParaRPr lang="vi-VN" sz="2400" dirty="0">
              <a:latin typeface="Arial" panose="020B0604020202020204" pitchFamily="34" charset="0"/>
              <a:cs typeface="Arial" panose="020B0604020202020204" pitchFamily="34" charset="0"/>
            </a:endParaRPr>
          </a:p>
          <a:p>
            <a:pPr marL="0" indent="0">
              <a:spcBef>
                <a:spcPts val="300"/>
              </a:spcBef>
              <a:buNone/>
            </a:pPr>
            <a:r>
              <a:rPr lang="en-US" sz="2400" b="1" dirty="0" err="1">
                <a:latin typeface="Arial" panose="020B0604020202020204" pitchFamily="34" charset="0"/>
                <a:cs typeface="Arial" panose="020B0604020202020204" pitchFamily="34" charset="0"/>
              </a:rPr>
              <a:t>Bài</a:t>
            </a:r>
            <a:r>
              <a:rPr lang="en-US" sz="2400" b="1" dirty="0">
                <a:latin typeface="Arial" panose="020B0604020202020204" pitchFamily="34" charset="0"/>
                <a:cs typeface="Arial" panose="020B0604020202020204" pitchFamily="34" charset="0"/>
              </a:rPr>
              <a:t> 1: </a:t>
            </a:r>
            <a:r>
              <a:rPr lang="en-US" sz="2400" b="1" dirty="0" err="1">
                <a:latin typeface="Arial" panose="020B0604020202020204" pitchFamily="34" charset="0"/>
                <a:cs typeface="Arial" panose="020B0604020202020204" pitchFamily="34" charset="0"/>
              </a:rPr>
              <a:t>Điền</a:t>
            </a:r>
            <a:r>
              <a:rPr lang="en-US" sz="2400" b="1" dirty="0">
                <a:latin typeface="Arial" panose="020B0604020202020204" pitchFamily="34" charset="0"/>
                <a:cs typeface="Arial" panose="020B0604020202020204" pitchFamily="34" charset="0"/>
              </a:rPr>
              <a:t> l/n </a:t>
            </a:r>
            <a:r>
              <a:rPr lang="en-US" sz="2400" b="1" dirty="0" err="1">
                <a:latin typeface="Arial" panose="020B0604020202020204" pitchFamily="34" charset="0"/>
                <a:cs typeface="Arial" panose="020B0604020202020204" pitchFamily="34" charset="0"/>
              </a:rPr>
              <a:t>vào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mỗi</a:t>
            </a:r>
            <a:r>
              <a:rPr lang="en-US" sz="2400" b="1" dirty="0">
                <a:latin typeface="Arial" panose="020B0604020202020204" pitchFamily="34" charset="0"/>
                <a:cs typeface="Arial" panose="020B0604020202020204" pitchFamily="34" charset="0"/>
              </a:rPr>
              <a:t> ô </a:t>
            </a:r>
            <a:r>
              <a:rPr lang="en-US" sz="2400" b="1" dirty="0" err="1">
                <a:latin typeface="Arial" panose="020B0604020202020204" pitchFamily="34" charset="0"/>
                <a:cs typeface="Arial" panose="020B0604020202020204" pitchFamily="34" charset="0"/>
              </a:rPr>
              <a:t>trống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sao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thích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hợp</a:t>
            </a:r>
            <a:r>
              <a:rPr lang="en-US" sz="2400" b="1"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a:p>
            <a:pPr marL="0" indent="0">
              <a:spcBef>
                <a:spcPts val="300"/>
              </a:spcBef>
              <a:buNone/>
            </a:pPr>
            <a:r>
              <a:rPr lang="en-US" sz="2400" b="1" i="1" dirty="0">
                <a:latin typeface="Arial" panose="020B0604020202020204" pitchFamily="34" charset="0"/>
                <a:cs typeface="Arial" panose="020B0604020202020204" pitchFamily="34" charset="0"/>
              </a:rPr>
              <a:t>a</a:t>
            </a:r>
            <a:r>
              <a:rPr lang="en-US" sz="2400" b="1" i="1" dirty="0" smtClean="0">
                <a:latin typeface="Arial" panose="020B0604020202020204" pitchFamily="34" charset="0"/>
                <a:cs typeface="Arial" panose="020B0604020202020204" pitchFamily="34" charset="0"/>
              </a:rPr>
              <a:t>) </a:t>
            </a:r>
          </a:p>
          <a:p>
            <a:pPr marL="0" indent="0" algn="ctr">
              <a:spcBef>
                <a:spcPts val="300"/>
              </a:spcBef>
              <a:buNone/>
            </a:pPr>
            <a:r>
              <a:rPr lang="en-US" sz="2400" b="1" dirty="0" smtClean="0">
                <a:latin typeface="Arial" panose="020B0604020202020204" pitchFamily="34" charset="0"/>
                <a:cs typeface="Arial" panose="020B0604020202020204" pitchFamily="34" charset="0"/>
              </a:rPr>
              <a:t> </a:t>
            </a:r>
            <a:r>
              <a:rPr lang="vi-VN" sz="2400" i="1" dirty="0">
                <a:latin typeface="Arial" panose="020B0604020202020204" pitchFamily="34" charset="0"/>
                <a:cs typeface="Arial" panose="020B0604020202020204" pitchFamily="34" charset="0"/>
              </a:rPr>
              <a:t>Tới đây tre ...ứa ...à nhà</a:t>
            </a:r>
            <a:r>
              <a:rPr lang="vi-VN" sz="2400" dirty="0">
                <a:latin typeface="Arial" panose="020B0604020202020204" pitchFamily="34" charset="0"/>
                <a:cs typeface="Arial" panose="020B0604020202020204" pitchFamily="34" charset="0"/>
              </a:rPr>
              <a:t/>
            </a:r>
            <a:br>
              <a:rPr lang="vi-VN" sz="2400" dirty="0">
                <a:latin typeface="Arial" panose="020B0604020202020204" pitchFamily="34" charset="0"/>
                <a:cs typeface="Arial" panose="020B0604020202020204" pitchFamily="34" charset="0"/>
              </a:rPr>
            </a:br>
            <a:r>
              <a:rPr lang="vi-VN" sz="2400" i="1" dirty="0">
                <a:latin typeface="Arial" panose="020B0604020202020204" pitchFamily="34" charset="0"/>
                <a:cs typeface="Arial" panose="020B0604020202020204" pitchFamily="34" charset="0"/>
              </a:rPr>
              <a:t>Giò phong ...an ...ở nhánh hoa nhuỵ vàng</a:t>
            </a:r>
            <a:r>
              <a:rPr lang="vi-VN" sz="2400" dirty="0">
                <a:latin typeface="Arial" panose="020B0604020202020204" pitchFamily="34" charset="0"/>
                <a:cs typeface="Arial" panose="020B0604020202020204" pitchFamily="34" charset="0"/>
              </a:rPr>
              <a:t/>
            </a:r>
            <a:br>
              <a:rPr lang="vi-VN" sz="2400" dirty="0">
                <a:latin typeface="Arial" panose="020B0604020202020204" pitchFamily="34" charset="0"/>
                <a:cs typeface="Arial" panose="020B0604020202020204" pitchFamily="34" charset="0"/>
              </a:rPr>
            </a:br>
            <a:r>
              <a:rPr lang="vi-VN" sz="2400" i="1" dirty="0">
                <a:latin typeface="Arial" panose="020B0604020202020204" pitchFamily="34" charset="0"/>
                <a:cs typeface="Arial" panose="020B0604020202020204" pitchFamily="34" charset="0"/>
              </a:rPr>
              <a:t>Trưa ...ằm đưa võng, thoảng sang</a:t>
            </a:r>
            <a:r>
              <a:rPr lang="vi-VN" sz="2400" dirty="0">
                <a:latin typeface="Arial" panose="020B0604020202020204" pitchFamily="34" charset="0"/>
                <a:cs typeface="Arial" panose="020B0604020202020204" pitchFamily="34" charset="0"/>
              </a:rPr>
              <a:t/>
            </a:r>
            <a:br>
              <a:rPr lang="vi-VN" sz="2400" dirty="0">
                <a:latin typeface="Arial" panose="020B0604020202020204" pitchFamily="34" charset="0"/>
                <a:cs typeface="Arial" panose="020B0604020202020204" pitchFamily="34" charset="0"/>
              </a:rPr>
            </a:br>
            <a:r>
              <a:rPr lang="vi-VN" sz="2400" i="1" dirty="0">
                <a:latin typeface="Arial" panose="020B0604020202020204" pitchFamily="34" charset="0"/>
                <a:cs typeface="Arial" panose="020B0604020202020204" pitchFamily="34" charset="0"/>
              </a:rPr>
              <a:t>Một ...àn hương mỏng, mênh mang nghĩa tình.</a:t>
            </a:r>
            <a:r>
              <a:rPr lang="vi-VN" sz="2400" dirty="0">
                <a:latin typeface="Arial" panose="020B0604020202020204" pitchFamily="34" charset="0"/>
                <a:cs typeface="Arial" panose="020B0604020202020204" pitchFamily="34" charset="0"/>
              </a:rPr>
              <a:t/>
            </a:r>
            <a:br>
              <a:rPr lang="vi-VN" sz="2400" dirty="0">
                <a:latin typeface="Arial" panose="020B0604020202020204" pitchFamily="34" charset="0"/>
                <a:cs typeface="Arial" panose="020B0604020202020204" pitchFamily="34" charset="0"/>
              </a:rPr>
            </a:br>
            <a:r>
              <a:rPr lang="vi-VN" sz="2400" i="1" dirty="0">
                <a:latin typeface="Arial" panose="020B0604020202020204" pitchFamily="34" charset="0"/>
                <a:cs typeface="Arial" panose="020B0604020202020204" pitchFamily="34" charset="0"/>
              </a:rPr>
              <a:t>...án đêm, ghé tạm trạm binh</a:t>
            </a:r>
            <a:r>
              <a:rPr lang="vi-VN" sz="2400" dirty="0">
                <a:latin typeface="Arial" panose="020B0604020202020204" pitchFamily="34" charset="0"/>
                <a:cs typeface="Arial" panose="020B0604020202020204" pitchFamily="34" charset="0"/>
              </a:rPr>
              <a:t/>
            </a:r>
            <a:br>
              <a:rPr lang="vi-VN" sz="2400" dirty="0">
                <a:latin typeface="Arial" panose="020B0604020202020204" pitchFamily="34" charset="0"/>
                <a:cs typeface="Arial" panose="020B0604020202020204" pitchFamily="34" charset="0"/>
              </a:rPr>
            </a:br>
            <a:r>
              <a:rPr lang="vi-VN" sz="2400" i="1" dirty="0">
                <a:latin typeface="Arial" panose="020B0604020202020204" pitchFamily="34" charset="0"/>
                <a:cs typeface="Arial" panose="020B0604020202020204" pitchFamily="34" charset="0"/>
              </a:rPr>
              <a:t>Giường cây ...ót ...á cho mình đỡ đau...</a:t>
            </a:r>
            <a:endParaRPr lang="vi-VN" sz="2400" dirty="0">
              <a:latin typeface="Arial" panose="020B0604020202020204" pitchFamily="34" charset="0"/>
              <a:cs typeface="Arial" panose="020B0604020202020204" pitchFamily="34" charset="0"/>
            </a:endParaRPr>
          </a:p>
          <a:p>
            <a:pPr marL="0" indent="0" algn="ctr">
              <a:spcBef>
                <a:spcPts val="300"/>
              </a:spcBef>
              <a:buNone/>
            </a:pPr>
            <a:r>
              <a:rPr lang="vi-VN" sz="2400" dirty="0" smtClean="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Tố Hữu)</a:t>
            </a:r>
          </a:p>
          <a:p>
            <a:pPr marL="0" indent="0">
              <a:spcBef>
                <a:spcPts val="300"/>
              </a:spcBef>
              <a:buNone/>
            </a:pPr>
            <a:r>
              <a:rPr lang="en-US" sz="2400" b="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thảo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ảy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dưới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ặng</a:t>
            </a:r>
            <a:r>
              <a:rPr lang="en-US" sz="2400" dirty="0">
                <a:latin typeface="Arial" panose="020B0604020202020204" pitchFamily="34" charset="0"/>
                <a:cs typeface="Arial" panose="020B0604020202020204" pitchFamily="34" charset="0"/>
              </a:rPr>
              <a:t> ...ẽ. </a:t>
            </a:r>
            <a:r>
              <a:rPr lang="en-US" sz="2400" dirty="0" err="1">
                <a:latin typeface="Arial" panose="020B0604020202020204" pitchFamily="34" charset="0"/>
                <a:cs typeface="Arial" panose="020B0604020202020204" pitchFamily="34" charset="0"/>
              </a:rPr>
              <a:t>Dưới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tầng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chùm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thảo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đỏ</a:t>
            </a:r>
            <a:r>
              <a:rPr lang="en-US" sz="2400" dirty="0">
                <a:latin typeface="Arial" panose="020B0604020202020204" pitchFamily="34" charset="0"/>
                <a:cs typeface="Arial" panose="020B0604020202020204" pitchFamily="34" charset="0"/>
              </a:rPr>
              <a:t> chon </a:t>
            </a:r>
            <a:r>
              <a:rPr lang="en-US" sz="2400" dirty="0" err="1">
                <a:latin typeface="Arial" panose="020B0604020202020204" pitchFamily="34" charset="0"/>
                <a:cs typeface="Arial" panose="020B0604020202020204" pitchFamily="34" charset="0"/>
              </a:rPr>
              <a:t>chót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bẩy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ửa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ắng</a:t>
            </a:r>
            <a:r>
              <a:rPr lang="en-US" sz="2400" dirty="0" smtClean="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sp>
        <p:nvSpPr>
          <p:cNvPr id="10" name="TextBox 9"/>
          <p:cNvSpPr txBox="1"/>
          <p:nvPr/>
        </p:nvSpPr>
        <p:spPr>
          <a:xfrm>
            <a:off x="6010940" y="2909650"/>
            <a:ext cx="372218" cy="461665"/>
          </a:xfrm>
          <a:prstGeom prst="rect">
            <a:avLst/>
          </a:prstGeom>
          <a:noFill/>
        </p:spPr>
        <p:txBody>
          <a:bodyPr wrap="none" rtlCol="0">
            <a:spAutoFit/>
          </a:bodyPr>
          <a:lstStyle/>
          <a:p>
            <a:r>
              <a:rPr lang="en-US" sz="2400" b="1" i="1" dirty="0">
                <a:solidFill>
                  <a:srgbClr val="FF0000"/>
                </a:solidFill>
                <a:latin typeface="Arial" panose="020B0604020202020204" pitchFamily="34" charset="0"/>
                <a:cs typeface="Arial" panose="020B0604020202020204" pitchFamily="34" charset="0"/>
              </a:rPr>
              <a:t>n</a:t>
            </a:r>
            <a:endParaRPr lang="vi-VN" sz="2400" b="1" i="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6801293" y="2909650"/>
            <a:ext cx="269626" cy="461665"/>
          </a:xfrm>
          <a:prstGeom prst="rect">
            <a:avLst/>
          </a:prstGeom>
          <a:noFill/>
        </p:spPr>
        <p:txBody>
          <a:bodyPr wrap="none" rtlCol="0">
            <a:spAutoFit/>
          </a:bodyPr>
          <a:lstStyle/>
          <a:p>
            <a:r>
              <a:rPr lang="en-US" sz="2400" b="1" i="1" dirty="0">
                <a:solidFill>
                  <a:srgbClr val="FF0000"/>
                </a:solidFill>
                <a:latin typeface="Arial" panose="020B0604020202020204" pitchFamily="34" charset="0"/>
                <a:cs typeface="Arial" panose="020B0604020202020204" pitchFamily="34" charset="0"/>
              </a:rPr>
              <a:t>l</a:t>
            </a:r>
            <a:endParaRPr lang="vi-VN" sz="2400" b="1" i="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4827181" y="3243700"/>
            <a:ext cx="269626" cy="461665"/>
          </a:xfrm>
          <a:prstGeom prst="rect">
            <a:avLst/>
          </a:prstGeom>
          <a:noFill/>
        </p:spPr>
        <p:txBody>
          <a:bodyPr wrap="none" rtlCol="0">
            <a:spAutoFit/>
          </a:bodyPr>
          <a:lstStyle/>
          <a:p>
            <a:r>
              <a:rPr lang="en-US" sz="2400" b="1" i="1" dirty="0">
                <a:solidFill>
                  <a:srgbClr val="FF0000"/>
                </a:solidFill>
                <a:latin typeface="Arial" panose="020B0604020202020204" pitchFamily="34" charset="0"/>
                <a:cs typeface="Arial" panose="020B0604020202020204" pitchFamily="34" charset="0"/>
              </a:rPr>
              <a:t>l</a:t>
            </a:r>
            <a:endParaRPr lang="vi-VN" sz="2400" b="1" i="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5392667" y="3233837"/>
            <a:ext cx="372218" cy="461665"/>
          </a:xfrm>
          <a:prstGeom prst="rect">
            <a:avLst/>
          </a:prstGeom>
          <a:noFill/>
        </p:spPr>
        <p:txBody>
          <a:bodyPr wrap="none" rtlCol="0">
            <a:spAutoFit/>
          </a:bodyPr>
          <a:lstStyle/>
          <a:p>
            <a:r>
              <a:rPr lang="en-US" sz="2400" b="1" i="1" dirty="0">
                <a:solidFill>
                  <a:srgbClr val="FF0000"/>
                </a:solidFill>
                <a:latin typeface="Arial" panose="020B0604020202020204" pitchFamily="34" charset="0"/>
                <a:cs typeface="Arial" panose="020B0604020202020204" pitchFamily="34" charset="0"/>
              </a:rPr>
              <a:t>n</a:t>
            </a:r>
            <a:endParaRPr lang="vi-VN" sz="2400" b="1" i="1"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3615070" y="3891390"/>
            <a:ext cx="269626" cy="461665"/>
          </a:xfrm>
          <a:prstGeom prst="rect">
            <a:avLst/>
          </a:prstGeom>
          <a:noFill/>
        </p:spPr>
        <p:txBody>
          <a:bodyPr wrap="none" rtlCol="0">
            <a:spAutoFit/>
          </a:bodyPr>
          <a:lstStyle/>
          <a:p>
            <a:r>
              <a:rPr lang="en-US" sz="2400" b="1" i="1" dirty="0">
                <a:solidFill>
                  <a:srgbClr val="FF0000"/>
                </a:solidFill>
                <a:latin typeface="Arial" panose="020B0604020202020204" pitchFamily="34" charset="0"/>
                <a:cs typeface="Arial" panose="020B0604020202020204" pitchFamily="34" charset="0"/>
              </a:rPr>
              <a:t>l</a:t>
            </a:r>
            <a:endParaRPr lang="vi-VN" sz="2400" b="1" i="1" dirty="0">
              <a:solidFill>
                <a:srgbClr val="FF0000"/>
              </a:solidFill>
              <a:latin typeface="Arial" panose="020B0604020202020204" pitchFamily="34" charset="0"/>
              <a:cs typeface="Arial" panose="020B0604020202020204" pitchFamily="34" charset="0"/>
            </a:endParaRPr>
          </a:p>
        </p:txBody>
      </p:sp>
      <p:sp>
        <p:nvSpPr>
          <p:cNvPr id="15" name="TextBox 14"/>
          <p:cNvSpPr txBox="1"/>
          <p:nvPr/>
        </p:nvSpPr>
        <p:spPr>
          <a:xfrm>
            <a:off x="4128977" y="4204072"/>
            <a:ext cx="372218" cy="461665"/>
          </a:xfrm>
          <a:prstGeom prst="rect">
            <a:avLst/>
          </a:prstGeom>
          <a:noFill/>
        </p:spPr>
        <p:txBody>
          <a:bodyPr wrap="none" rtlCol="0">
            <a:spAutoFit/>
          </a:bodyPr>
          <a:lstStyle/>
          <a:p>
            <a:r>
              <a:rPr lang="en-US" sz="2400" b="1" i="1" dirty="0" smtClean="0">
                <a:solidFill>
                  <a:srgbClr val="FF0000"/>
                </a:solidFill>
                <a:latin typeface="Arial" panose="020B0604020202020204" pitchFamily="34" charset="0"/>
                <a:cs typeface="Arial" panose="020B0604020202020204" pitchFamily="34" charset="0"/>
              </a:rPr>
              <a:t>L</a:t>
            </a:r>
            <a:endParaRPr lang="vi-VN" sz="2400" b="1" i="1"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5167344" y="4538019"/>
            <a:ext cx="269626" cy="461665"/>
          </a:xfrm>
          <a:prstGeom prst="rect">
            <a:avLst/>
          </a:prstGeom>
          <a:noFill/>
        </p:spPr>
        <p:txBody>
          <a:bodyPr wrap="none" rtlCol="0">
            <a:spAutoFit/>
          </a:bodyPr>
          <a:lstStyle/>
          <a:p>
            <a:r>
              <a:rPr lang="en-US" sz="2400" b="1" i="1" dirty="0">
                <a:solidFill>
                  <a:srgbClr val="FF0000"/>
                </a:solidFill>
                <a:latin typeface="Arial" panose="020B0604020202020204" pitchFamily="34" charset="0"/>
                <a:cs typeface="Arial" panose="020B0604020202020204" pitchFamily="34" charset="0"/>
              </a:rPr>
              <a:t>l</a:t>
            </a:r>
            <a:endParaRPr lang="vi-VN" sz="2400" b="1" i="1" dirty="0">
              <a:solidFill>
                <a:srgbClr val="FF0000"/>
              </a:solidFill>
              <a:latin typeface="Arial" panose="020B0604020202020204" pitchFamily="34" charset="0"/>
              <a:cs typeface="Arial" panose="020B0604020202020204" pitchFamily="34" charset="0"/>
            </a:endParaRPr>
          </a:p>
        </p:txBody>
      </p:sp>
      <p:sp>
        <p:nvSpPr>
          <p:cNvPr id="17" name="TextBox 16"/>
          <p:cNvSpPr txBox="1"/>
          <p:nvPr/>
        </p:nvSpPr>
        <p:spPr>
          <a:xfrm>
            <a:off x="5762579" y="4547745"/>
            <a:ext cx="269626" cy="461665"/>
          </a:xfrm>
          <a:prstGeom prst="rect">
            <a:avLst/>
          </a:prstGeom>
          <a:noFill/>
        </p:spPr>
        <p:txBody>
          <a:bodyPr wrap="none" rtlCol="0">
            <a:spAutoFit/>
          </a:bodyPr>
          <a:lstStyle/>
          <a:p>
            <a:r>
              <a:rPr lang="en-US" sz="2400" b="1" i="1" dirty="0">
                <a:solidFill>
                  <a:srgbClr val="FF0000"/>
                </a:solidFill>
                <a:latin typeface="Arial" panose="020B0604020202020204" pitchFamily="34" charset="0"/>
                <a:cs typeface="Arial" panose="020B0604020202020204" pitchFamily="34" charset="0"/>
              </a:rPr>
              <a:t>l</a:t>
            </a:r>
            <a:endParaRPr lang="vi-VN" sz="2400" b="1" i="1"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4478981" y="3559731"/>
            <a:ext cx="372218" cy="461665"/>
          </a:xfrm>
          <a:prstGeom prst="rect">
            <a:avLst/>
          </a:prstGeom>
          <a:noFill/>
        </p:spPr>
        <p:txBody>
          <a:bodyPr wrap="none" rtlCol="0">
            <a:spAutoFit/>
          </a:bodyPr>
          <a:lstStyle/>
          <a:p>
            <a:r>
              <a:rPr lang="en-US" sz="2400" b="1" i="1" dirty="0">
                <a:solidFill>
                  <a:srgbClr val="FF0000"/>
                </a:solidFill>
                <a:latin typeface="Arial" panose="020B0604020202020204" pitchFamily="34" charset="0"/>
                <a:cs typeface="Arial" panose="020B0604020202020204" pitchFamily="34" charset="0"/>
              </a:rPr>
              <a:t>n</a:t>
            </a:r>
            <a:endParaRPr lang="vi-VN" sz="2400" b="1" i="1" dirty="0">
              <a:solidFill>
                <a:srgbClr val="FF0000"/>
              </a:solidFill>
              <a:latin typeface="Arial" panose="020B0604020202020204" pitchFamily="34" charset="0"/>
              <a:cs typeface="Arial" panose="020B0604020202020204" pitchFamily="34" charset="0"/>
            </a:endParaRPr>
          </a:p>
        </p:txBody>
      </p:sp>
      <p:sp>
        <p:nvSpPr>
          <p:cNvPr id="19" name="TextBox 18"/>
          <p:cNvSpPr txBox="1"/>
          <p:nvPr/>
        </p:nvSpPr>
        <p:spPr>
          <a:xfrm>
            <a:off x="2547400" y="5285749"/>
            <a:ext cx="372218" cy="461665"/>
          </a:xfrm>
          <a:prstGeom prst="rect">
            <a:avLst/>
          </a:prstGeom>
          <a:noFill/>
        </p:spPr>
        <p:txBody>
          <a:bodyPr wrap="none" rtlCol="0">
            <a:spAutoFit/>
          </a:bodyPr>
          <a:lstStyle/>
          <a:p>
            <a:r>
              <a:rPr lang="en-US" sz="2400" b="1" i="1" dirty="0">
                <a:solidFill>
                  <a:srgbClr val="FF0000"/>
                </a:solidFill>
                <a:latin typeface="Arial" panose="020B0604020202020204" pitchFamily="34" charset="0"/>
                <a:cs typeface="Arial" panose="020B0604020202020204" pitchFamily="34" charset="0"/>
              </a:rPr>
              <a:t>n</a:t>
            </a:r>
            <a:endParaRPr lang="vi-VN" sz="2400" b="1" i="1"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6666480" y="5279566"/>
            <a:ext cx="269626" cy="461665"/>
          </a:xfrm>
          <a:prstGeom prst="rect">
            <a:avLst/>
          </a:prstGeom>
          <a:noFill/>
        </p:spPr>
        <p:txBody>
          <a:bodyPr wrap="none" rtlCol="0">
            <a:spAutoFit/>
          </a:bodyPr>
          <a:lstStyle/>
          <a:p>
            <a:r>
              <a:rPr lang="en-US" sz="2400" b="1" i="1" dirty="0">
                <a:solidFill>
                  <a:srgbClr val="FF0000"/>
                </a:solidFill>
                <a:latin typeface="Arial" panose="020B0604020202020204" pitchFamily="34" charset="0"/>
                <a:cs typeface="Arial" panose="020B0604020202020204" pitchFamily="34" charset="0"/>
              </a:rPr>
              <a:t>l</a:t>
            </a:r>
            <a:endParaRPr lang="vi-VN" sz="2400" b="1" i="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7520628" y="5261846"/>
            <a:ext cx="269626" cy="461665"/>
          </a:xfrm>
          <a:prstGeom prst="rect">
            <a:avLst/>
          </a:prstGeom>
          <a:noFill/>
        </p:spPr>
        <p:txBody>
          <a:bodyPr wrap="none" rtlCol="0">
            <a:spAutoFit/>
          </a:bodyPr>
          <a:lstStyle/>
          <a:p>
            <a:r>
              <a:rPr lang="en-US" sz="2400" b="1" i="1" dirty="0">
                <a:solidFill>
                  <a:srgbClr val="FF0000"/>
                </a:solidFill>
                <a:latin typeface="Arial" panose="020B0604020202020204" pitchFamily="34" charset="0"/>
                <a:cs typeface="Arial" panose="020B0604020202020204" pitchFamily="34" charset="0"/>
              </a:rPr>
              <a:t>l</a:t>
            </a:r>
            <a:endParaRPr lang="vi-VN" sz="2400" b="1" i="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7093554" y="5601736"/>
            <a:ext cx="269626" cy="461665"/>
          </a:xfrm>
          <a:prstGeom prst="rect">
            <a:avLst/>
          </a:prstGeom>
          <a:noFill/>
        </p:spPr>
        <p:txBody>
          <a:bodyPr wrap="none" rtlCol="0">
            <a:spAutoFit/>
          </a:bodyPr>
          <a:lstStyle/>
          <a:p>
            <a:r>
              <a:rPr lang="en-US" sz="2400" b="1" i="1" dirty="0">
                <a:solidFill>
                  <a:srgbClr val="FF0000"/>
                </a:solidFill>
                <a:latin typeface="Arial" panose="020B0604020202020204" pitchFamily="34" charset="0"/>
                <a:cs typeface="Arial" panose="020B0604020202020204" pitchFamily="34" charset="0"/>
              </a:rPr>
              <a:t>l</a:t>
            </a:r>
            <a:endParaRPr lang="vi-VN" sz="2400" b="1" i="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8598144" y="5608014"/>
            <a:ext cx="372218" cy="461665"/>
          </a:xfrm>
          <a:prstGeom prst="rect">
            <a:avLst/>
          </a:prstGeom>
          <a:noFill/>
        </p:spPr>
        <p:txBody>
          <a:bodyPr wrap="none" rtlCol="0">
            <a:spAutoFit/>
          </a:bodyPr>
          <a:lstStyle/>
          <a:p>
            <a:r>
              <a:rPr lang="en-US" sz="2400" b="1" i="1" dirty="0">
                <a:solidFill>
                  <a:srgbClr val="FF0000"/>
                </a:solidFill>
                <a:latin typeface="Arial" panose="020B0604020202020204" pitchFamily="34" charset="0"/>
                <a:cs typeface="Arial" panose="020B0604020202020204" pitchFamily="34" charset="0"/>
              </a:rPr>
              <a:t>n</a:t>
            </a:r>
            <a:endParaRPr lang="vi-VN" sz="24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9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1000"/>
                                        <p:tgtEl>
                                          <p:spTgt spid="6">
                                            <p:txEl>
                                              <p:pRg st="4" end="4"/>
                                            </p:txEl>
                                          </p:spTgt>
                                        </p:tgtEl>
                                      </p:cBhvr>
                                    </p:animEffect>
                                    <p:anim calcmode="lin" valueType="num">
                                      <p:cBhvr>
                                        <p:cTn id="3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fade">
                                      <p:cBhvr>
                                        <p:cTn id="43" dur="1000"/>
                                        <p:tgtEl>
                                          <p:spTgt spid="6">
                                            <p:txEl>
                                              <p:pRg st="5" end="5"/>
                                            </p:txEl>
                                          </p:spTgt>
                                        </p:tgtEl>
                                      </p:cBhvr>
                                    </p:animEffect>
                                    <p:anim calcmode="lin" valueType="num">
                                      <p:cBhvr>
                                        <p:cTn id="4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fade">
                                      <p:cBhvr>
                                        <p:cTn id="48" dur="1000"/>
                                        <p:tgtEl>
                                          <p:spTgt spid="6">
                                            <p:txEl>
                                              <p:pRg st="6" end="6"/>
                                            </p:txEl>
                                          </p:spTgt>
                                        </p:tgtEl>
                                      </p:cBhvr>
                                    </p:animEffect>
                                    <p:anim calcmode="lin" valueType="num">
                                      <p:cBhvr>
                                        <p:cTn id="4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1000" fill="hold"/>
                                        <p:tgtEl>
                                          <p:spTgt spid="12"/>
                                        </p:tgtEl>
                                        <p:attrNameLst>
                                          <p:attrName>ppt_w</p:attrName>
                                        </p:attrNameLst>
                                      </p:cBhvr>
                                      <p:tavLst>
                                        <p:tav tm="0">
                                          <p:val>
                                            <p:fltVal val="0"/>
                                          </p:val>
                                        </p:tav>
                                        <p:tav tm="100000">
                                          <p:val>
                                            <p:strVal val="#ppt_w"/>
                                          </p:val>
                                        </p:tav>
                                      </p:tavLst>
                                    </p:anim>
                                    <p:anim calcmode="lin" valueType="num">
                                      <p:cBhvr>
                                        <p:cTn id="72" dur="1000" fill="hold"/>
                                        <p:tgtEl>
                                          <p:spTgt spid="12"/>
                                        </p:tgtEl>
                                        <p:attrNameLst>
                                          <p:attrName>ppt_h</p:attrName>
                                        </p:attrNameLst>
                                      </p:cBhvr>
                                      <p:tavLst>
                                        <p:tav tm="0">
                                          <p:val>
                                            <p:fltVal val="0"/>
                                          </p:val>
                                        </p:tav>
                                        <p:tav tm="100000">
                                          <p:val>
                                            <p:strVal val="#ppt_h"/>
                                          </p:val>
                                        </p:tav>
                                      </p:tavLst>
                                    </p:anim>
                                    <p:anim calcmode="lin" valueType="num">
                                      <p:cBhvr>
                                        <p:cTn id="73" dur="1000" fill="hold"/>
                                        <p:tgtEl>
                                          <p:spTgt spid="12"/>
                                        </p:tgtEl>
                                        <p:attrNameLst>
                                          <p:attrName>style.rotation</p:attrName>
                                        </p:attrNameLst>
                                      </p:cBhvr>
                                      <p:tavLst>
                                        <p:tav tm="0">
                                          <p:val>
                                            <p:fltVal val="90"/>
                                          </p:val>
                                        </p:tav>
                                        <p:tav tm="100000">
                                          <p:val>
                                            <p:fltVal val="0"/>
                                          </p:val>
                                        </p:tav>
                                      </p:tavLst>
                                    </p:anim>
                                    <p:animEffect transition="in" filter="fade">
                                      <p:cBhvr>
                                        <p:cTn id="74" dur="10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1000" fill="hold"/>
                                        <p:tgtEl>
                                          <p:spTgt spid="13"/>
                                        </p:tgtEl>
                                        <p:attrNameLst>
                                          <p:attrName>ppt_w</p:attrName>
                                        </p:attrNameLst>
                                      </p:cBhvr>
                                      <p:tavLst>
                                        <p:tav tm="0">
                                          <p:val>
                                            <p:fltVal val="0"/>
                                          </p:val>
                                        </p:tav>
                                        <p:tav tm="100000">
                                          <p:val>
                                            <p:strVal val="#ppt_w"/>
                                          </p:val>
                                        </p:tav>
                                      </p:tavLst>
                                    </p:anim>
                                    <p:anim calcmode="lin" valueType="num">
                                      <p:cBhvr>
                                        <p:cTn id="80" dur="1000" fill="hold"/>
                                        <p:tgtEl>
                                          <p:spTgt spid="13"/>
                                        </p:tgtEl>
                                        <p:attrNameLst>
                                          <p:attrName>ppt_h</p:attrName>
                                        </p:attrNameLst>
                                      </p:cBhvr>
                                      <p:tavLst>
                                        <p:tav tm="0">
                                          <p:val>
                                            <p:fltVal val="0"/>
                                          </p:val>
                                        </p:tav>
                                        <p:tav tm="100000">
                                          <p:val>
                                            <p:strVal val="#ppt_h"/>
                                          </p:val>
                                        </p:tav>
                                      </p:tavLst>
                                    </p:anim>
                                    <p:anim calcmode="lin" valueType="num">
                                      <p:cBhvr>
                                        <p:cTn id="81" dur="1000" fill="hold"/>
                                        <p:tgtEl>
                                          <p:spTgt spid="13"/>
                                        </p:tgtEl>
                                        <p:attrNameLst>
                                          <p:attrName>style.rotation</p:attrName>
                                        </p:attrNameLst>
                                      </p:cBhvr>
                                      <p:tavLst>
                                        <p:tav tm="0">
                                          <p:val>
                                            <p:fltVal val="90"/>
                                          </p:val>
                                        </p:tav>
                                        <p:tav tm="100000">
                                          <p:val>
                                            <p:fltVal val="0"/>
                                          </p:val>
                                        </p:tav>
                                      </p:tavLst>
                                    </p:anim>
                                    <p:animEffect transition="in" filter="fade">
                                      <p:cBhvr>
                                        <p:cTn id="82" dur="10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1000" fill="hold"/>
                                        <p:tgtEl>
                                          <p:spTgt spid="18"/>
                                        </p:tgtEl>
                                        <p:attrNameLst>
                                          <p:attrName>ppt_w</p:attrName>
                                        </p:attrNameLst>
                                      </p:cBhvr>
                                      <p:tavLst>
                                        <p:tav tm="0">
                                          <p:val>
                                            <p:fltVal val="0"/>
                                          </p:val>
                                        </p:tav>
                                        <p:tav tm="100000">
                                          <p:val>
                                            <p:strVal val="#ppt_w"/>
                                          </p:val>
                                        </p:tav>
                                      </p:tavLst>
                                    </p:anim>
                                    <p:anim calcmode="lin" valueType="num">
                                      <p:cBhvr>
                                        <p:cTn id="88" dur="1000" fill="hold"/>
                                        <p:tgtEl>
                                          <p:spTgt spid="18"/>
                                        </p:tgtEl>
                                        <p:attrNameLst>
                                          <p:attrName>ppt_h</p:attrName>
                                        </p:attrNameLst>
                                      </p:cBhvr>
                                      <p:tavLst>
                                        <p:tav tm="0">
                                          <p:val>
                                            <p:fltVal val="0"/>
                                          </p:val>
                                        </p:tav>
                                        <p:tav tm="100000">
                                          <p:val>
                                            <p:strVal val="#ppt_h"/>
                                          </p:val>
                                        </p:tav>
                                      </p:tavLst>
                                    </p:anim>
                                    <p:anim calcmode="lin" valueType="num">
                                      <p:cBhvr>
                                        <p:cTn id="89" dur="1000" fill="hold"/>
                                        <p:tgtEl>
                                          <p:spTgt spid="18"/>
                                        </p:tgtEl>
                                        <p:attrNameLst>
                                          <p:attrName>style.rotation</p:attrName>
                                        </p:attrNameLst>
                                      </p:cBhvr>
                                      <p:tavLst>
                                        <p:tav tm="0">
                                          <p:val>
                                            <p:fltVal val="90"/>
                                          </p:val>
                                        </p:tav>
                                        <p:tav tm="100000">
                                          <p:val>
                                            <p:fltVal val="0"/>
                                          </p:val>
                                        </p:tav>
                                      </p:tavLst>
                                    </p:anim>
                                    <p:animEffect transition="in" filter="fade">
                                      <p:cBhvr>
                                        <p:cTn id="90" dur="1000"/>
                                        <p:tgtEl>
                                          <p:spTgt spid="18"/>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1000" fill="hold"/>
                                        <p:tgtEl>
                                          <p:spTgt spid="14"/>
                                        </p:tgtEl>
                                        <p:attrNameLst>
                                          <p:attrName>ppt_w</p:attrName>
                                        </p:attrNameLst>
                                      </p:cBhvr>
                                      <p:tavLst>
                                        <p:tav tm="0">
                                          <p:val>
                                            <p:fltVal val="0"/>
                                          </p:val>
                                        </p:tav>
                                        <p:tav tm="100000">
                                          <p:val>
                                            <p:strVal val="#ppt_w"/>
                                          </p:val>
                                        </p:tav>
                                      </p:tavLst>
                                    </p:anim>
                                    <p:anim calcmode="lin" valueType="num">
                                      <p:cBhvr>
                                        <p:cTn id="96" dur="1000" fill="hold"/>
                                        <p:tgtEl>
                                          <p:spTgt spid="14"/>
                                        </p:tgtEl>
                                        <p:attrNameLst>
                                          <p:attrName>ppt_h</p:attrName>
                                        </p:attrNameLst>
                                      </p:cBhvr>
                                      <p:tavLst>
                                        <p:tav tm="0">
                                          <p:val>
                                            <p:fltVal val="0"/>
                                          </p:val>
                                        </p:tav>
                                        <p:tav tm="100000">
                                          <p:val>
                                            <p:strVal val="#ppt_h"/>
                                          </p:val>
                                        </p:tav>
                                      </p:tavLst>
                                    </p:anim>
                                    <p:anim calcmode="lin" valueType="num">
                                      <p:cBhvr>
                                        <p:cTn id="97" dur="1000" fill="hold"/>
                                        <p:tgtEl>
                                          <p:spTgt spid="14"/>
                                        </p:tgtEl>
                                        <p:attrNameLst>
                                          <p:attrName>style.rotation</p:attrName>
                                        </p:attrNameLst>
                                      </p:cBhvr>
                                      <p:tavLst>
                                        <p:tav tm="0">
                                          <p:val>
                                            <p:fltVal val="90"/>
                                          </p:val>
                                        </p:tav>
                                        <p:tav tm="100000">
                                          <p:val>
                                            <p:fltVal val="0"/>
                                          </p:val>
                                        </p:tav>
                                      </p:tavLst>
                                    </p:anim>
                                    <p:animEffect transition="in" filter="fade">
                                      <p:cBhvr>
                                        <p:cTn id="98" dur="1000"/>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p:cTn id="103" dur="1000" fill="hold"/>
                                        <p:tgtEl>
                                          <p:spTgt spid="15"/>
                                        </p:tgtEl>
                                        <p:attrNameLst>
                                          <p:attrName>ppt_w</p:attrName>
                                        </p:attrNameLst>
                                      </p:cBhvr>
                                      <p:tavLst>
                                        <p:tav tm="0">
                                          <p:val>
                                            <p:fltVal val="0"/>
                                          </p:val>
                                        </p:tav>
                                        <p:tav tm="100000">
                                          <p:val>
                                            <p:strVal val="#ppt_w"/>
                                          </p:val>
                                        </p:tav>
                                      </p:tavLst>
                                    </p:anim>
                                    <p:anim calcmode="lin" valueType="num">
                                      <p:cBhvr>
                                        <p:cTn id="104" dur="1000" fill="hold"/>
                                        <p:tgtEl>
                                          <p:spTgt spid="15"/>
                                        </p:tgtEl>
                                        <p:attrNameLst>
                                          <p:attrName>ppt_h</p:attrName>
                                        </p:attrNameLst>
                                      </p:cBhvr>
                                      <p:tavLst>
                                        <p:tav tm="0">
                                          <p:val>
                                            <p:fltVal val="0"/>
                                          </p:val>
                                        </p:tav>
                                        <p:tav tm="100000">
                                          <p:val>
                                            <p:strVal val="#ppt_h"/>
                                          </p:val>
                                        </p:tav>
                                      </p:tavLst>
                                    </p:anim>
                                    <p:anim calcmode="lin" valueType="num">
                                      <p:cBhvr>
                                        <p:cTn id="105" dur="1000" fill="hold"/>
                                        <p:tgtEl>
                                          <p:spTgt spid="15"/>
                                        </p:tgtEl>
                                        <p:attrNameLst>
                                          <p:attrName>style.rotation</p:attrName>
                                        </p:attrNameLst>
                                      </p:cBhvr>
                                      <p:tavLst>
                                        <p:tav tm="0">
                                          <p:val>
                                            <p:fltVal val="90"/>
                                          </p:val>
                                        </p:tav>
                                        <p:tav tm="100000">
                                          <p:val>
                                            <p:fltVal val="0"/>
                                          </p:val>
                                        </p:tav>
                                      </p:tavLst>
                                    </p:anim>
                                    <p:animEffect transition="in" filter="fade">
                                      <p:cBhvr>
                                        <p:cTn id="106" dur="1000"/>
                                        <p:tgtEl>
                                          <p:spTgt spid="15"/>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cBhvr>
                                        <p:cTn id="111" dur="1000" fill="hold"/>
                                        <p:tgtEl>
                                          <p:spTgt spid="16"/>
                                        </p:tgtEl>
                                        <p:attrNameLst>
                                          <p:attrName>ppt_w</p:attrName>
                                        </p:attrNameLst>
                                      </p:cBhvr>
                                      <p:tavLst>
                                        <p:tav tm="0">
                                          <p:val>
                                            <p:fltVal val="0"/>
                                          </p:val>
                                        </p:tav>
                                        <p:tav tm="100000">
                                          <p:val>
                                            <p:strVal val="#ppt_w"/>
                                          </p:val>
                                        </p:tav>
                                      </p:tavLst>
                                    </p:anim>
                                    <p:anim calcmode="lin" valueType="num">
                                      <p:cBhvr>
                                        <p:cTn id="112" dur="1000" fill="hold"/>
                                        <p:tgtEl>
                                          <p:spTgt spid="16"/>
                                        </p:tgtEl>
                                        <p:attrNameLst>
                                          <p:attrName>ppt_h</p:attrName>
                                        </p:attrNameLst>
                                      </p:cBhvr>
                                      <p:tavLst>
                                        <p:tav tm="0">
                                          <p:val>
                                            <p:fltVal val="0"/>
                                          </p:val>
                                        </p:tav>
                                        <p:tav tm="100000">
                                          <p:val>
                                            <p:strVal val="#ppt_h"/>
                                          </p:val>
                                        </p:tav>
                                      </p:tavLst>
                                    </p:anim>
                                    <p:anim calcmode="lin" valueType="num">
                                      <p:cBhvr>
                                        <p:cTn id="113" dur="1000" fill="hold"/>
                                        <p:tgtEl>
                                          <p:spTgt spid="16"/>
                                        </p:tgtEl>
                                        <p:attrNameLst>
                                          <p:attrName>style.rotation</p:attrName>
                                        </p:attrNameLst>
                                      </p:cBhvr>
                                      <p:tavLst>
                                        <p:tav tm="0">
                                          <p:val>
                                            <p:fltVal val="90"/>
                                          </p:val>
                                        </p:tav>
                                        <p:tav tm="100000">
                                          <p:val>
                                            <p:fltVal val="0"/>
                                          </p:val>
                                        </p:tav>
                                      </p:tavLst>
                                    </p:anim>
                                    <p:animEffect transition="in" filter="fade">
                                      <p:cBhvr>
                                        <p:cTn id="114" dur="1000"/>
                                        <p:tgtEl>
                                          <p:spTgt spid="16"/>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17"/>
                                        </p:tgtEl>
                                        <p:attrNameLst>
                                          <p:attrName>style.visibility</p:attrName>
                                        </p:attrNameLst>
                                      </p:cBhvr>
                                      <p:to>
                                        <p:strVal val="visible"/>
                                      </p:to>
                                    </p:set>
                                    <p:anim calcmode="lin" valueType="num">
                                      <p:cBhvr>
                                        <p:cTn id="119" dur="1000" fill="hold"/>
                                        <p:tgtEl>
                                          <p:spTgt spid="17"/>
                                        </p:tgtEl>
                                        <p:attrNameLst>
                                          <p:attrName>ppt_w</p:attrName>
                                        </p:attrNameLst>
                                      </p:cBhvr>
                                      <p:tavLst>
                                        <p:tav tm="0">
                                          <p:val>
                                            <p:fltVal val="0"/>
                                          </p:val>
                                        </p:tav>
                                        <p:tav tm="100000">
                                          <p:val>
                                            <p:strVal val="#ppt_w"/>
                                          </p:val>
                                        </p:tav>
                                      </p:tavLst>
                                    </p:anim>
                                    <p:anim calcmode="lin" valueType="num">
                                      <p:cBhvr>
                                        <p:cTn id="120" dur="1000" fill="hold"/>
                                        <p:tgtEl>
                                          <p:spTgt spid="17"/>
                                        </p:tgtEl>
                                        <p:attrNameLst>
                                          <p:attrName>ppt_h</p:attrName>
                                        </p:attrNameLst>
                                      </p:cBhvr>
                                      <p:tavLst>
                                        <p:tav tm="0">
                                          <p:val>
                                            <p:fltVal val="0"/>
                                          </p:val>
                                        </p:tav>
                                        <p:tav tm="100000">
                                          <p:val>
                                            <p:strVal val="#ppt_h"/>
                                          </p:val>
                                        </p:tav>
                                      </p:tavLst>
                                    </p:anim>
                                    <p:anim calcmode="lin" valueType="num">
                                      <p:cBhvr>
                                        <p:cTn id="121" dur="1000" fill="hold"/>
                                        <p:tgtEl>
                                          <p:spTgt spid="17"/>
                                        </p:tgtEl>
                                        <p:attrNameLst>
                                          <p:attrName>style.rotation</p:attrName>
                                        </p:attrNameLst>
                                      </p:cBhvr>
                                      <p:tavLst>
                                        <p:tav tm="0">
                                          <p:val>
                                            <p:fltVal val="90"/>
                                          </p:val>
                                        </p:tav>
                                        <p:tav tm="100000">
                                          <p:val>
                                            <p:fltVal val="0"/>
                                          </p:val>
                                        </p:tav>
                                      </p:tavLst>
                                    </p:anim>
                                    <p:animEffect transition="in" filter="fade">
                                      <p:cBhvr>
                                        <p:cTn id="122" dur="1000"/>
                                        <p:tgtEl>
                                          <p:spTgt spid="17"/>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19"/>
                                        </p:tgtEl>
                                        <p:attrNameLst>
                                          <p:attrName>style.visibility</p:attrName>
                                        </p:attrNameLst>
                                      </p:cBhvr>
                                      <p:to>
                                        <p:strVal val="visible"/>
                                      </p:to>
                                    </p:set>
                                    <p:anim calcmode="lin" valueType="num">
                                      <p:cBhvr>
                                        <p:cTn id="127" dur="1000" fill="hold"/>
                                        <p:tgtEl>
                                          <p:spTgt spid="19"/>
                                        </p:tgtEl>
                                        <p:attrNameLst>
                                          <p:attrName>ppt_w</p:attrName>
                                        </p:attrNameLst>
                                      </p:cBhvr>
                                      <p:tavLst>
                                        <p:tav tm="0">
                                          <p:val>
                                            <p:fltVal val="0"/>
                                          </p:val>
                                        </p:tav>
                                        <p:tav tm="100000">
                                          <p:val>
                                            <p:strVal val="#ppt_w"/>
                                          </p:val>
                                        </p:tav>
                                      </p:tavLst>
                                    </p:anim>
                                    <p:anim calcmode="lin" valueType="num">
                                      <p:cBhvr>
                                        <p:cTn id="128" dur="1000" fill="hold"/>
                                        <p:tgtEl>
                                          <p:spTgt spid="19"/>
                                        </p:tgtEl>
                                        <p:attrNameLst>
                                          <p:attrName>ppt_h</p:attrName>
                                        </p:attrNameLst>
                                      </p:cBhvr>
                                      <p:tavLst>
                                        <p:tav tm="0">
                                          <p:val>
                                            <p:fltVal val="0"/>
                                          </p:val>
                                        </p:tav>
                                        <p:tav tm="100000">
                                          <p:val>
                                            <p:strVal val="#ppt_h"/>
                                          </p:val>
                                        </p:tav>
                                      </p:tavLst>
                                    </p:anim>
                                    <p:anim calcmode="lin" valueType="num">
                                      <p:cBhvr>
                                        <p:cTn id="129" dur="1000" fill="hold"/>
                                        <p:tgtEl>
                                          <p:spTgt spid="19"/>
                                        </p:tgtEl>
                                        <p:attrNameLst>
                                          <p:attrName>style.rotation</p:attrName>
                                        </p:attrNameLst>
                                      </p:cBhvr>
                                      <p:tavLst>
                                        <p:tav tm="0">
                                          <p:val>
                                            <p:fltVal val="90"/>
                                          </p:val>
                                        </p:tav>
                                        <p:tav tm="100000">
                                          <p:val>
                                            <p:fltVal val="0"/>
                                          </p:val>
                                        </p:tav>
                                      </p:tavLst>
                                    </p:anim>
                                    <p:animEffect transition="in" filter="fade">
                                      <p:cBhvr>
                                        <p:cTn id="130" dur="1000"/>
                                        <p:tgtEl>
                                          <p:spTgt spid="19"/>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1000" fill="hold"/>
                                        <p:tgtEl>
                                          <p:spTgt spid="20"/>
                                        </p:tgtEl>
                                        <p:attrNameLst>
                                          <p:attrName>ppt_w</p:attrName>
                                        </p:attrNameLst>
                                      </p:cBhvr>
                                      <p:tavLst>
                                        <p:tav tm="0">
                                          <p:val>
                                            <p:fltVal val="0"/>
                                          </p:val>
                                        </p:tav>
                                        <p:tav tm="100000">
                                          <p:val>
                                            <p:strVal val="#ppt_w"/>
                                          </p:val>
                                        </p:tav>
                                      </p:tavLst>
                                    </p:anim>
                                    <p:anim calcmode="lin" valueType="num">
                                      <p:cBhvr>
                                        <p:cTn id="136" dur="1000" fill="hold"/>
                                        <p:tgtEl>
                                          <p:spTgt spid="20"/>
                                        </p:tgtEl>
                                        <p:attrNameLst>
                                          <p:attrName>ppt_h</p:attrName>
                                        </p:attrNameLst>
                                      </p:cBhvr>
                                      <p:tavLst>
                                        <p:tav tm="0">
                                          <p:val>
                                            <p:fltVal val="0"/>
                                          </p:val>
                                        </p:tav>
                                        <p:tav tm="100000">
                                          <p:val>
                                            <p:strVal val="#ppt_h"/>
                                          </p:val>
                                        </p:tav>
                                      </p:tavLst>
                                    </p:anim>
                                    <p:anim calcmode="lin" valueType="num">
                                      <p:cBhvr>
                                        <p:cTn id="137" dur="1000" fill="hold"/>
                                        <p:tgtEl>
                                          <p:spTgt spid="20"/>
                                        </p:tgtEl>
                                        <p:attrNameLst>
                                          <p:attrName>style.rotation</p:attrName>
                                        </p:attrNameLst>
                                      </p:cBhvr>
                                      <p:tavLst>
                                        <p:tav tm="0">
                                          <p:val>
                                            <p:fltVal val="90"/>
                                          </p:val>
                                        </p:tav>
                                        <p:tav tm="100000">
                                          <p:val>
                                            <p:fltVal val="0"/>
                                          </p:val>
                                        </p:tav>
                                      </p:tavLst>
                                    </p:anim>
                                    <p:animEffect transition="in" filter="fade">
                                      <p:cBhvr>
                                        <p:cTn id="138" dur="1000"/>
                                        <p:tgtEl>
                                          <p:spTgt spid="20"/>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grpId="0" nodeType="clickEffect">
                                  <p:stCondLst>
                                    <p:cond delay="0"/>
                                  </p:stCondLst>
                                  <p:childTnLst>
                                    <p:set>
                                      <p:cBhvr>
                                        <p:cTn id="142" dur="1" fill="hold">
                                          <p:stCondLst>
                                            <p:cond delay="0"/>
                                          </p:stCondLst>
                                        </p:cTn>
                                        <p:tgtEl>
                                          <p:spTgt spid="21"/>
                                        </p:tgtEl>
                                        <p:attrNameLst>
                                          <p:attrName>style.visibility</p:attrName>
                                        </p:attrNameLst>
                                      </p:cBhvr>
                                      <p:to>
                                        <p:strVal val="visible"/>
                                      </p:to>
                                    </p:set>
                                    <p:anim calcmode="lin" valueType="num">
                                      <p:cBhvr>
                                        <p:cTn id="143" dur="1000" fill="hold"/>
                                        <p:tgtEl>
                                          <p:spTgt spid="21"/>
                                        </p:tgtEl>
                                        <p:attrNameLst>
                                          <p:attrName>ppt_w</p:attrName>
                                        </p:attrNameLst>
                                      </p:cBhvr>
                                      <p:tavLst>
                                        <p:tav tm="0">
                                          <p:val>
                                            <p:fltVal val="0"/>
                                          </p:val>
                                        </p:tav>
                                        <p:tav tm="100000">
                                          <p:val>
                                            <p:strVal val="#ppt_w"/>
                                          </p:val>
                                        </p:tav>
                                      </p:tavLst>
                                    </p:anim>
                                    <p:anim calcmode="lin" valueType="num">
                                      <p:cBhvr>
                                        <p:cTn id="144" dur="1000" fill="hold"/>
                                        <p:tgtEl>
                                          <p:spTgt spid="21"/>
                                        </p:tgtEl>
                                        <p:attrNameLst>
                                          <p:attrName>ppt_h</p:attrName>
                                        </p:attrNameLst>
                                      </p:cBhvr>
                                      <p:tavLst>
                                        <p:tav tm="0">
                                          <p:val>
                                            <p:fltVal val="0"/>
                                          </p:val>
                                        </p:tav>
                                        <p:tav tm="100000">
                                          <p:val>
                                            <p:strVal val="#ppt_h"/>
                                          </p:val>
                                        </p:tav>
                                      </p:tavLst>
                                    </p:anim>
                                    <p:anim calcmode="lin" valueType="num">
                                      <p:cBhvr>
                                        <p:cTn id="145" dur="1000" fill="hold"/>
                                        <p:tgtEl>
                                          <p:spTgt spid="21"/>
                                        </p:tgtEl>
                                        <p:attrNameLst>
                                          <p:attrName>style.rotation</p:attrName>
                                        </p:attrNameLst>
                                      </p:cBhvr>
                                      <p:tavLst>
                                        <p:tav tm="0">
                                          <p:val>
                                            <p:fltVal val="90"/>
                                          </p:val>
                                        </p:tav>
                                        <p:tav tm="100000">
                                          <p:val>
                                            <p:fltVal val="0"/>
                                          </p:val>
                                        </p:tav>
                                      </p:tavLst>
                                    </p:anim>
                                    <p:animEffect transition="in" filter="fade">
                                      <p:cBhvr>
                                        <p:cTn id="146" dur="1000"/>
                                        <p:tgtEl>
                                          <p:spTgt spid="21"/>
                                        </p:tgtEl>
                                      </p:cBhvr>
                                    </p:animEffect>
                                  </p:childTnLst>
                                </p:cTn>
                              </p:par>
                            </p:childTnLst>
                          </p:cTn>
                        </p:par>
                      </p:childTnLst>
                    </p:cTn>
                  </p:par>
                  <p:par>
                    <p:cTn id="147" fill="hold">
                      <p:stCondLst>
                        <p:cond delay="indefinite"/>
                      </p:stCondLst>
                      <p:childTnLst>
                        <p:par>
                          <p:cTn id="148" fill="hold">
                            <p:stCondLst>
                              <p:cond delay="0"/>
                            </p:stCondLst>
                            <p:childTnLst>
                              <p:par>
                                <p:cTn id="149" presetID="31" presetClass="entr" presetSubtype="0" fill="hold" grpId="0" nodeType="clickEffect">
                                  <p:stCondLst>
                                    <p:cond delay="0"/>
                                  </p:stCondLst>
                                  <p:childTnLst>
                                    <p:set>
                                      <p:cBhvr>
                                        <p:cTn id="150" dur="1" fill="hold">
                                          <p:stCondLst>
                                            <p:cond delay="0"/>
                                          </p:stCondLst>
                                        </p:cTn>
                                        <p:tgtEl>
                                          <p:spTgt spid="22"/>
                                        </p:tgtEl>
                                        <p:attrNameLst>
                                          <p:attrName>style.visibility</p:attrName>
                                        </p:attrNameLst>
                                      </p:cBhvr>
                                      <p:to>
                                        <p:strVal val="visible"/>
                                      </p:to>
                                    </p:set>
                                    <p:anim calcmode="lin" valueType="num">
                                      <p:cBhvr>
                                        <p:cTn id="151" dur="1000" fill="hold"/>
                                        <p:tgtEl>
                                          <p:spTgt spid="22"/>
                                        </p:tgtEl>
                                        <p:attrNameLst>
                                          <p:attrName>ppt_w</p:attrName>
                                        </p:attrNameLst>
                                      </p:cBhvr>
                                      <p:tavLst>
                                        <p:tav tm="0">
                                          <p:val>
                                            <p:fltVal val="0"/>
                                          </p:val>
                                        </p:tav>
                                        <p:tav tm="100000">
                                          <p:val>
                                            <p:strVal val="#ppt_w"/>
                                          </p:val>
                                        </p:tav>
                                      </p:tavLst>
                                    </p:anim>
                                    <p:anim calcmode="lin" valueType="num">
                                      <p:cBhvr>
                                        <p:cTn id="152" dur="1000" fill="hold"/>
                                        <p:tgtEl>
                                          <p:spTgt spid="22"/>
                                        </p:tgtEl>
                                        <p:attrNameLst>
                                          <p:attrName>ppt_h</p:attrName>
                                        </p:attrNameLst>
                                      </p:cBhvr>
                                      <p:tavLst>
                                        <p:tav tm="0">
                                          <p:val>
                                            <p:fltVal val="0"/>
                                          </p:val>
                                        </p:tav>
                                        <p:tav tm="100000">
                                          <p:val>
                                            <p:strVal val="#ppt_h"/>
                                          </p:val>
                                        </p:tav>
                                      </p:tavLst>
                                    </p:anim>
                                    <p:anim calcmode="lin" valueType="num">
                                      <p:cBhvr>
                                        <p:cTn id="153" dur="1000" fill="hold"/>
                                        <p:tgtEl>
                                          <p:spTgt spid="22"/>
                                        </p:tgtEl>
                                        <p:attrNameLst>
                                          <p:attrName>style.rotation</p:attrName>
                                        </p:attrNameLst>
                                      </p:cBhvr>
                                      <p:tavLst>
                                        <p:tav tm="0">
                                          <p:val>
                                            <p:fltVal val="90"/>
                                          </p:val>
                                        </p:tav>
                                        <p:tav tm="100000">
                                          <p:val>
                                            <p:fltVal val="0"/>
                                          </p:val>
                                        </p:tav>
                                      </p:tavLst>
                                    </p:anim>
                                    <p:animEffect transition="in" filter="fade">
                                      <p:cBhvr>
                                        <p:cTn id="154" dur="1000"/>
                                        <p:tgtEl>
                                          <p:spTgt spid="22"/>
                                        </p:tgtEl>
                                      </p:cBhvr>
                                    </p:animEffect>
                                  </p:childTnLst>
                                </p:cTn>
                              </p:par>
                            </p:childTnLst>
                          </p:cTn>
                        </p:par>
                      </p:childTnLst>
                    </p:cTn>
                  </p:par>
                  <p:par>
                    <p:cTn id="155" fill="hold">
                      <p:stCondLst>
                        <p:cond delay="indefinite"/>
                      </p:stCondLst>
                      <p:childTnLst>
                        <p:par>
                          <p:cTn id="156" fill="hold">
                            <p:stCondLst>
                              <p:cond delay="0"/>
                            </p:stCondLst>
                            <p:childTnLst>
                              <p:par>
                                <p:cTn id="157" presetID="31" presetClass="entr" presetSubtype="0" fill="hold" grpId="0" nodeType="clickEffect">
                                  <p:stCondLst>
                                    <p:cond delay="0"/>
                                  </p:stCondLst>
                                  <p:childTnLst>
                                    <p:set>
                                      <p:cBhvr>
                                        <p:cTn id="158" dur="1" fill="hold">
                                          <p:stCondLst>
                                            <p:cond delay="0"/>
                                          </p:stCondLst>
                                        </p:cTn>
                                        <p:tgtEl>
                                          <p:spTgt spid="24"/>
                                        </p:tgtEl>
                                        <p:attrNameLst>
                                          <p:attrName>style.visibility</p:attrName>
                                        </p:attrNameLst>
                                      </p:cBhvr>
                                      <p:to>
                                        <p:strVal val="visible"/>
                                      </p:to>
                                    </p:set>
                                    <p:anim calcmode="lin" valueType="num">
                                      <p:cBhvr>
                                        <p:cTn id="159" dur="1000" fill="hold"/>
                                        <p:tgtEl>
                                          <p:spTgt spid="24"/>
                                        </p:tgtEl>
                                        <p:attrNameLst>
                                          <p:attrName>ppt_w</p:attrName>
                                        </p:attrNameLst>
                                      </p:cBhvr>
                                      <p:tavLst>
                                        <p:tav tm="0">
                                          <p:val>
                                            <p:fltVal val="0"/>
                                          </p:val>
                                        </p:tav>
                                        <p:tav tm="100000">
                                          <p:val>
                                            <p:strVal val="#ppt_w"/>
                                          </p:val>
                                        </p:tav>
                                      </p:tavLst>
                                    </p:anim>
                                    <p:anim calcmode="lin" valueType="num">
                                      <p:cBhvr>
                                        <p:cTn id="160" dur="1000" fill="hold"/>
                                        <p:tgtEl>
                                          <p:spTgt spid="24"/>
                                        </p:tgtEl>
                                        <p:attrNameLst>
                                          <p:attrName>ppt_h</p:attrName>
                                        </p:attrNameLst>
                                      </p:cBhvr>
                                      <p:tavLst>
                                        <p:tav tm="0">
                                          <p:val>
                                            <p:fltVal val="0"/>
                                          </p:val>
                                        </p:tav>
                                        <p:tav tm="100000">
                                          <p:val>
                                            <p:strVal val="#ppt_h"/>
                                          </p:val>
                                        </p:tav>
                                      </p:tavLst>
                                    </p:anim>
                                    <p:anim calcmode="lin" valueType="num">
                                      <p:cBhvr>
                                        <p:cTn id="161" dur="1000" fill="hold"/>
                                        <p:tgtEl>
                                          <p:spTgt spid="24"/>
                                        </p:tgtEl>
                                        <p:attrNameLst>
                                          <p:attrName>style.rotation</p:attrName>
                                        </p:attrNameLst>
                                      </p:cBhvr>
                                      <p:tavLst>
                                        <p:tav tm="0">
                                          <p:val>
                                            <p:fltVal val="90"/>
                                          </p:val>
                                        </p:tav>
                                        <p:tav tm="100000">
                                          <p:val>
                                            <p:fltVal val="0"/>
                                          </p:val>
                                        </p:tav>
                                      </p:tavLst>
                                    </p:anim>
                                    <p:animEffect transition="in" filter="fade">
                                      <p:cBhvr>
                                        <p:cTn id="16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10" grpId="0"/>
      <p:bldP spid="11" grpId="0"/>
      <p:bldP spid="12" grpId="0"/>
      <p:bldP spid="13" grpId="0"/>
      <p:bldP spid="14" grpId="0"/>
      <p:bldP spid="15" grpId="0"/>
      <p:bldP spid="16" grpId="0"/>
      <p:bldP spid="17" grpId="0"/>
      <p:bldP spid="18" grpId="0"/>
      <p:bldP spid="19" grpId="0"/>
      <p:bldP spid="20" grpId="0"/>
      <p:bldP spid="21" grpId="0"/>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Ga.mpg">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524000" y="3276600"/>
            <a:ext cx="45989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7" descr="nt10644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139" y="0"/>
            <a:ext cx="43910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481965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250px-Gamevaga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260726"/>
            <a:ext cx="45720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805075"/>
      </p:ext>
    </p:extLst>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9460"/>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Kết quả hình ảnh cho con cho"/>
          <p:cNvSpPr>
            <a:spLocks noChangeAspect="1" noChangeArrowheads="1"/>
          </p:cNvSpPr>
          <p:nvPr/>
        </p:nvSpPr>
        <p:spPr bwMode="auto">
          <a:xfrm>
            <a:off x="1673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latin typeface="VNI-Times" pitchFamily="2" charset="0"/>
            </a:endParaRPr>
          </a:p>
        </p:txBody>
      </p:sp>
      <p:sp>
        <p:nvSpPr>
          <p:cNvPr id="18435" name="AutoShape 4" descr="Kết quả hình ảnh cho con cho"/>
          <p:cNvSpPr>
            <a:spLocks noChangeAspect="1" noChangeArrowheads="1"/>
          </p:cNvSpPr>
          <p:nvPr/>
        </p:nvSpPr>
        <p:spPr bwMode="auto">
          <a:xfrm>
            <a:off x="182562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latin typeface="VNI-Times" pitchFamily="2" charset="0"/>
            </a:endParaRPr>
          </a:p>
        </p:txBody>
      </p:sp>
      <p:sp>
        <p:nvSpPr>
          <p:cNvPr id="18436" name="AutoShape 6" descr="Kết quả hình ảnh cho con cho"/>
          <p:cNvSpPr>
            <a:spLocks noChangeAspect="1" noChangeArrowheads="1"/>
          </p:cNvSpPr>
          <p:nvPr/>
        </p:nvSpPr>
        <p:spPr bwMode="auto">
          <a:xfrm>
            <a:off x="197802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latin typeface="VNI-Times" pitchFamily="2" charset="0"/>
            </a:endParaRPr>
          </a:p>
        </p:txBody>
      </p:sp>
      <p:sp>
        <p:nvSpPr>
          <p:cNvPr id="18437" name="AutoShape 8" descr="hình ảnh animals : động vật; Vật Nuôi, animal; con chó, dog"/>
          <p:cNvSpPr>
            <a:spLocks noChangeAspect="1" noChangeArrowheads="1"/>
          </p:cNvSpPr>
          <p:nvPr/>
        </p:nvSpPr>
        <p:spPr bwMode="auto">
          <a:xfrm>
            <a:off x="21304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latin typeface="VNI-Times" pitchFamily="2" charset="0"/>
            </a:endParaRPr>
          </a:p>
        </p:txBody>
      </p:sp>
      <p:pic>
        <p:nvPicPr>
          <p:cNvPr id="18438" name="Picture 14" descr="Kết quả hình ảnh cho con v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5466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6" descr="Kết quả hình ảnh cho con ng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138" y="1"/>
            <a:ext cx="4614862"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9" descr="Con v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479800"/>
            <a:ext cx="4529138"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6" descr="75802612353628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8688" y="3473450"/>
            <a:ext cx="465931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657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9" descr="DSC08457"/>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l="7999" t="7111" r="10667" b="18222"/>
          <a:stretch>
            <a:fillRect/>
          </a:stretch>
        </p:blipFill>
        <p:spPr bwMode="auto">
          <a:xfrm>
            <a:off x="1524001" y="0"/>
            <a:ext cx="4543425" cy="68580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9" descr="200px-Goldenoriole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6" y="3378200"/>
            <a:ext cx="4600575"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8" descr="v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814" y="0"/>
            <a:ext cx="4675187"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910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4" descr="lon%20mong%20c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509964"/>
            <a:ext cx="4398963" cy="3348037"/>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20483" name="Picture 18" descr="Kết quả hình ảnh cho con h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2176" y="3440114"/>
            <a:ext cx="4695825"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1" descr="DSC003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0"/>
            <a:ext cx="3048000" cy="3424238"/>
          </a:xfrm>
          <a:prstGeom prst="rect">
            <a:avLst/>
          </a:prstGeom>
          <a:noFill/>
          <a:ln w="9525">
            <a:solidFill>
              <a:srgbClr val="99FF66"/>
            </a:solidFill>
            <a:miter lim="800000"/>
            <a:headEnd/>
            <a:tailEnd/>
          </a:ln>
          <a:extLst>
            <a:ext uri="{909E8E84-426E-40DD-AFC4-6F175D3DCCD1}">
              <a14:hiddenFill xmlns:a14="http://schemas.microsoft.com/office/drawing/2010/main">
                <a:solidFill>
                  <a:srgbClr val="FFFFFF"/>
                </a:solidFill>
              </a14:hiddenFill>
            </a:ext>
          </a:extLst>
        </p:spPr>
      </p:pic>
      <p:pic>
        <p:nvPicPr>
          <p:cNvPr id="20485" name="Picture 14" descr="250px-Sow_with_pigl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0"/>
            <a:ext cx="3457575"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7875" y="1"/>
            <a:ext cx="30480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109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2" descr="t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5426" y="1"/>
            <a:ext cx="4092575"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5046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0" descr="Kết quả hình ảnh cho con th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3446464"/>
            <a:ext cx="4095750"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3990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3" descr="bo laisind"/>
          <p:cNvPicPr>
            <a:picLocks noChangeAspect="1" noChangeArrowheads="1"/>
          </p:cNvPicPr>
          <p:nvPr/>
        </p:nvPicPr>
        <p:blipFill>
          <a:blip r:embed="rId2">
            <a:extLst>
              <a:ext uri="{28A0092B-C50C-407E-A947-70E740481C1C}">
                <a14:useLocalDpi xmlns:a14="http://schemas.microsoft.com/office/drawing/2010/main" val="0"/>
              </a:ext>
            </a:extLst>
          </a:blip>
          <a:srcRect r="6010"/>
          <a:stretch>
            <a:fillRect/>
          </a:stretch>
        </p:blipFill>
        <p:spPr bwMode="auto">
          <a:xfrm>
            <a:off x="1524000" y="1"/>
            <a:ext cx="3976688"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descr="f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02026"/>
            <a:ext cx="3989388"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8" descr="b5Sh5Uan2213243Nx3uJTDZH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1164" y="0"/>
            <a:ext cx="51768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910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850" y="0"/>
            <a:ext cx="4629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6" descr="Water_buffalo_bat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52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910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2050" name="Picture 2" descr="Dạy bé học các con vật nuôi trong nhà gia đình | tiếng kêu và hình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4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683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0" y="2561096"/>
            <a:ext cx="1496617" cy="1815882"/>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800" b="1" dirty="0" err="1">
                <a:solidFill>
                  <a:srgbClr val="FF0000"/>
                </a:solidFill>
                <a:latin typeface="Times New Roman" panose="02020603050405020304" pitchFamily="18" charset="0"/>
              </a:rPr>
              <a:t>Cấu</a:t>
            </a:r>
            <a:r>
              <a:rPr lang="en-US" altLang="vi-VN" sz="2800" b="1" dirty="0">
                <a:solidFill>
                  <a:srgbClr val="FF0000"/>
                </a:solidFill>
                <a:latin typeface="Times New Roman" panose="02020603050405020304" pitchFamily="18" charset="0"/>
              </a:rPr>
              <a:t> tạo </a:t>
            </a:r>
            <a:r>
              <a:rPr lang="en-US" altLang="vi-VN" sz="2800" b="1" dirty="0" err="1">
                <a:solidFill>
                  <a:srgbClr val="FF0000"/>
                </a:solidFill>
                <a:latin typeface="Times New Roman" panose="02020603050405020304" pitchFamily="18" charset="0"/>
              </a:rPr>
              <a:t>tạo</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bài</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văn</a:t>
            </a:r>
            <a:r>
              <a:rPr lang="en-US" altLang="vi-VN" sz="2800" b="1" dirty="0">
                <a:solidFill>
                  <a:srgbClr val="FF0000"/>
                </a:solidFill>
                <a:latin typeface="Times New Roman" panose="02020603050405020304" pitchFamily="18" charset="0"/>
              </a:rPr>
              <a:t> </a:t>
            </a:r>
            <a:r>
              <a:rPr lang="en-US" altLang="vi-VN" sz="2800" b="1" dirty="0" err="1">
                <a:solidFill>
                  <a:srgbClr val="FF0000"/>
                </a:solidFill>
                <a:latin typeface="Times New Roman" panose="02020603050405020304" pitchFamily="18" charset="0"/>
              </a:rPr>
              <a:t>tả</a:t>
            </a:r>
            <a:r>
              <a:rPr lang="en-US" altLang="vi-VN" sz="2800" b="1" dirty="0">
                <a:solidFill>
                  <a:srgbClr val="FF0000"/>
                </a:solidFill>
                <a:latin typeface="Times New Roman" panose="02020603050405020304" pitchFamily="18" charset="0"/>
              </a:rPr>
              <a:t> </a:t>
            </a:r>
            <a:r>
              <a:rPr lang="en-US" altLang="vi-VN" sz="2800" b="1" dirty="0" err="1" smtClean="0">
                <a:solidFill>
                  <a:srgbClr val="FF0000"/>
                </a:solidFill>
                <a:latin typeface="Times New Roman" panose="02020603050405020304" pitchFamily="18" charset="0"/>
              </a:rPr>
              <a:t>cây</a:t>
            </a:r>
            <a:r>
              <a:rPr lang="en-US" altLang="vi-VN" sz="2800" b="1" dirty="0" smtClean="0">
                <a:solidFill>
                  <a:srgbClr val="FF0000"/>
                </a:solidFill>
                <a:latin typeface="Times New Roman" panose="02020603050405020304" pitchFamily="18" charset="0"/>
              </a:rPr>
              <a:t> </a:t>
            </a:r>
            <a:r>
              <a:rPr lang="en-US" altLang="vi-VN" sz="2800" b="1" dirty="0" err="1" smtClean="0">
                <a:solidFill>
                  <a:srgbClr val="FF0000"/>
                </a:solidFill>
                <a:latin typeface="Times New Roman" panose="02020603050405020304" pitchFamily="18" charset="0"/>
              </a:rPr>
              <a:t>cối</a:t>
            </a:r>
            <a:endParaRPr lang="en-US" altLang="vi-VN" sz="2400" b="1" i="1" dirty="0">
              <a:solidFill>
                <a:srgbClr val="0033CC"/>
              </a:solidFill>
              <a:latin typeface="Times New Roman" panose="02020603050405020304" pitchFamily="18" charset="0"/>
            </a:endParaRPr>
          </a:p>
        </p:txBody>
      </p:sp>
      <p:grpSp>
        <p:nvGrpSpPr>
          <p:cNvPr id="30" name="Group 29"/>
          <p:cNvGrpSpPr/>
          <p:nvPr/>
        </p:nvGrpSpPr>
        <p:grpSpPr>
          <a:xfrm>
            <a:off x="1496617" y="438151"/>
            <a:ext cx="1903808" cy="2676505"/>
            <a:chOff x="1496617" y="438151"/>
            <a:chExt cx="1903808" cy="2676505"/>
          </a:xfrm>
        </p:grpSpPr>
        <p:sp>
          <p:nvSpPr>
            <p:cNvPr id="3" name="Text Box 5"/>
            <p:cNvSpPr txBox="1">
              <a:spLocks noChangeArrowheads="1"/>
            </p:cNvSpPr>
            <p:nvPr/>
          </p:nvSpPr>
          <p:spPr bwMode="auto">
            <a:xfrm>
              <a:off x="1952624" y="438151"/>
              <a:ext cx="1447801" cy="461665"/>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i="1" u="sng" dirty="0" err="1" smtClean="0">
                  <a:solidFill>
                    <a:srgbClr val="FF0000"/>
                  </a:solidFill>
                  <a:latin typeface="Times New Roman" panose="02020603050405020304" pitchFamily="18" charset="0"/>
                </a:rPr>
                <a:t>I.Mở</a:t>
              </a:r>
              <a:r>
                <a:rPr lang="en-US" altLang="vi-VN" sz="2400" b="1" i="1" u="sng" dirty="0" smtClean="0">
                  <a:solidFill>
                    <a:srgbClr val="FF0000"/>
                  </a:solidFill>
                  <a:latin typeface="Times New Roman" panose="02020603050405020304" pitchFamily="18" charset="0"/>
                </a:rPr>
                <a:t> </a:t>
              </a:r>
              <a:r>
                <a:rPr lang="en-US" altLang="vi-VN" sz="2400" b="1" i="1" u="sng" dirty="0" err="1" smtClean="0">
                  <a:solidFill>
                    <a:srgbClr val="FF0000"/>
                  </a:solidFill>
                  <a:latin typeface="Times New Roman" panose="02020603050405020304" pitchFamily="18" charset="0"/>
                </a:rPr>
                <a:t>bài</a:t>
              </a:r>
              <a:endParaRPr lang="en-US" altLang="vi-VN" sz="2400" b="1" i="1" dirty="0">
                <a:solidFill>
                  <a:srgbClr val="0033CC"/>
                </a:solidFill>
                <a:latin typeface="Times New Roman" panose="02020603050405020304" pitchFamily="18" charset="0"/>
              </a:endParaRPr>
            </a:p>
          </p:txBody>
        </p:sp>
        <p:cxnSp>
          <p:nvCxnSpPr>
            <p:cNvPr id="12" name="Straight Arrow Connector 11"/>
            <p:cNvCxnSpPr/>
            <p:nvPr/>
          </p:nvCxnSpPr>
          <p:spPr>
            <a:xfrm flipV="1">
              <a:off x="1496617" y="899816"/>
              <a:ext cx="713182" cy="22148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541269" y="3116281"/>
            <a:ext cx="2338383" cy="461665"/>
            <a:chOff x="1541269" y="3116281"/>
            <a:chExt cx="2338383" cy="461665"/>
          </a:xfrm>
        </p:grpSpPr>
        <p:sp>
          <p:nvSpPr>
            <p:cNvPr id="5" name="Text Box 5"/>
            <p:cNvSpPr txBox="1">
              <a:spLocks noChangeArrowheads="1"/>
            </p:cNvSpPr>
            <p:nvPr/>
          </p:nvSpPr>
          <p:spPr bwMode="auto">
            <a:xfrm>
              <a:off x="2055614" y="3116281"/>
              <a:ext cx="1824038" cy="461665"/>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i="1" u="sng" dirty="0" smtClean="0">
                  <a:solidFill>
                    <a:srgbClr val="FF0000"/>
                  </a:solidFill>
                  <a:latin typeface="Times New Roman" panose="02020603050405020304" pitchFamily="18" charset="0"/>
                </a:rPr>
                <a:t>II. </a:t>
              </a:r>
              <a:r>
                <a:rPr lang="en-US" altLang="vi-VN" sz="2400" b="1" i="1" u="sng" dirty="0" err="1" smtClean="0">
                  <a:solidFill>
                    <a:srgbClr val="FF0000"/>
                  </a:solidFill>
                  <a:latin typeface="Times New Roman" panose="02020603050405020304" pitchFamily="18" charset="0"/>
                </a:rPr>
                <a:t>Thân</a:t>
              </a:r>
              <a:r>
                <a:rPr lang="en-US" altLang="vi-VN" sz="2400" b="1" i="1" u="sng" dirty="0" smtClean="0">
                  <a:solidFill>
                    <a:srgbClr val="FF0000"/>
                  </a:solidFill>
                  <a:latin typeface="Times New Roman" panose="02020603050405020304" pitchFamily="18" charset="0"/>
                </a:rPr>
                <a:t> </a:t>
              </a:r>
              <a:r>
                <a:rPr lang="en-US" altLang="vi-VN" sz="2400" b="1" i="1" u="sng" dirty="0" err="1" smtClean="0">
                  <a:solidFill>
                    <a:srgbClr val="FF0000"/>
                  </a:solidFill>
                  <a:latin typeface="Times New Roman" panose="02020603050405020304" pitchFamily="18" charset="0"/>
                </a:rPr>
                <a:t>bài</a:t>
              </a:r>
              <a:endParaRPr lang="en-US" altLang="vi-VN" sz="2400" b="1" i="1" dirty="0">
                <a:solidFill>
                  <a:srgbClr val="0033CC"/>
                </a:solidFill>
                <a:latin typeface="Times New Roman" panose="02020603050405020304" pitchFamily="18" charset="0"/>
              </a:endParaRPr>
            </a:p>
          </p:txBody>
        </p:sp>
        <p:cxnSp>
          <p:nvCxnSpPr>
            <p:cNvPr id="14" name="Straight Arrow Connector 13"/>
            <p:cNvCxnSpPr>
              <a:endCxn id="5" idx="1"/>
            </p:cNvCxnSpPr>
            <p:nvPr/>
          </p:nvCxnSpPr>
          <p:spPr>
            <a:xfrm>
              <a:off x="1541269" y="3312696"/>
              <a:ext cx="514345" cy="344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525195" y="3469266"/>
            <a:ext cx="1875230" cy="2816845"/>
            <a:chOff x="1525195" y="3469266"/>
            <a:chExt cx="1875230" cy="2816845"/>
          </a:xfrm>
        </p:grpSpPr>
        <p:sp>
          <p:nvSpPr>
            <p:cNvPr id="6" name="Text Box 5"/>
            <p:cNvSpPr txBox="1">
              <a:spLocks noChangeArrowheads="1"/>
            </p:cNvSpPr>
            <p:nvPr/>
          </p:nvSpPr>
          <p:spPr bwMode="auto">
            <a:xfrm>
              <a:off x="1576387" y="5824446"/>
              <a:ext cx="1824038" cy="461665"/>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i="1" u="sng" dirty="0" smtClean="0">
                  <a:solidFill>
                    <a:srgbClr val="FF0000"/>
                  </a:solidFill>
                  <a:latin typeface="Times New Roman" panose="02020603050405020304" pitchFamily="18" charset="0"/>
                </a:rPr>
                <a:t>III. </a:t>
              </a:r>
              <a:r>
                <a:rPr lang="en-US" altLang="vi-VN" sz="2400" b="1" i="1" u="sng" dirty="0" err="1" smtClean="0">
                  <a:solidFill>
                    <a:srgbClr val="FF0000"/>
                  </a:solidFill>
                  <a:latin typeface="Times New Roman" panose="02020603050405020304" pitchFamily="18" charset="0"/>
                </a:rPr>
                <a:t>Kết</a:t>
              </a:r>
              <a:r>
                <a:rPr lang="en-US" altLang="vi-VN" sz="2400" b="1" i="1" u="sng" dirty="0" smtClean="0">
                  <a:solidFill>
                    <a:srgbClr val="FF0000"/>
                  </a:solidFill>
                  <a:latin typeface="Times New Roman" panose="02020603050405020304" pitchFamily="18" charset="0"/>
                </a:rPr>
                <a:t> </a:t>
              </a:r>
              <a:r>
                <a:rPr lang="en-US" altLang="vi-VN" sz="2400" b="1" i="1" u="sng" dirty="0" err="1" smtClean="0">
                  <a:solidFill>
                    <a:srgbClr val="FF0000"/>
                  </a:solidFill>
                  <a:latin typeface="Times New Roman" panose="02020603050405020304" pitchFamily="18" charset="0"/>
                </a:rPr>
                <a:t>bài</a:t>
              </a:r>
              <a:endParaRPr lang="en-US" altLang="vi-VN" sz="2400" b="1" i="1" dirty="0">
                <a:solidFill>
                  <a:srgbClr val="0033CC"/>
                </a:solidFill>
                <a:latin typeface="Times New Roman" panose="02020603050405020304" pitchFamily="18" charset="0"/>
              </a:endParaRPr>
            </a:p>
          </p:txBody>
        </p:sp>
        <p:cxnSp>
          <p:nvCxnSpPr>
            <p:cNvPr id="17" name="Straight Arrow Connector 16"/>
            <p:cNvCxnSpPr/>
            <p:nvPr/>
          </p:nvCxnSpPr>
          <p:spPr>
            <a:xfrm>
              <a:off x="1525195" y="3469266"/>
              <a:ext cx="427429" cy="22973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271837" y="275097"/>
            <a:ext cx="6500813" cy="1238801"/>
            <a:chOff x="3271837" y="275097"/>
            <a:chExt cx="6500813" cy="1238801"/>
          </a:xfrm>
        </p:grpSpPr>
        <p:sp>
          <p:nvSpPr>
            <p:cNvPr id="4" name="Text Box 5"/>
            <p:cNvSpPr txBox="1">
              <a:spLocks noChangeArrowheads="1"/>
            </p:cNvSpPr>
            <p:nvPr/>
          </p:nvSpPr>
          <p:spPr bwMode="auto">
            <a:xfrm>
              <a:off x="3776662" y="275097"/>
              <a:ext cx="5995988" cy="1238801"/>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300"/>
                </a:spcBef>
              </a:pPr>
              <a:r>
                <a:rPr lang="en-US" altLang="vi-VN" sz="2400" b="1" i="1" dirty="0" err="1" smtClean="0">
                  <a:solidFill>
                    <a:srgbClr val="0033CC"/>
                  </a:solidFill>
                  <a:latin typeface="Times New Roman" panose="02020603050405020304" pitchFamily="18" charset="0"/>
                </a:rPr>
                <a:t>Giới</a:t>
              </a:r>
              <a:r>
                <a:rPr lang="en-US" altLang="vi-VN" sz="2400" b="1" i="1" dirty="0" smtClean="0">
                  <a:solidFill>
                    <a:srgbClr val="0033CC"/>
                  </a:solidFill>
                  <a:latin typeface="Times New Roman" panose="02020603050405020304" pitchFamily="18" charset="0"/>
                </a:rPr>
                <a:t> </a:t>
              </a:r>
              <a:r>
                <a:rPr lang="en-US" altLang="vi-VN" sz="2400" b="1" i="1" dirty="0" err="1">
                  <a:solidFill>
                    <a:srgbClr val="0033CC"/>
                  </a:solidFill>
                  <a:latin typeface="Times New Roman" panose="02020603050405020304" pitchFamily="18" charset="0"/>
                </a:rPr>
                <a:t>thiệu</a:t>
              </a:r>
              <a:r>
                <a:rPr lang="en-US" altLang="vi-VN" sz="2400" b="1" i="1" dirty="0">
                  <a:solidFill>
                    <a:srgbClr val="0033CC"/>
                  </a:solidFill>
                  <a:latin typeface="Times New Roman" panose="02020603050405020304" pitchFamily="18" charset="0"/>
                </a:rPr>
                <a:t> </a:t>
              </a:r>
              <a:r>
                <a:rPr lang="en-US" altLang="vi-VN" sz="2400" b="1" i="1" dirty="0" smtClean="0">
                  <a:solidFill>
                    <a:srgbClr val="0033CC"/>
                  </a:solidFill>
                  <a:latin typeface="Times New Roman" panose="02020603050405020304" pitchFamily="18" charset="0"/>
                </a:rPr>
                <a:t>con </a:t>
              </a:r>
              <a:r>
                <a:rPr lang="en-US" altLang="vi-VN" sz="2400" b="1" i="1" dirty="0" err="1" smtClean="0">
                  <a:solidFill>
                    <a:srgbClr val="0033CC"/>
                  </a:solidFill>
                  <a:latin typeface="Times New Roman" panose="02020603050405020304" pitchFamily="18" charset="0"/>
                </a:rPr>
                <a:t>vật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định</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tả</a:t>
              </a:r>
              <a:endParaRPr lang="en-US" altLang="vi-VN" sz="2400" b="1" i="1" dirty="0" smtClean="0">
                <a:solidFill>
                  <a:srgbClr val="0033CC"/>
                </a:solidFill>
                <a:latin typeface="Times New Roman" panose="02020603050405020304" pitchFamily="18" charset="0"/>
              </a:endParaRPr>
            </a:p>
            <a:p>
              <a:pPr algn="ctr" eaLnBrk="1" hangingPunct="1">
                <a:spcBef>
                  <a:spcPts val="300"/>
                </a:spcBef>
              </a:pPr>
              <a:r>
                <a:rPr lang="en-US" altLang="vi-VN" sz="2400" b="1" i="1" dirty="0" smtClean="0">
                  <a:solidFill>
                    <a:srgbClr val="0033CC"/>
                  </a:solidFill>
                  <a:latin typeface="Times New Roman" panose="02020603050405020304" pitchFamily="18" charset="0"/>
                </a:rPr>
                <a:t>(Con </a:t>
              </a:r>
              <a:r>
                <a:rPr lang="en-US" altLang="vi-VN" sz="2400" b="1" i="1" dirty="0" err="1" smtClean="0">
                  <a:solidFill>
                    <a:srgbClr val="0033CC"/>
                  </a:solidFill>
                  <a:latin typeface="Times New Roman" panose="02020603050405020304" pitchFamily="18" charset="0"/>
                </a:rPr>
                <a:t>gì</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Một</a:t>
              </a:r>
              <a:r>
                <a:rPr lang="en-US" altLang="vi-VN" sz="2400" b="1" i="1" dirty="0" smtClean="0">
                  <a:solidFill>
                    <a:srgbClr val="0033CC"/>
                  </a:solidFill>
                  <a:latin typeface="Times New Roman" panose="02020603050405020304" pitchFamily="18" charset="0"/>
                </a:rPr>
                <a:t> con hay </a:t>
              </a:r>
              <a:r>
                <a:rPr lang="en-US" altLang="vi-VN" sz="2400" b="1" i="1" dirty="0" err="1" smtClean="0">
                  <a:solidFill>
                    <a:srgbClr val="0033CC"/>
                  </a:solidFill>
                  <a:latin typeface="Times New Roman" panose="02020603050405020304" pitchFamily="18" charset="0"/>
                </a:rPr>
                <a:t>cả</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đàn</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Thấy</a:t>
              </a:r>
              <a:r>
                <a:rPr lang="en-US" altLang="vi-VN" sz="2400" b="1" i="1" dirty="0" smtClean="0">
                  <a:solidFill>
                    <a:srgbClr val="0033CC"/>
                  </a:solidFill>
                  <a:latin typeface="Times New Roman" panose="02020603050405020304" pitchFamily="18" charset="0"/>
                </a:rPr>
                <a:t> ở </a:t>
              </a:r>
              <a:r>
                <a:rPr lang="en-US" altLang="vi-VN" sz="2400" b="1" i="1" dirty="0" err="1" smtClean="0">
                  <a:solidFill>
                    <a:srgbClr val="0033CC"/>
                  </a:solidFill>
                  <a:latin typeface="Times New Roman" panose="02020603050405020304" pitchFamily="18" charset="0"/>
                </a:rPr>
                <a:t>đâu</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Thấy</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lúc</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nào</a:t>
              </a:r>
              <a:r>
                <a:rPr lang="en-US" altLang="vi-VN" sz="2400" b="1" i="1" dirty="0" smtClean="0">
                  <a:solidFill>
                    <a:srgbClr val="0033CC"/>
                  </a:solidFill>
                  <a:latin typeface="Times New Roman" panose="02020603050405020304" pitchFamily="18" charset="0"/>
                </a:rPr>
                <a:t>?</a:t>
              </a:r>
              <a:endParaRPr lang="en-US" altLang="vi-VN" sz="2400" b="1" i="1" dirty="0">
                <a:solidFill>
                  <a:srgbClr val="0033CC"/>
                </a:solidFill>
                <a:latin typeface="Times New Roman" panose="02020603050405020304" pitchFamily="18" charset="0"/>
              </a:endParaRPr>
            </a:p>
          </p:txBody>
        </p:sp>
        <p:cxnSp>
          <p:nvCxnSpPr>
            <p:cNvPr id="19" name="Straight Arrow Connector 18"/>
            <p:cNvCxnSpPr/>
            <p:nvPr/>
          </p:nvCxnSpPr>
          <p:spPr>
            <a:xfrm flipV="1">
              <a:off x="3271837" y="683622"/>
              <a:ext cx="642936" cy="262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879652" y="1820659"/>
            <a:ext cx="7922488" cy="1601820"/>
            <a:chOff x="3879652" y="1820659"/>
            <a:chExt cx="7922488" cy="1601820"/>
          </a:xfrm>
        </p:grpSpPr>
        <p:sp>
          <p:nvSpPr>
            <p:cNvPr id="7" name="Text Box 5"/>
            <p:cNvSpPr txBox="1">
              <a:spLocks noChangeArrowheads="1"/>
            </p:cNvSpPr>
            <p:nvPr/>
          </p:nvSpPr>
          <p:spPr bwMode="auto">
            <a:xfrm>
              <a:off x="4438649" y="1820659"/>
              <a:ext cx="7363491" cy="1200329"/>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vi-VN" sz="2400" b="1" i="1" dirty="0" err="1" smtClean="0">
                  <a:solidFill>
                    <a:srgbClr val="0033CC"/>
                  </a:solidFill>
                  <a:latin typeface="Times New Roman" panose="02020603050405020304" pitchFamily="18" charset="0"/>
                </a:rPr>
                <a:t>a.Tả</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đặc</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điểm</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hình</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dáng</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bên</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ngoài</a:t>
              </a:r>
              <a:r>
                <a:rPr lang="en-US" altLang="vi-VN" sz="2400" b="1" i="1" dirty="0" smtClean="0">
                  <a:solidFill>
                    <a:srgbClr val="0033CC"/>
                  </a:solidFill>
                  <a:latin typeface="Times New Roman" panose="02020603050405020304" pitchFamily="18" charset="0"/>
                </a:rPr>
                <a:t>: </a:t>
              </a:r>
            </a:p>
            <a:p>
              <a:pPr algn="just" eaLnBrk="1" hangingPunct="1"/>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Tả</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bao</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quát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Vóc</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dáng</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bộ</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lông</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hoặc</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màu</a:t>
              </a:r>
              <a:r>
                <a:rPr lang="en-US" altLang="vi-VN" sz="2400" b="1" i="1" dirty="0" smtClean="0">
                  <a:solidFill>
                    <a:srgbClr val="0033CC"/>
                  </a:solidFill>
                  <a:latin typeface="Times New Roman" panose="02020603050405020304" pitchFamily="18" charset="0"/>
                </a:rPr>
                <a:t> da,…</a:t>
              </a:r>
            </a:p>
            <a:p>
              <a:pPr algn="just" eaLnBrk="1" hangingPunct="1"/>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Tả</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từng</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bộ</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phận</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đầu</a:t>
              </a:r>
              <a:r>
                <a:rPr lang="en-US" altLang="vi-VN" sz="2400" b="1" i="1" dirty="0">
                  <a:solidFill>
                    <a:srgbClr val="0033CC"/>
                  </a:solidFill>
                  <a:latin typeface="Times New Roman" panose="02020603050405020304" pitchFamily="18" charset="0"/>
                </a:rPr>
                <a:t> </a:t>
              </a:r>
              <a:r>
                <a:rPr lang="en-US" altLang="vi-VN" sz="2400" b="1" i="1" dirty="0" smtClean="0">
                  <a:solidFill>
                    <a:srgbClr val="0033CC"/>
                  </a:solidFill>
                  <a:latin typeface="Times New Roman" panose="02020603050405020304" pitchFamily="18" charset="0"/>
                </a:rPr>
                <a:t>(tai, </a:t>
              </a:r>
              <a:r>
                <a:rPr lang="en-US" altLang="vi-VN" sz="2400" b="1" i="1" dirty="0" err="1" smtClean="0">
                  <a:solidFill>
                    <a:srgbClr val="0033CC"/>
                  </a:solidFill>
                  <a:latin typeface="Times New Roman" panose="02020603050405020304" pitchFamily="18" charset="0"/>
                </a:rPr>
                <a:t>mắt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thân</a:t>
              </a:r>
              <a:r>
                <a:rPr lang="en-US" altLang="vi-VN" sz="2400" b="1" i="1" dirty="0" smtClean="0">
                  <a:solidFill>
                    <a:srgbClr val="0033CC"/>
                  </a:solidFill>
                  <a:latin typeface="Times New Roman" panose="02020603050405020304" pitchFamily="18" charset="0"/>
                </a:rPr>
                <a:t> , </a:t>
              </a:r>
              <a:r>
                <a:rPr lang="en-US" altLang="vi-VN" sz="2400" b="1" i="1" dirty="0" err="1" smtClean="0">
                  <a:solidFill>
                    <a:srgbClr val="0033CC"/>
                  </a:solidFill>
                  <a:latin typeface="Times New Roman" panose="02020603050405020304" pitchFamily="18" charset="0"/>
                </a:rPr>
                <a:t>chân</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đuôi</a:t>
              </a:r>
              <a:r>
                <a:rPr lang="en-US" altLang="vi-VN" sz="2400" b="1" i="1" dirty="0" smtClean="0">
                  <a:solidFill>
                    <a:srgbClr val="0033CC"/>
                  </a:solidFill>
                  <a:latin typeface="Times New Roman" panose="02020603050405020304" pitchFamily="18" charset="0"/>
                </a:rPr>
                <a:t>,..</a:t>
              </a:r>
              <a:endParaRPr lang="en-US" altLang="vi-VN" sz="2400" b="1" i="1" dirty="0">
                <a:solidFill>
                  <a:srgbClr val="0033CC"/>
                </a:solidFill>
                <a:latin typeface="Times New Roman" panose="02020603050405020304" pitchFamily="18" charset="0"/>
              </a:endParaRPr>
            </a:p>
          </p:txBody>
        </p:sp>
        <p:cxnSp>
          <p:nvCxnSpPr>
            <p:cNvPr id="21" name="Straight Arrow Connector 20"/>
            <p:cNvCxnSpPr/>
            <p:nvPr/>
          </p:nvCxnSpPr>
          <p:spPr>
            <a:xfrm flipV="1">
              <a:off x="3879652" y="2106483"/>
              <a:ext cx="581024" cy="13159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828158" y="3302450"/>
            <a:ext cx="7740066" cy="2054409"/>
            <a:chOff x="3828157" y="3007372"/>
            <a:chExt cx="8363843" cy="2054409"/>
          </a:xfrm>
        </p:grpSpPr>
        <p:sp>
          <p:nvSpPr>
            <p:cNvPr id="8" name="Text Box 5"/>
            <p:cNvSpPr txBox="1">
              <a:spLocks noChangeArrowheads="1"/>
            </p:cNvSpPr>
            <p:nvPr/>
          </p:nvSpPr>
          <p:spPr bwMode="auto">
            <a:xfrm>
              <a:off x="4438649" y="3007372"/>
              <a:ext cx="7753351" cy="2054409"/>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300"/>
                </a:spcBef>
              </a:pPr>
              <a:r>
                <a:rPr lang="en-US" altLang="vi-VN" sz="2400" b="1" i="1" dirty="0" err="1" smtClean="0">
                  <a:solidFill>
                    <a:srgbClr val="0033CC"/>
                  </a:solidFill>
                  <a:latin typeface="Times New Roman" panose="02020603050405020304" pitchFamily="18" charset="0"/>
                </a:rPr>
                <a:t>b.Tả</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hoạt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động</a:t>
              </a:r>
              <a:r>
                <a:rPr lang="en-US" altLang="vi-VN" sz="2400" b="1" i="1" dirty="0" smtClean="0">
                  <a:solidFill>
                    <a:srgbClr val="0033CC"/>
                  </a:solidFill>
                  <a:latin typeface="Times New Roman" panose="02020603050405020304" pitchFamily="18" charset="0"/>
                </a:rPr>
                <a:t>: </a:t>
              </a:r>
              <a:endParaRPr lang="en-US" altLang="vi-VN" sz="2400" b="1" i="1" dirty="0">
                <a:solidFill>
                  <a:srgbClr val="0033CC"/>
                </a:solidFill>
                <a:latin typeface="Times New Roman" panose="02020603050405020304" pitchFamily="18" charset="0"/>
              </a:endParaRPr>
            </a:p>
            <a:p>
              <a:pPr algn="just" eaLnBrk="1" hangingPunct="1">
                <a:spcBef>
                  <a:spcPts val="300"/>
                </a:spcBef>
              </a:pP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Tả</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một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vài</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thói</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quen</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sinh</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hoạt</a:t>
              </a:r>
              <a:r>
                <a:rPr lang="en-US" altLang="vi-VN" sz="2400" b="1" i="1" dirty="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của</a:t>
              </a:r>
              <a:r>
                <a:rPr lang="en-US" altLang="vi-VN" sz="2400" b="1" i="1" dirty="0" smtClean="0">
                  <a:solidFill>
                    <a:srgbClr val="0033CC"/>
                  </a:solidFill>
                  <a:latin typeface="Times New Roman" panose="02020603050405020304" pitchFamily="18" charset="0"/>
                </a:rPr>
                <a:t> con </a:t>
              </a:r>
              <a:r>
                <a:rPr lang="en-US" altLang="vi-VN" sz="2400" b="1" i="1" dirty="0" err="1" smtClean="0">
                  <a:solidFill>
                    <a:srgbClr val="0033CC"/>
                  </a:solidFill>
                  <a:latin typeface="Times New Roman" panose="02020603050405020304" pitchFamily="18" charset="0"/>
                </a:rPr>
                <a:t>vật</a:t>
              </a:r>
              <a:r>
                <a:rPr lang="en-US" altLang="vi-VN" sz="2400" b="1" i="1" dirty="0" smtClean="0">
                  <a:solidFill>
                    <a:srgbClr val="0033CC"/>
                  </a:solidFill>
                  <a:latin typeface="Times New Roman" panose="02020603050405020304" pitchFamily="18" charset="0"/>
                </a:rPr>
                <a:t>.</a:t>
              </a:r>
            </a:p>
            <a:p>
              <a:pPr algn="just" eaLnBrk="1" hangingPunct="1">
                <a:spcBef>
                  <a:spcPts val="300"/>
                </a:spcBef>
              </a:pP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Tả</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một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số</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hoạt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động</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chính</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Bắt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mồi</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ăn</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kêu</a:t>
              </a:r>
              <a:r>
                <a:rPr lang="en-US" altLang="vi-VN" sz="2400" b="1" i="1" dirty="0" smtClean="0">
                  <a:solidFill>
                    <a:srgbClr val="0033CC"/>
                  </a:solidFill>
                  <a:latin typeface="Times New Roman" panose="02020603050405020304" pitchFamily="18" charset="0"/>
                </a:rPr>
                <a:t>,...</a:t>
              </a:r>
            </a:p>
            <a:p>
              <a:pPr algn="just" eaLnBrk="1" hangingPunct="1">
                <a:spcBef>
                  <a:spcPts val="300"/>
                </a:spcBef>
              </a:pPr>
              <a:r>
                <a:rPr lang="en-US" altLang="vi-VN" sz="2400" b="1" i="1" dirty="0" err="1" smtClean="0">
                  <a:solidFill>
                    <a:srgbClr val="0033CC"/>
                  </a:solidFill>
                  <a:latin typeface="Times New Roman" panose="02020603050405020304" pitchFamily="18" charset="0"/>
                </a:rPr>
                <a:t>Kết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hợp</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tả</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vài</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nét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về</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cảnh</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hoặc</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người</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liên</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quan</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đến</a:t>
              </a:r>
              <a:r>
                <a:rPr lang="en-US" altLang="vi-VN" sz="2400" b="1" i="1" dirty="0" smtClean="0">
                  <a:solidFill>
                    <a:srgbClr val="0033CC"/>
                  </a:solidFill>
                  <a:latin typeface="Times New Roman" panose="02020603050405020304" pitchFamily="18" charset="0"/>
                </a:rPr>
                <a:t> con </a:t>
              </a:r>
              <a:r>
                <a:rPr lang="en-US" altLang="vi-VN" sz="2400" b="1" i="1" dirty="0" err="1" smtClean="0">
                  <a:solidFill>
                    <a:srgbClr val="0033CC"/>
                  </a:solidFill>
                  <a:latin typeface="Times New Roman" panose="02020603050405020304" pitchFamily="18" charset="0"/>
                </a:rPr>
                <a:t>vật</a:t>
              </a:r>
              <a:r>
                <a:rPr lang="en-US" altLang="vi-VN" sz="2400" b="1" i="1" dirty="0" smtClean="0">
                  <a:solidFill>
                    <a:srgbClr val="0033CC"/>
                  </a:solidFill>
                  <a:latin typeface="Times New Roman" panose="02020603050405020304" pitchFamily="18" charset="0"/>
                </a:rPr>
                <a:t>.</a:t>
              </a:r>
              <a:endParaRPr lang="en-US" altLang="vi-VN" sz="2400" b="1" i="1" dirty="0">
                <a:solidFill>
                  <a:srgbClr val="0033CC"/>
                </a:solidFill>
                <a:latin typeface="Times New Roman" panose="02020603050405020304" pitchFamily="18" charset="0"/>
              </a:endParaRPr>
            </a:p>
          </p:txBody>
        </p:sp>
        <p:cxnSp>
          <p:nvCxnSpPr>
            <p:cNvPr id="23" name="Straight Arrow Connector 22"/>
            <p:cNvCxnSpPr/>
            <p:nvPr/>
          </p:nvCxnSpPr>
          <p:spPr>
            <a:xfrm>
              <a:off x="3828157" y="3173959"/>
              <a:ext cx="713482" cy="1559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400425" y="5582905"/>
            <a:ext cx="7286623" cy="830997"/>
            <a:chOff x="3400425" y="5514253"/>
            <a:chExt cx="7286623" cy="830997"/>
          </a:xfrm>
        </p:grpSpPr>
        <p:sp>
          <p:nvSpPr>
            <p:cNvPr id="9" name="Text Box 5"/>
            <p:cNvSpPr txBox="1">
              <a:spLocks noChangeArrowheads="1"/>
            </p:cNvSpPr>
            <p:nvPr/>
          </p:nvSpPr>
          <p:spPr bwMode="auto">
            <a:xfrm>
              <a:off x="3986211" y="5514253"/>
              <a:ext cx="6700837" cy="830997"/>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i="1" dirty="0" err="1" smtClean="0">
                  <a:solidFill>
                    <a:srgbClr val="0033CC"/>
                  </a:solidFill>
                  <a:latin typeface="Times New Roman" panose="02020603050405020304" pitchFamily="18" charset="0"/>
                </a:rPr>
                <a:t>Nêu</a:t>
              </a:r>
              <a:r>
                <a:rPr lang="en-US" altLang="vi-VN" sz="2400" b="1" i="1" dirty="0" smtClean="0">
                  <a:solidFill>
                    <a:srgbClr val="0033CC"/>
                  </a:solidFill>
                  <a:latin typeface="Times New Roman" panose="02020603050405020304" pitchFamily="18" charset="0"/>
                </a:rPr>
                <a:t> </a:t>
              </a:r>
              <a:r>
                <a:rPr lang="en-US" altLang="vi-VN" sz="2400" b="1" i="1" dirty="0" err="1">
                  <a:solidFill>
                    <a:srgbClr val="0033CC"/>
                  </a:solidFill>
                  <a:latin typeface="Times New Roman" panose="02020603050405020304" pitchFamily="18" charset="0"/>
                </a:rPr>
                <a:t>lợi</a:t>
              </a:r>
              <a:r>
                <a:rPr lang="en-US" altLang="vi-VN" sz="2400" b="1" i="1" dirty="0">
                  <a:solidFill>
                    <a:srgbClr val="0033CC"/>
                  </a:solidFill>
                  <a:latin typeface="Times New Roman" panose="02020603050405020304" pitchFamily="18" charset="0"/>
                </a:rPr>
                <a:t> </a:t>
              </a:r>
              <a:r>
                <a:rPr lang="en-US" altLang="vi-VN" sz="2400" b="1" i="1" dirty="0" err="1">
                  <a:solidFill>
                    <a:srgbClr val="0033CC"/>
                  </a:solidFill>
                  <a:latin typeface="Times New Roman" panose="02020603050405020304" pitchFamily="18" charset="0"/>
                </a:rPr>
                <a:t>ích</a:t>
              </a:r>
              <a:r>
                <a:rPr lang="en-US" altLang="vi-VN" sz="2400" b="1" i="1" dirty="0">
                  <a:solidFill>
                    <a:srgbClr val="0033CC"/>
                  </a:solidFill>
                  <a:latin typeface="Times New Roman" panose="02020603050405020304" pitchFamily="18" charset="0"/>
                </a:rPr>
                <a:t> </a:t>
              </a:r>
              <a:r>
                <a:rPr lang="en-US" altLang="vi-VN" sz="2400" b="1" i="1" dirty="0" err="1">
                  <a:solidFill>
                    <a:srgbClr val="0033CC"/>
                  </a:solidFill>
                  <a:latin typeface="Times New Roman" panose="02020603050405020304" pitchFamily="18" charset="0"/>
                </a:rPr>
                <a:t>của</a:t>
              </a:r>
              <a:r>
                <a:rPr lang="en-US" altLang="vi-VN" sz="2400" b="1" i="1" dirty="0">
                  <a:solidFill>
                    <a:srgbClr val="0033CC"/>
                  </a:solidFill>
                  <a:latin typeface="Times New Roman" panose="02020603050405020304" pitchFamily="18" charset="0"/>
                </a:rPr>
                <a:t> </a:t>
              </a:r>
              <a:r>
                <a:rPr lang="en-US" altLang="vi-VN" sz="2400" b="1" i="1" dirty="0" smtClean="0">
                  <a:solidFill>
                    <a:srgbClr val="0033CC"/>
                  </a:solidFill>
                  <a:latin typeface="Times New Roman" panose="02020603050405020304" pitchFamily="18" charset="0"/>
                </a:rPr>
                <a:t>con </a:t>
              </a:r>
              <a:r>
                <a:rPr lang="en-US" altLang="vi-VN" sz="2400" b="1" i="1" dirty="0" err="1" smtClean="0">
                  <a:solidFill>
                    <a:srgbClr val="0033CC"/>
                  </a:solidFill>
                  <a:latin typeface="Times New Roman" panose="02020603050405020304" pitchFamily="18" charset="0"/>
                </a:rPr>
                <a:t>vật</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và</a:t>
              </a:r>
              <a:r>
                <a:rPr lang="en-US" altLang="vi-VN" sz="2400" b="1" i="1" dirty="0" smtClean="0">
                  <a:solidFill>
                    <a:srgbClr val="0033CC"/>
                  </a:solidFill>
                  <a:latin typeface="Times New Roman" panose="02020603050405020304" pitchFamily="18" charset="0"/>
                </a:rPr>
                <a:t> </a:t>
              </a:r>
              <a:r>
                <a:rPr lang="en-US" altLang="vi-VN" sz="2400" b="1" i="1" dirty="0" err="1">
                  <a:solidFill>
                    <a:srgbClr val="0033CC"/>
                  </a:solidFill>
                  <a:latin typeface="Times New Roman" panose="02020603050405020304" pitchFamily="18" charset="0"/>
                </a:rPr>
                <a:t>tình</a:t>
              </a:r>
              <a:r>
                <a:rPr lang="en-US" altLang="vi-VN" sz="2400" b="1" i="1" dirty="0">
                  <a:solidFill>
                    <a:srgbClr val="0033CC"/>
                  </a:solidFill>
                  <a:latin typeface="Times New Roman" panose="02020603050405020304" pitchFamily="18" charset="0"/>
                </a:rPr>
                <a:t> </a:t>
              </a:r>
              <a:r>
                <a:rPr lang="en-US" altLang="vi-VN" sz="2400" b="1" i="1" dirty="0" err="1">
                  <a:solidFill>
                    <a:srgbClr val="0033CC"/>
                  </a:solidFill>
                  <a:latin typeface="Times New Roman" panose="02020603050405020304" pitchFamily="18" charset="0"/>
                </a:rPr>
                <a:t>cảm</a:t>
              </a:r>
              <a:r>
                <a:rPr lang="en-US" altLang="vi-VN" sz="2400" b="1" i="1" dirty="0">
                  <a:solidFill>
                    <a:srgbClr val="0033CC"/>
                  </a:solidFill>
                  <a:latin typeface="Times New Roman" panose="02020603050405020304" pitchFamily="18" charset="0"/>
                </a:rPr>
                <a:t> </a:t>
              </a:r>
              <a:r>
                <a:rPr lang="en-US" altLang="vi-VN" sz="2400" b="1" i="1" dirty="0" err="1">
                  <a:solidFill>
                    <a:srgbClr val="0033CC"/>
                  </a:solidFill>
                  <a:latin typeface="Times New Roman" panose="02020603050405020304" pitchFamily="18" charset="0"/>
                </a:rPr>
                <a:t>của</a:t>
              </a:r>
              <a:r>
                <a:rPr lang="en-US" altLang="vi-VN" sz="2400" b="1" i="1" dirty="0">
                  <a:solidFill>
                    <a:srgbClr val="0033CC"/>
                  </a:solidFill>
                  <a:latin typeface="Times New Roman" panose="02020603050405020304" pitchFamily="18" charset="0"/>
                </a:rPr>
                <a:t> </a:t>
              </a:r>
              <a:r>
                <a:rPr lang="en-US" altLang="vi-VN" sz="2400" b="1" i="1" dirty="0" err="1">
                  <a:solidFill>
                    <a:srgbClr val="0033CC"/>
                  </a:solidFill>
                  <a:latin typeface="Times New Roman" panose="02020603050405020304" pitchFamily="18" charset="0"/>
                </a:rPr>
                <a:t>người</a:t>
              </a:r>
              <a:r>
                <a:rPr lang="en-US" altLang="vi-VN" sz="2400" b="1" i="1" dirty="0">
                  <a:solidFill>
                    <a:srgbClr val="0033CC"/>
                  </a:solidFill>
                  <a:latin typeface="Times New Roman" panose="02020603050405020304" pitchFamily="18" charset="0"/>
                </a:rPr>
                <a:t> </a:t>
              </a:r>
              <a:r>
                <a:rPr lang="en-US" altLang="vi-VN" sz="2400" b="1" i="1" dirty="0" err="1">
                  <a:solidFill>
                    <a:srgbClr val="0033CC"/>
                  </a:solidFill>
                  <a:latin typeface="Times New Roman" panose="02020603050405020304" pitchFamily="18" charset="0"/>
                </a:rPr>
                <a:t>tả</a:t>
              </a:r>
              <a:r>
                <a:rPr lang="en-US" altLang="vi-VN" sz="2400" b="1" i="1" dirty="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đối</a:t>
              </a:r>
              <a:r>
                <a:rPr lang="en-US" altLang="vi-VN" sz="2400" b="1" i="1" dirty="0" smtClean="0">
                  <a:solidFill>
                    <a:srgbClr val="0033CC"/>
                  </a:solidFill>
                  <a:latin typeface="Times New Roman" panose="02020603050405020304" pitchFamily="18" charset="0"/>
                </a:rPr>
                <a:t> </a:t>
              </a:r>
              <a:r>
                <a:rPr lang="en-US" altLang="vi-VN" sz="2400" b="1" i="1" dirty="0" err="1" smtClean="0">
                  <a:solidFill>
                    <a:srgbClr val="0033CC"/>
                  </a:solidFill>
                  <a:latin typeface="Times New Roman" panose="02020603050405020304" pitchFamily="18" charset="0"/>
                </a:rPr>
                <a:t>với</a:t>
              </a:r>
              <a:r>
                <a:rPr lang="en-US" altLang="vi-VN" sz="2400" b="1" i="1" dirty="0" smtClean="0">
                  <a:solidFill>
                    <a:srgbClr val="0033CC"/>
                  </a:solidFill>
                  <a:latin typeface="Times New Roman" panose="02020603050405020304" pitchFamily="18" charset="0"/>
                </a:rPr>
                <a:t> con </a:t>
              </a:r>
              <a:r>
                <a:rPr lang="en-US" altLang="vi-VN" sz="2400" b="1" i="1" dirty="0" err="1" smtClean="0">
                  <a:solidFill>
                    <a:srgbClr val="0033CC"/>
                  </a:solidFill>
                  <a:latin typeface="Times New Roman" panose="02020603050405020304" pitchFamily="18" charset="0"/>
                </a:rPr>
                <a:t>vật</a:t>
              </a:r>
              <a:r>
                <a:rPr lang="en-US" altLang="vi-VN" sz="2400" b="1" i="1" dirty="0" smtClean="0">
                  <a:solidFill>
                    <a:srgbClr val="0033CC"/>
                  </a:solidFill>
                  <a:latin typeface="Times New Roman" panose="02020603050405020304" pitchFamily="18" charset="0"/>
                </a:rPr>
                <a:t>.</a:t>
              </a:r>
              <a:endParaRPr lang="en-US" altLang="vi-VN" sz="2400" b="1" i="1" dirty="0">
                <a:solidFill>
                  <a:srgbClr val="0033CC"/>
                </a:solidFill>
                <a:latin typeface="Times New Roman" panose="02020603050405020304" pitchFamily="18" charset="0"/>
              </a:endParaRPr>
            </a:p>
          </p:txBody>
        </p:sp>
        <p:cxnSp>
          <p:nvCxnSpPr>
            <p:cNvPr id="25" name="Straight Arrow Connector 24"/>
            <p:cNvCxnSpPr/>
            <p:nvPr/>
          </p:nvCxnSpPr>
          <p:spPr>
            <a:xfrm flipV="1">
              <a:off x="3400425" y="5915744"/>
              <a:ext cx="585786" cy="140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999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arn(inVertical)">
                                      <p:cBhvr>
                                        <p:cTn id="7" dur="5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sz="half" idx="1"/>
          </p:nvPr>
        </p:nvSpPr>
        <p:spPr/>
        <p:txBody>
          <a:bodyPr/>
          <a:lstStyle/>
          <a:p>
            <a:endParaRPr lang="vi-VN"/>
          </a:p>
        </p:txBody>
      </p:sp>
      <p:sp>
        <p:nvSpPr>
          <p:cNvPr id="4" name="Content Placeholder 3"/>
          <p:cNvSpPr>
            <a:spLocks noGrp="1"/>
          </p:cNvSpPr>
          <p:nvPr>
            <p:ph sz="half" idx="2"/>
          </p:nvPr>
        </p:nvSpPr>
        <p:spPr/>
        <p:txBody>
          <a:bodyPr/>
          <a:lstStyle/>
          <a:p>
            <a:endParaRPr lang="vi-VN"/>
          </a:p>
        </p:txBody>
      </p:sp>
      <p:pic>
        <p:nvPicPr>
          <p:cNvPr id="5" name="Picture 2" descr="có ảnh con mèo tam thể ko bạn? | ask.fm/quoteschuch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813" y="0"/>
            <a:ext cx="8694774" cy="692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48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2347595" y="126610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smtClean="0">
                <a:latin typeface="Arial" panose="020B0604020202020204" pitchFamily="34" charset="0"/>
                <a:cs typeface="Arial" panose="020B0604020202020204" pitchFamily="34" charset="0"/>
              </a:rPr>
              <a:t>II. </a:t>
            </a:r>
            <a:r>
              <a:rPr lang="en-US" sz="3600" b="1" dirty="0" err="1" smtClean="0">
                <a:latin typeface="Arial" panose="020B0604020202020204" pitchFamily="34" charset="0"/>
                <a:cs typeface="Arial" panose="020B0604020202020204" pitchFamily="34" charset="0"/>
              </a:rPr>
              <a:t>Bài</a:t>
            </a:r>
            <a:r>
              <a:rPr lang="en-US" sz="3600" b="1" dirty="0" smtClean="0">
                <a:latin typeface="Arial" panose="020B0604020202020204" pitchFamily="34" charset="0"/>
                <a:cs typeface="Arial" panose="020B0604020202020204" pitchFamily="34" charset="0"/>
              </a:rPr>
              <a:t> </a:t>
            </a:r>
            <a:r>
              <a:rPr lang="en-US" sz="3600" b="1" dirty="0" err="1" smtClean="0">
                <a:latin typeface="Arial" panose="020B0604020202020204" pitchFamily="34" charset="0"/>
                <a:cs typeface="Arial" panose="020B0604020202020204" pitchFamily="34" charset="0"/>
              </a:rPr>
              <a:t>tập</a:t>
            </a:r>
            <a:endParaRPr lang="vi-VN" sz="3600" b="1"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3600" b="1" dirty="0" err="1" smtClean="0">
                <a:latin typeface="Arial" panose="020B0604020202020204" pitchFamily="34" charset="0"/>
                <a:cs typeface="Arial" panose="020B0604020202020204" pitchFamily="34" charset="0"/>
              </a:rPr>
              <a:t>Bài</a:t>
            </a:r>
            <a:r>
              <a:rPr lang="en-US" sz="3600" b="1" dirty="0" smtClean="0">
                <a:latin typeface="Arial" panose="020B0604020202020204" pitchFamily="34" charset="0"/>
                <a:cs typeface="Arial" panose="020B0604020202020204" pitchFamily="34" charset="0"/>
              </a:rPr>
              <a:t> 2: </a:t>
            </a:r>
            <a:r>
              <a:rPr lang="en-US" sz="3600" b="1" dirty="0" err="1" smtClean="0">
                <a:latin typeface="Arial" panose="020B0604020202020204" pitchFamily="34" charset="0"/>
                <a:cs typeface="Arial" panose="020B0604020202020204" pitchFamily="34" charset="0"/>
              </a:rPr>
              <a:t>Tìm</a:t>
            </a:r>
            <a:r>
              <a:rPr lang="en-US" sz="3600" b="1" dirty="0" smtClean="0">
                <a:latin typeface="Arial" panose="020B0604020202020204" pitchFamily="34" charset="0"/>
                <a:cs typeface="Arial" panose="020B0604020202020204" pitchFamily="34" charset="0"/>
              </a:rPr>
              <a:t> </a:t>
            </a:r>
            <a:r>
              <a:rPr lang="en-US" sz="3600" b="1" dirty="0" err="1" smtClean="0">
                <a:latin typeface="Arial" panose="020B0604020202020204" pitchFamily="34" charset="0"/>
                <a:cs typeface="Arial" panose="020B0604020202020204" pitchFamily="34" charset="0"/>
              </a:rPr>
              <a:t>từ</a:t>
            </a:r>
            <a:r>
              <a:rPr lang="en-US" sz="3600" b="1" dirty="0" smtClean="0">
                <a:latin typeface="Arial" panose="020B0604020202020204" pitchFamily="34" charset="0"/>
                <a:cs typeface="Arial" panose="020B0604020202020204" pitchFamily="34" charset="0"/>
              </a:rPr>
              <a:t> </a:t>
            </a:r>
            <a:r>
              <a:rPr lang="en-US" sz="3600" b="1" dirty="0" err="1" smtClean="0">
                <a:latin typeface="Arial" panose="020B0604020202020204" pitchFamily="34" charset="0"/>
                <a:cs typeface="Arial" panose="020B0604020202020204" pitchFamily="34" charset="0"/>
              </a:rPr>
              <a:t>chứa</a:t>
            </a:r>
            <a:r>
              <a:rPr lang="en-US" sz="3600" b="1" dirty="0" smtClean="0">
                <a:latin typeface="Arial" panose="020B0604020202020204" pitchFamily="34" charset="0"/>
                <a:cs typeface="Arial" panose="020B0604020202020204" pitchFamily="34" charset="0"/>
              </a:rPr>
              <a:t> </a:t>
            </a:r>
            <a:r>
              <a:rPr lang="en-US" sz="3600" b="1" dirty="0" err="1" smtClean="0">
                <a:latin typeface="Arial" panose="020B0604020202020204" pitchFamily="34" charset="0"/>
                <a:cs typeface="Arial" panose="020B0604020202020204" pitchFamily="34" charset="0"/>
              </a:rPr>
              <a:t>tiếng</a:t>
            </a:r>
            <a:r>
              <a:rPr lang="en-US" sz="3600" b="1" dirty="0" smtClean="0">
                <a:latin typeface="Arial" panose="020B0604020202020204" pitchFamily="34" charset="0"/>
                <a:cs typeface="Arial" panose="020B0604020202020204" pitchFamily="34" charset="0"/>
              </a:rPr>
              <a:t> </a:t>
            </a:r>
            <a:r>
              <a:rPr lang="en-US" sz="3600" b="1" dirty="0" err="1" smtClean="0">
                <a:latin typeface="Arial" panose="020B0604020202020204" pitchFamily="34" charset="0"/>
                <a:cs typeface="Arial" panose="020B0604020202020204" pitchFamily="34" charset="0"/>
              </a:rPr>
              <a:t>trong</a:t>
            </a:r>
            <a:r>
              <a:rPr lang="en-US" sz="3600" b="1" dirty="0" smtClean="0">
                <a:latin typeface="Arial" panose="020B0604020202020204" pitchFamily="34" charset="0"/>
                <a:cs typeface="Arial" panose="020B0604020202020204" pitchFamily="34" charset="0"/>
              </a:rPr>
              <a:t> </a:t>
            </a:r>
            <a:r>
              <a:rPr lang="en-US" sz="3600" b="1" dirty="0" err="1" smtClean="0">
                <a:latin typeface="Arial" panose="020B0604020202020204" pitchFamily="34" charset="0"/>
                <a:cs typeface="Arial" panose="020B0604020202020204" pitchFamily="34" charset="0"/>
              </a:rPr>
              <a:t>bảng</a:t>
            </a:r>
            <a:r>
              <a:rPr lang="en-US" sz="3600" b="1" dirty="0" smtClean="0">
                <a:latin typeface="Arial" panose="020B0604020202020204" pitchFamily="34" charset="0"/>
                <a:cs typeface="Arial" panose="020B0604020202020204" pitchFamily="34" charset="0"/>
              </a:rPr>
              <a:t> </a:t>
            </a:r>
            <a:r>
              <a:rPr lang="en-US" sz="3600" b="1" dirty="0" err="1" smtClean="0">
                <a:latin typeface="Arial" panose="020B0604020202020204" pitchFamily="34" charset="0"/>
                <a:cs typeface="Arial" panose="020B0604020202020204" pitchFamily="34" charset="0"/>
              </a:rPr>
              <a:t>sau</a:t>
            </a:r>
            <a:r>
              <a:rPr lang="en-US" sz="3600" b="1" dirty="0" smtClean="0">
                <a:latin typeface="Arial" panose="020B0604020202020204" pitchFamily="34" charset="0"/>
                <a:cs typeface="Arial" panose="020B0604020202020204" pitchFamily="34" charset="0"/>
              </a:rPr>
              <a:t>: </a:t>
            </a:r>
            <a:endParaRPr lang="vi-VN" sz="3600" b="1"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vi-VN" sz="3600"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32090141"/>
              </p:ext>
            </p:extLst>
          </p:nvPr>
        </p:nvGraphicFramePr>
        <p:xfrm>
          <a:off x="1468372" y="2878868"/>
          <a:ext cx="10335096" cy="1125816"/>
        </p:xfrm>
        <a:graphic>
          <a:graphicData uri="http://schemas.openxmlformats.org/drawingml/2006/table">
            <a:tbl>
              <a:tblPr firstRow="1" bandRow="1">
                <a:tableStyleId>{5C22544A-7EE6-4342-B048-85BDC9FD1C3A}</a:tableStyleId>
              </a:tblPr>
              <a:tblGrid>
                <a:gridCol w="1722516"/>
                <a:gridCol w="1722516"/>
                <a:gridCol w="1722516"/>
                <a:gridCol w="1722516"/>
                <a:gridCol w="1722516"/>
                <a:gridCol w="1722516"/>
              </a:tblGrid>
              <a:tr h="562908">
                <a:tc>
                  <a:txBody>
                    <a:bodyPr/>
                    <a:lstStyle/>
                    <a:p>
                      <a:pPr algn="ctr">
                        <a:spcBef>
                          <a:spcPts val="600"/>
                        </a:spcBef>
                        <a:spcAft>
                          <a:spcPts val="0"/>
                        </a:spcAft>
                      </a:pP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Leo</a:t>
                      </a:r>
                      <a:endPar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0"/>
                        </a:spcAft>
                      </a:pP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a:t>
                      </a:r>
                      <a:endPar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0"/>
                        </a:spcAft>
                      </a:pP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Lối</a:t>
                      </a:r>
                      <a:endPar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0"/>
                        </a:spcAft>
                      </a:pPr>
                      <a:r>
                        <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Lâu</a:t>
                      </a:r>
                      <a:endParaRPr lang="vi-VN"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0"/>
                        </a:spcAft>
                      </a:pP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Lành</a:t>
                      </a:r>
                      <a:endPar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0"/>
                        </a:spcAft>
                      </a:pPr>
                      <a:r>
                        <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Lắp</a:t>
                      </a:r>
                      <a:endParaRPr lang="vi-VN"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2908">
                <a:tc>
                  <a:txBody>
                    <a:bodyPr/>
                    <a:lstStyle/>
                    <a:p>
                      <a:pPr algn="ctr">
                        <a:spcBef>
                          <a:spcPts val="600"/>
                        </a:spcBef>
                        <a:spcAft>
                          <a:spcPts val="0"/>
                        </a:spcAft>
                      </a:pP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Neo</a:t>
                      </a:r>
                      <a:endPar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0"/>
                        </a:spcAft>
                      </a:pPr>
                      <a:r>
                        <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vi-VN"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0"/>
                        </a:spcAft>
                      </a:pPr>
                      <a:r>
                        <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Nối</a:t>
                      </a:r>
                      <a:endParaRPr lang="vi-VN"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0"/>
                        </a:spcAft>
                      </a:pPr>
                      <a:r>
                        <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Nâu</a:t>
                      </a:r>
                      <a:endParaRPr lang="vi-VN"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0"/>
                        </a:spcAft>
                      </a:pPr>
                      <a:r>
                        <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nành</a:t>
                      </a:r>
                      <a:endParaRPr lang="vi-VN"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0"/>
                        </a:spcAft>
                      </a:pP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Nắp</a:t>
                      </a:r>
                      <a:endPar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5355431"/>
              </p:ext>
            </p:extLst>
          </p:nvPr>
        </p:nvGraphicFramePr>
        <p:xfrm>
          <a:off x="362584" y="4839494"/>
          <a:ext cx="10994316" cy="1167284"/>
        </p:xfrm>
        <a:graphic>
          <a:graphicData uri="http://schemas.openxmlformats.org/drawingml/2006/table">
            <a:tbl>
              <a:tblPr firstRow="1" bandRow="1">
                <a:tableStyleId>{5C22544A-7EE6-4342-B048-85BDC9FD1C3A}</a:tableStyleId>
              </a:tblPr>
              <a:tblGrid>
                <a:gridCol w="1832386"/>
                <a:gridCol w="1832386"/>
                <a:gridCol w="1832386"/>
                <a:gridCol w="1832386"/>
                <a:gridCol w="2147718"/>
                <a:gridCol w="1517054"/>
              </a:tblGrid>
              <a:tr h="604376">
                <a:tc>
                  <a:txBody>
                    <a:bodyPr/>
                    <a:lstStyle/>
                    <a:p>
                      <a:pPr algn="ctr">
                        <a:spcBef>
                          <a:spcPts val="600"/>
                        </a:spcBef>
                        <a:spcAft>
                          <a:spcPts val="0"/>
                        </a:spcAft>
                      </a:pPr>
                      <a:r>
                        <a:rPr lang="en-US" sz="28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Leo </a:t>
                      </a:r>
                      <a:r>
                        <a:rPr lang="en-US" sz="28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trèo</a:t>
                      </a:r>
                      <a:endPar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0"/>
                        </a:spcAft>
                      </a:pPr>
                      <a:r>
                        <a:rPr lang="en-US" sz="28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 </a:t>
                      </a:r>
                      <a:r>
                        <a:rPr lang="en-US" sz="28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hét</a:t>
                      </a:r>
                      <a:endPar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0"/>
                        </a:spcAft>
                      </a:pPr>
                      <a:r>
                        <a:rPr lang="en-US" sz="2800" b="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rẽ</a:t>
                      </a:r>
                      <a:endParaRPr lang="vi-VN" sz="28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Bef>
                          <a:spcPts val="600"/>
                        </a:spcBef>
                        <a:spcAft>
                          <a:spcPts val="0"/>
                        </a:spcAft>
                      </a:pPr>
                      <a:r>
                        <a:rPr lang="en-US" sz="2800" b="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8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endParaRPr lang="vi-VN" sz="28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0"/>
                        </a:spcAft>
                      </a:pPr>
                      <a:r>
                        <a:rPr lang="en-US" sz="2800" b="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28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endParaRPr lang="vi-VN" sz="28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Bef>
                          <a:spcPts val="600"/>
                        </a:spcBef>
                        <a:spcAft>
                          <a:spcPts val="0"/>
                        </a:spcAft>
                      </a:pPr>
                      <a:r>
                        <a:rPr lang="en-US" sz="2800" b="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2800" b="1"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ráp</a:t>
                      </a:r>
                      <a:endParaRPr lang="vi-VN" sz="28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2908">
                <a:tc>
                  <a:txBody>
                    <a:bodyPr/>
                    <a:lstStyle/>
                    <a:p>
                      <a:pPr algn="ctr">
                        <a:spcBef>
                          <a:spcPts val="600"/>
                        </a:spcBef>
                        <a:spcAft>
                          <a:spcPts val="0"/>
                        </a:spcAft>
                      </a:pPr>
                      <a:r>
                        <a:rPr lang="en-US" sz="28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Mỏ</a:t>
                      </a:r>
                      <a:r>
                        <a:rPr lang="en-US" sz="2800" b="1" baseline="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neo</a:t>
                      </a:r>
                      <a:endPar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0"/>
                        </a:spcAft>
                      </a:pPr>
                      <a:r>
                        <a:rPr lang="en-US" sz="2800" b="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b="1"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baseline="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Bef>
                          <a:spcPts val="600"/>
                        </a:spcBef>
                        <a:spcAft>
                          <a:spcPts val="0"/>
                        </a:spcAft>
                      </a:pPr>
                      <a:r>
                        <a:rPr lang="en-US" sz="2800" b="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endParaRPr lang="vi-VN" sz="28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0"/>
                        </a:spcAft>
                      </a:pPr>
                      <a:r>
                        <a:rPr lang="en-US" sz="2800" b="1" kern="12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b="1" kern="1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baseline="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b="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âu</a:t>
                      </a:r>
                      <a:endPar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600"/>
                        </a:spcBef>
                        <a:spcAft>
                          <a:spcPts val="0"/>
                        </a:spcAft>
                      </a:pPr>
                      <a:r>
                        <a:rPr lang="en-US" sz="28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8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nành</a:t>
                      </a:r>
                      <a:endPar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Bef>
                          <a:spcPts val="600"/>
                        </a:spcBef>
                        <a:spcAft>
                          <a:spcPts val="0"/>
                        </a:spcAft>
                      </a:pPr>
                      <a:r>
                        <a:rPr lang="en-US" sz="2800" b="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Nắp</a:t>
                      </a:r>
                      <a:r>
                        <a:rPr lang="en-US" sz="28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chai</a:t>
                      </a:r>
                      <a:endParaRPr lang="vi-VN" sz="28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656106" y="4068146"/>
            <a:ext cx="1524776" cy="707886"/>
          </a:xfrm>
          <a:prstGeom prst="rect">
            <a:avLst/>
          </a:prstGeom>
          <a:noFill/>
        </p:spPr>
        <p:txBody>
          <a:bodyPr wrap="none" rtlCol="0">
            <a:spAutoFit/>
          </a:bodyPr>
          <a:lstStyle/>
          <a:p>
            <a:r>
              <a:rPr lang="en-US" sz="4000" i="1" dirty="0" err="1" smtClean="0">
                <a:latin typeface="Arial" panose="020B0604020202020204" pitchFamily="34" charset="0"/>
                <a:cs typeface="Arial" panose="020B0604020202020204" pitchFamily="34" charset="0"/>
              </a:rPr>
              <a:t>Ví</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dụ</a:t>
            </a:r>
            <a:r>
              <a:rPr lang="en-US" sz="4000" i="1" dirty="0" smtClean="0">
                <a:latin typeface="Arial" panose="020B0604020202020204" pitchFamily="34" charset="0"/>
                <a:cs typeface="Arial" panose="020B0604020202020204" pitchFamily="34" charset="0"/>
              </a:rPr>
              <a:t>:</a:t>
            </a:r>
            <a:endParaRPr lang="vi-VN" sz="4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292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170121" y="117693"/>
            <a:ext cx="11865935" cy="6740307"/>
          </a:xfrm>
          <a:prstGeom prst="rect">
            <a:avLst/>
          </a:prstGeom>
          <a:solidFill>
            <a:schemeClr val="lt1">
              <a:alpha val="90000"/>
            </a:schemeClr>
          </a:solidFill>
          <a:ln/>
          <a:extLst/>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722313"/>
            <a:r>
              <a:rPr lang="vi-VN" sz="2400" b="1" u="sng" dirty="0" smtClean="0">
                <a:latin typeface="+mj-lt"/>
              </a:rPr>
              <a:t>I. Mở bài: </a:t>
            </a:r>
          </a:p>
          <a:p>
            <a:pPr indent="361950"/>
            <a:r>
              <a:rPr lang="vi-VN" sz="2400" b="1" dirty="0" smtClean="0">
                <a:solidFill>
                  <a:srgbClr val="0070C0"/>
                </a:solidFill>
                <a:latin typeface="+mj-lt"/>
              </a:rPr>
              <a:t>Nhà em có chuột, mẹ mua một con mèo, nay nó đã lớn.</a:t>
            </a:r>
          </a:p>
          <a:p>
            <a:pPr indent="722313"/>
            <a:r>
              <a:rPr lang="vi-VN" sz="2400" b="1" u="sng" dirty="0" smtClean="0">
                <a:latin typeface="+mj-lt"/>
              </a:rPr>
              <a:t>II. Thân bài</a:t>
            </a:r>
          </a:p>
          <a:p>
            <a:pPr indent="361950"/>
            <a:r>
              <a:rPr lang="vi-VN" sz="2400" b="1" i="1" dirty="0" smtClean="0">
                <a:latin typeface="+mj-lt"/>
              </a:rPr>
              <a:t>a. Tả hình dáng</a:t>
            </a:r>
          </a:p>
          <a:p>
            <a:pPr indent="361950"/>
            <a:r>
              <a:rPr lang="vi-VN" sz="2400" b="1" dirty="0" smtClean="0">
                <a:solidFill>
                  <a:srgbClr val="0070C0"/>
                </a:solidFill>
                <a:latin typeface="+mj-lt"/>
              </a:rPr>
              <a:t>- Mèo dài gần hai gang tay, loại mèo tam thể: trắng, nâu</a:t>
            </a:r>
            <a:r>
              <a:rPr lang="vi-VN" sz="2400" b="1" smtClean="0">
                <a:solidFill>
                  <a:srgbClr val="0070C0"/>
                </a:solidFill>
                <a:latin typeface="+mj-lt"/>
              </a:rPr>
              <a:t>, </a:t>
            </a:r>
            <a:r>
              <a:rPr lang="vi-VN" sz="2400" b="1" smtClean="0">
                <a:solidFill>
                  <a:srgbClr val="0070C0"/>
                </a:solidFill>
                <a:latin typeface="+mj-lt"/>
              </a:rPr>
              <a:t>đen.</a:t>
            </a:r>
            <a:endParaRPr lang="vi-VN" sz="2400" b="1" dirty="0" smtClean="0">
              <a:solidFill>
                <a:srgbClr val="0070C0"/>
              </a:solidFill>
              <a:latin typeface="+mj-lt"/>
            </a:endParaRPr>
          </a:p>
          <a:p>
            <a:pPr indent="361950"/>
            <a:r>
              <a:rPr lang="vi-VN" sz="2400" b="1" dirty="0" smtClean="0">
                <a:solidFill>
                  <a:srgbClr val="0070C0"/>
                </a:solidFill>
                <a:latin typeface="+mj-lt"/>
              </a:rPr>
              <a:t>- Lông mèo dày và rất mượt.</a:t>
            </a:r>
          </a:p>
          <a:p>
            <a:pPr indent="361950"/>
            <a:r>
              <a:rPr lang="vi-VN" sz="2400" b="1" dirty="0" smtClean="0">
                <a:solidFill>
                  <a:srgbClr val="0070C0"/>
                </a:solidFill>
                <a:latin typeface="+mj-lt"/>
              </a:rPr>
              <a:t>- Đầu mèo tròn như cuộn len nhỏ tròn, thân thon thon.</a:t>
            </a:r>
          </a:p>
          <a:p>
            <a:pPr indent="361950"/>
            <a:r>
              <a:rPr lang="vi-VN" sz="2400" b="1" dirty="0" smtClean="0">
                <a:solidFill>
                  <a:srgbClr val="0070C0"/>
                </a:solidFill>
                <a:latin typeface="+mj-lt"/>
              </a:rPr>
              <a:t>- Chân cao, rắn rỏi: ngón chân ngắn có móng vuốt nhọn sắc.</a:t>
            </a:r>
          </a:p>
          <a:p>
            <a:pPr indent="361950"/>
            <a:r>
              <a:rPr lang="vi-VN" sz="2400" b="1" dirty="0" smtClean="0">
                <a:solidFill>
                  <a:srgbClr val="0070C0"/>
                </a:solidFill>
                <a:latin typeface="+mj-lt"/>
              </a:rPr>
              <a:t>- Mắt mèo xanh, tròn như hai hòn bi ve trong suốt.</a:t>
            </a:r>
          </a:p>
          <a:p>
            <a:pPr indent="361950"/>
            <a:r>
              <a:rPr lang="vi-VN" sz="2400" b="1" dirty="0" smtClean="0">
                <a:solidFill>
                  <a:srgbClr val="0070C0"/>
                </a:solidFill>
                <a:latin typeface="+mj-lt"/>
              </a:rPr>
              <a:t>- Mũi hồng hồng, nhỏ xíu; ria mép dài vươn về hai phía như chiếc ăng-ten cực nhạy</a:t>
            </a:r>
            <a:r>
              <a:rPr lang="vi-VN" sz="2400" dirty="0" smtClean="0">
                <a:latin typeface="+mj-lt"/>
              </a:rPr>
              <a:t>.</a:t>
            </a:r>
          </a:p>
          <a:p>
            <a:pPr indent="361950"/>
            <a:r>
              <a:rPr lang="vi-VN" sz="2400" b="1" i="1" dirty="0" smtClean="0">
                <a:latin typeface="+mj-lt"/>
              </a:rPr>
              <a:t>b. Tả hoạt động, tính nết</a:t>
            </a:r>
          </a:p>
          <a:p>
            <a:pPr indent="361950"/>
            <a:r>
              <a:rPr lang="vi-VN" sz="2400" b="1" dirty="0" smtClean="0">
                <a:solidFill>
                  <a:srgbClr val="0070C0"/>
                </a:solidFill>
                <a:latin typeface="+mj-lt"/>
              </a:rPr>
              <a:t>- Ban ngày mèo thường thong thả dạo chơi trong nhà, thỉnh thoảng nhảy nhót đùa giỡn, vồ đuổi mấy chú gián.</a:t>
            </a:r>
          </a:p>
          <a:p>
            <a:pPr indent="361950"/>
            <a:r>
              <a:rPr lang="vi-VN" sz="2400" b="1" dirty="0" smtClean="0">
                <a:solidFill>
                  <a:srgbClr val="0070C0"/>
                </a:solidFill>
                <a:latin typeface="+mj-lt"/>
              </a:rPr>
              <a:t>- Khi ăn từ tốn, gọn gàng.</a:t>
            </a:r>
          </a:p>
          <a:p>
            <a:pPr indent="361950"/>
            <a:r>
              <a:rPr lang="vi-VN" sz="2400" b="1" dirty="0" smtClean="0">
                <a:solidFill>
                  <a:srgbClr val="0070C0"/>
                </a:solidFill>
                <a:latin typeface="+mj-lt"/>
              </a:rPr>
              <a:t>- Khi bắt chuột, toàn thân im phắc, đôi mắt mở to chăm chú nhìn về phía trước rồi bất chợt lao nhanh.</a:t>
            </a:r>
          </a:p>
          <a:p>
            <a:pPr indent="722313"/>
            <a:r>
              <a:rPr lang="vi-VN" sz="2400" b="1" u="sng" dirty="0" smtClean="0">
                <a:latin typeface="+mj-lt"/>
              </a:rPr>
              <a:t>III. Kết luận</a:t>
            </a:r>
          </a:p>
          <a:p>
            <a:pPr indent="361950"/>
            <a:r>
              <a:rPr lang="vi-VN" sz="2400" b="1" dirty="0" smtClean="0">
                <a:solidFill>
                  <a:srgbClr val="0070C0"/>
                </a:solidFill>
                <a:latin typeface="+mj-lt"/>
              </a:rPr>
              <a:t>Con mèo nhà em rất dễ thương. Nó thường chạy đến chỗ em mỗi khi em đi học về.</a:t>
            </a:r>
            <a:endParaRPr lang="vi-VN" sz="2400" b="1" dirty="0">
              <a:solidFill>
                <a:srgbClr val="0070C0"/>
              </a:solidFill>
              <a:latin typeface="+mj-lt"/>
            </a:endParaRPr>
          </a:p>
        </p:txBody>
      </p:sp>
      <p:pic>
        <p:nvPicPr>
          <p:cNvPr id="3" name="Picture 2" descr="có ảnh con mèo tam thể ko bạn? | ask.fm/quoteschuch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824" y="117694"/>
            <a:ext cx="3228232" cy="2383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567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984376" y="781050"/>
            <a:ext cx="72691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spcBef>
                <a:spcPct val="0"/>
              </a:spcBef>
              <a:buFontTx/>
              <a:buNone/>
            </a:pPr>
            <a:r>
              <a:rPr lang="vi-VN" altLang="vi-VN" sz="4400" b="1">
                <a:latin typeface="Arial" panose="020B0604020202020204" pitchFamily="34" charset="0"/>
              </a:rPr>
              <a:t>MỘT SỐ ĐIỂM CẦN LƯU Ý</a:t>
            </a:r>
          </a:p>
        </p:txBody>
      </p:sp>
      <p:sp>
        <p:nvSpPr>
          <p:cNvPr id="3" name="TextBox 2"/>
          <p:cNvSpPr txBox="1">
            <a:spLocks noChangeArrowheads="1"/>
          </p:cNvSpPr>
          <p:nvPr/>
        </p:nvSpPr>
        <p:spPr bwMode="auto">
          <a:xfrm>
            <a:off x="893136" y="2305051"/>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spcBef>
                <a:spcPct val="0"/>
              </a:spcBef>
              <a:buFontTx/>
              <a:buNone/>
            </a:pPr>
            <a:r>
              <a:rPr lang="vi-VN" altLang="vi-VN" b="1" dirty="0">
                <a:latin typeface="Arial" panose="020B0604020202020204" pitchFamily="34" charset="0"/>
              </a:rPr>
              <a:t>- Dàn bài đủ 3 phần</a:t>
            </a:r>
          </a:p>
        </p:txBody>
      </p:sp>
      <p:sp>
        <p:nvSpPr>
          <p:cNvPr id="4" name="TextBox 3"/>
          <p:cNvSpPr txBox="1">
            <a:spLocks noChangeArrowheads="1"/>
          </p:cNvSpPr>
          <p:nvPr/>
        </p:nvSpPr>
        <p:spPr bwMode="auto">
          <a:xfrm>
            <a:off x="875416" y="4012060"/>
            <a:ext cx="104376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spcBef>
                <a:spcPct val="0"/>
              </a:spcBef>
              <a:buFontTx/>
              <a:buNone/>
            </a:pPr>
            <a:r>
              <a:rPr lang="vi-VN" altLang="vi-VN" b="1" dirty="0">
                <a:latin typeface="Arial" panose="020B0604020202020204" pitchFamily="34" charset="0"/>
              </a:rPr>
              <a:t>- Chọn những chi tiết tiêu biểu về </a:t>
            </a:r>
            <a:r>
              <a:rPr lang="vi-VN" altLang="vi-VN" b="1" dirty="0" smtClean="0">
                <a:latin typeface="Arial" panose="020B0604020202020204" pitchFamily="34" charset="0"/>
              </a:rPr>
              <a:t>đặc điểm của con vật để tả.</a:t>
            </a:r>
            <a:endParaRPr lang="vi-VN" altLang="vi-VN" b="1" dirty="0">
              <a:latin typeface="Arial" panose="020B0604020202020204" pitchFamily="34" charset="0"/>
            </a:endParaRPr>
          </a:p>
        </p:txBody>
      </p:sp>
      <p:sp>
        <p:nvSpPr>
          <p:cNvPr id="5" name="TextBox 4"/>
          <p:cNvSpPr txBox="1">
            <a:spLocks noChangeArrowheads="1"/>
          </p:cNvSpPr>
          <p:nvPr/>
        </p:nvSpPr>
        <p:spPr bwMode="auto">
          <a:xfrm>
            <a:off x="893136" y="2889251"/>
            <a:ext cx="114791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marL="457200" indent="-457200">
              <a:spcBef>
                <a:spcPct val="0"/>
              </a:spcBef>
              <a:buFontTx/>
              <a:buChar char="-"/>
            </a:pPr>
            <a:r>
              <a:rPr lang="vi-VN" altLang="vi-VN" b="1" dirty="0" smtClean="0">
                <a:latin typeface="Arial" panose="020B0604020202020204" pitchFamily="34" charset="0"/>
              </a:rPr>
              <a:t>Phần </a:t>
            </a:r>
            <a:r>
              <a:rPr lang="vi-VN" altLang="vi-VN" b="1" dirty="0">
                <a:latin typeface="Arial" panose="020B0604020202020204" pitchFamily="34" charset="0"/>
              </a:rPr>
              <a:t>thân bài đủ các ý tả </a:t>
            </a:r>
            <a:r>
              <a:rPr lang="vi-VN" altLang="vi-VN" b="1" dirty="0" smtClean="0">
                <a:latin typeface="Arial" panose="020B0604020202020204" pitchFamily="34" charset="0"/>
              </a:rPr>
              <a:t>hình dáng</a:t>
            </a:r>
            <a:r>
              <a:rPr lang="en-US" altLang="vi-VN" b="1" dirty="0">
                <a:latin typeface="Arial" panose="020B0604020202020204" pitchFamily="34" charset="0"/>
              </a:rPr>
              <a:t>, </a:t>
            </a:r>
            <a:r>
              <a:rPr lang="en-US" altLang="vi-VN" b="1" dirty="0" err="1" smtClean="0">
                <a:latin typeface="Arial" panose="020B0604020202020204" pitchFamily="34" charset="0"/>
              </a:rPr>
              <a:t>tả</a:t>
            </a:r>
            <a:r>
              <a:rPr lang="en-US" altLang="vi-VN" b="1" dirty="0" smtClean="0">
                <a:latin typeface="Arial" panose="020B0604020202020204" pitchFamily="34" charset="0"/>
              </a:rPr>
              <a:t> </a:t>
            </a:r>
            <a:r>
              <a:rPr lang="en-US" altLang="vi-VN" b="1" dirty="0" err="1">
                <a:latin typeface="Arial" panose="020B0604020202020204" pitchFamily="34" charset="0"/>
              </a:rPr>
              <a:t>thói</a:t>
            </a:r>
            <a:r>
              <a:rPr lang="en-US" altLang="vi-VN" b="1" dirty="0">
                <a:latin typeface="Arial" panose="020B0604020202020204" pitchFamily="34" charset="0"/>
              </a:rPr>
              <a:t> </a:t>
            </a:r>
            <a:r>
              <a:rPr lang="en-US" altLang="vi-VN" b="1" dirty="0" err="1">
                <a:latin typeface="Arial" panose="020B0604020202020204" pitchFamily="34" charset="0"/>
              </a:rPr>
              <a:t>quen</a:t>
            </a:r>
            <a:r>
              <a:rPr lang="en-US" altLang="vi-VN" b="1" dirty="0">
                <a:latin typeface="Arial" panose="020B0604020202020204" pitchFamily="34" charset="0"/>
              </a:rPr>
              <a:t> </a:t>
            </a:r>
            <a:endParaRPr lang="en-US" altLang="vi-VN" b="1" dirty="0" smtClean="0">
              <a:latin typeface="Arial" panose="020B0604020202020204" pitchFamily="34" charset="0"/>
            </a:endParaRPr>
          </a:p>
          <a:p>
            <a:pPr>
              <a:spcBef>
                <a:spcPct val="0"/>
              </a:spcBef>
              <a:buNone/>
            </a:pPr>
            <a:r>
              <a:rPr lang="en-US" altLang="vi-VN" b="1" dirty="0" err="1" smtClean="0">
                <a:latin typeface="Arial" panose="020B0604020202020204" pitchFamily="34" charset="0"/>
              </a:rPr>
              <a:t>sinh</a:t>
            </a:r>
            <a:r>
              <a:rPr lang="en-US" altLang="vi-VN" b="1" dirty="0" smtClean="0">
                <a:latin typeface="Arial" panose="020B0604020202020204" pitchFamily="34" charset="0"/>
              </a:rPr>
              <a:t> </a:t>
            </a:r>
            <a:r>
              <a:rPr lang="en-US" altLang="vi-VN" b="1" dirty="0" err="1">
                <a:latin typeface="Arial" panose="020B0604020202020204" pitchFamily="34" charset="0"/>
              </a:rPr>
              <a:t>hoạt</a:t>
            </a:r>
            <a:r>
              <a:rPr lang="en-US" altLang="vi-VN" b="1" dirty="0">
                <a:latin typeface="Arial" panose="020B0604020202020204" pitchFamily="34" charset="0"/>
              </a:rPr>
              <a:t> </a:t>
            </a:r>
            <a:r>
              <a:rPr lang="en-US" altLang="vi-VN" b="1" dirty="0" err="1">
                <a:latin typeface="Arial" panose="020B0604020202020204" pitchFamily="34" charset="0"/>
              </a:rPr>
              <a:t>và</a:t>
            </a:r>
            <a:r>
              <a:rPr lang="en-US" altLang="vi-VN" b="1" dirty="0">
                <a:latin typeface="Arial" panose="020B0604020202020204" pitchFamily="34" charset="0"/>
              </a:rPr>
              <a:t> </a:t>
            </a:r>
            <a:r>
              <a:rPr lang="en-US" altLang="vi-VN" b="1" dirty="0" err="1">
                <a:latin typeface="Arial" panose="020B0604020202020204" pitchFamily="34" charset="0"/>
              </a:rPr>
              <a:t>một</a:t>
            </a:r>
            <a:r>
              <a:rPr lang="en-US" altLang="vi-VN" b="1" dirty="0">
                <a:latin typeface="Arial" panose="020B0604020202020204" pitchFamily="34" charset="0"/>
              </a:rPr>
              <a:t> </a:t>
            </a:r>
            <a:r>
              <a:rPr lang="en-US" altLang="vi-VN" b="1" dirty="0" err="1">
                <a:latin typeface="Arial" panose="020B0604020202020204" pitchFamily="34" charset="0"/>
              </a:rPr>
              <a:t>vài</a:t>
            </a:r>
            <a:r>
              <a:rPr lang="en-US" altLang="vi-VN" b="1" dirty="0">
                <a:latin typeface="Arial" panose="020B0604020202020204" pitchFamily="34" charset="0"/>
              </a:rPr>
              <a:t> </a:t>
            </a:r>
            <a:r>
              <a:rPr lang="en-US" altLang="vi-VN" b="1" dirty="0" err="1">
                <a:latin typeface="Arial" panose="020B0604020202020204" pitchFamily="34" charset="0"/>
              </a:rPr>
              <a:t>hoạt</a:t>
            </a:r>
            <a:r>
              <a:rPr lang="en-US" altLang="vi-VN" b="1" dirty="0">
                <a:latin typeface="Arial" panose="020B0604020202020204" pitchFamily="34" charset="0"/>
              </a:rPr>
              <a:t> </a:t>
            </a:r>
            <a:r>
              <a:rPr lang="en-US" altLang="vi-VN" b="1" dirty="0" err="1">
                <a:latin typeface="Arial" panose="020B0604020202020204" pitchFamily="34" charset="0"/>
              </a:rPr>
              <a:t>động</a:t>
            </a:r>
            <a:r>
              <a:rPr lang="en-US" altLang="vi-VN" b="1" dirty="0">
                <a:latin typeface="Arial" panose="020B0604020202020204" pitchFamily="34" charset="0"/>
              </a:rPr>
              <a:t> </a:t>
            </a:r>
            <a:r>
              <a:rPr lang="en-US" altLang="vi-VN" b="1" dirty="0" err="1">
                <a:latin typeface="Arial" panose="020B0604020202020204" pitchFamily="34" charset="0"/>
              </a:rPr>
              <a:t>chính</a:t>
            </a:r>
            <a:r>
              <a:rPr lang="en-US" altLang="vi-VN" b="1" dirty="0">
                <a:latin typeface="Arial" panose="020B0604020202020204" pitchFamily="34" charset="0"/>
              </a:rPr>
              <a:t> </a:t>
            </a:r>
            <a:r>
              <a:rPr lang="en-US" altLang="vi-VN" b="1" dirty="0" err="1">
                <a:latin typeface="Arial" panose="020B0604020202020204" pitchFamily="34" charset="0"/>
              </a:rPr>
              <a:t>của</a:t>
            </a:r>
            <a:r>
              <a:rPr lang="en-US" altLang="vi-VN" b="1" dirty="0">
                <a:latin typeface="Arial" panose="020B0604020202020204" pitchFamily="34" charset="0"/>
              </a:rPr>
              <a:t> con </a:t>
            </a:r>
            <a:r>
              <a:rPr lang="en-US" altLang="vi-VN" b="1" dirty="0" err="1" smtClean="0">
                <a:latin typeface="Arial" panose="020B0604020202020204" pitchFamily="34" charset="0"/>
              </a:rPr>
              <a:t>vật</a:t>
            </a:r>
            <a:r>
              <a:rPr lang="en-US" altLang="vi-VN" b="1" dirty="0" smtClean="0">
                <a:latin typeface="Arial" panose="020B0604020202020204" pitchFamily="34" charset="0"/>
              </a:rPr>
              <a:t>.</a:t>
            </a:r>
            <a:endParaRPr lang="vi-VN" altLang="vi-VN" b="1" dirty="0">
              <a:latin typeface="Arial" panose="020B0604020202020204" pitchFamily="34" charset="0"/>
            </a:endParaRPr>
          </a:p>
        </p:txBody>
      </p:sp>
    </p:spTree>
    <p:extLst>
      <p:ext uri="{BB962C8B-B14F-4D97-AF65-F5344CB8AC3E}">
        <p14:creationId xmlns:p14="http://schemas.microsoft.com/office/powerpoint/2010/main" val="3221952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711" y="409997"/>
            <a:ext cx="11142921" cy="6001643"/>
          </a:xfrm>
          <a:prstGeom prst="rect">
            <a:avLst/>
          </a:prstGeom>
          <a:solidFill>
            <a:schemeClr val="accent4">
              <a:lumMod val="20000"/>
              <a:lumOff val="80000"/>
            </a:schemeClr>
          </a:solidFill>
        </p:spPr>
        <p:txBody>
          <a:bodyPr wrap="square">
            <a:spAutoFit/>
          </a:bodyPr>
          <a:lstStyle/>
          <a:p>
            <a:pPr indent="893763" algn="ctr"/>
            <a:r>
              <a:rPr lang="vi-VN" sz="2400" b="1" dirty="0" smtClean="0">
                <a:solidFill>
                  <a:srgbClr val="000000"/>
                </a:solidFill>
                <a:latin typeface="Times New Roman" panose="02020603050405020304" pitchFamily="18" charset="0"/>
              </a:rPr>
              <a:t>CON MÈO HUNG</a:t>
            </a:r>
          </a:p>
          <a:p>
            <a:pPr indent="893763" algn="just"/>
            <a:r>
              <a:rPr lang="vi-VN" sz="2400" b="1" dirty="0" smtClean="0">
                <a:solidFill>
                  <a:srgbClr val="000000"/>
                </a:solidFill>
                <a:latin typeface="Times New Roman" panose="02020603050405020304" pitchFamily="18" charset="0"/>
              </a:rPr>
              <a:t> </a:t>
            </a:r>
            <a:r>
              <a:rPr lang="vi-VN" sz="2400" b="1" dirty="0">
                <a:solidFill>
                  <a:srgbClr val="000000"/>
                </a:solidFill>
                <a:latin typeface="Times New Roman" panose="02020603050405020304" pitchFamily="18" charset="0"/>
              </a:rPr>
              <a:t>“Meo, meo”. Đấy chú bạn mới của tôi lại đến chơi với tôi đấy.</a:t>
            </a:r>
          </a:p>
          <a:p>
            <a:pPr algn="just"/>
            <a:r>
              <a:rPr lang="vi-VN" sz="2400" b="1" dirty="0">
                <a:solidFill>
                  <a:srgbClr val="000000"/>
                </a:solidFill>
                <a:latin typeface="Times New Roman" panose="02020603050405020304" pitchFamily="18" charset="0"/>
              </a:rPr>
              <a:t>            Chà, nó có bộ lông mới đẹp làm sao! Màu lông hung hung có sắc vằn đo đỏ, rất đúng với cái tên mà tôi đã đặt cho nó. Mèo Hung có cái đầu tròn tròn, hai tai dong dỏng dựng đứng rất thính nhạy. Đôi mắt Mèo Hung hiền lành nhưng ban đêm đôi mắt ấy sáng lên giúp mèo nhìn rõ mọi vật. Bộ ria mép vểnh lên có vẻ oai lắm; bốn chân thì thon thon, bước đi một cách nhẹ nhàng như lướt trên mặt đất. Cái đuôi dài trông thướt tha duyên dáng… Mèo Hung trông thật đáng yêu.</a:t>
            </a:r>
          </a:p>
          <a:p>
            <a:pPr algn="just"/>
            <a:r>
              <a:rPr lang="vi-VN" sz="2400" b="1" dirty="0">
                <a:solidFill>
                  <a:srgbClr val="000000"/>
                </a:solidFill>
                <a:latin typeface="Times New Roman" panose="02020603050405020304" pitchFamily="18" charset="0"/>
              </a:rPr>
              <a:t>            Có một hôm, tôi đang ngồi học, bỗng thấy nó rón rén bước từng bước nhẹ nhàng đến bên bồ thóc ngồi rình. A! Con Mèo này khôn thật! Chả là ngày thường chuột hay vào bồ ăn vụng thóc nên mèo mới rình ở đây. Bỗng nhiên nó chụm bốn chân lại, dặt dặt cái đuôi lấy đà rồi “phốc” một cái. Thế là một con chuột đã nằm gọn ngay trong vuốt của nó…Nhiều lúc tôi đang học bài, chú ta đến dụi dụi vào tay, muốn tôi vuốt ve bộ lông mượt như nhung hoặc đùa với chú một tí.</a:t>
            </a:r>
          </a:p>
          <a:p>
            <a:pPr algn="just"/>
            <a:r>
              <a:rPr lang="en-US" sz="2400" b="1" dirty="0">
                <a:solidFill>
                  <a:srgbClr val="000000"/>
                </a:solidFill>
                <a:latin typeface="Times New Roman" panose="02020603050405020304" pitchFamily="18" charset="0"/>
              </a:rPr>
              <a:t>            Con </a:t>
            </a:r>
            <a:r>
              <a:rPr lang="en-US" sz="2400" b="1" dirty="0" err="1">
                <a:solidFill>
                  <a:srgbClr val="000000"/>
                </a:solidFill>
                <a:latin typeface="Times New Roman" panose="02020603050405020304" pitchFamily="18" charset="0"/>
              </a:rPr>
              <a:t>mèo</a:t>
            </a:r>
            <a:r>
              <a:rPr lang="en-US" sz="2400" b="1" dirty="0">
                <a:solidFill>
                  <a:srgbClr val="000000"/>
                </a:solidFill>
                <a:latin typeface="Times New Roman" panose="02020603050405020304" pitchFamily="18" charset="0"/>
              </a:rPr>
              <a:t> </a:t>
            </a:r>
            <a:r>
              <a:rPr lang="en-US" sz="2400" b="1" dirty="0" err="1">
                <a:solidFill>
                  <a:srgbClr val="000000"/>
                </a:solidFill>
                <a:latin typeface="Times New Roman" panose="02020603050405020304" pitchFamily="18" charset="0"/>
              </a:rPr>
              <a:t>của</a:t>
            </a:r>
            <a:r>
              <a:rPr lang="en-US" sz="2400" b="1" dirty="0">
                <a:solidFill>
                  <a:srgbClr val="000000"/>
                </a:solidFill>
                <a:latin typeface="Times New Roman" panose="02020603050405020304" pitchFamily="18" charset="0"/>
              </a:rPr>
              <a:t> </a:t>
            </a:r>
            <a:r>
              <a:rPr lang="en-US" sz="2400" b="1" dirty="0" err="1">
                <a:solidFill>
                  <a:srgbClr val="000000"/>
                </a:solidFill>
                <a:latin typeface="Times New Roman" panose="02020603050405020304" pitchFamily="18" charset="0"/>
              </a:rPr>
              <a:t>tôi</a:t>
            </a:r>
            <a:r>
              <a:rPr lang="en-US" sz="2400" b="1" dirty="0">
                <a:solidFill>
                  <a:srgbClr val="000000"/>
                </a:solidFill>
                <a:latin typeface="Times New Roman" panose="02020603050405020304" pitchFamily="18" charset="0"/>
              </a:rPr>
              <a:t> </a:t>
            </a:r>
            <a:r>
              <a:rPr lang="en-US" sz="2400" b="1" dirty="0" err="1">
                <a:solidFill>
                  <a:srgbClr val="000000"/>
                </a:solidFill>
                <a:latin typeface="Times New Roman" panose="02020603050405020304" pitchFamily="18" charset="0"/>
              </a:rPr>
              <a:t>là</a:t>
            </a:r>
            <a:r>
              <a:rPr lang="en-US" sz="2400" b="1" dirty="0">
                <a:solidFill>
                  <a:srgbClr val="000000"/>
                </a:solidFill>
                <a:latin typeface="Times New Roman" panose="02020603050405020304" pitchFamily="18" charset="0"/>
              </a:rPr>
              <a:t> </a:t>
            </a:r>
            <a:r>
              <a:rPr lang="en-US" sz="2400" b="1" dirty="0" err="1">
                <a:solidFill>
                  <a:srgbClr val="000000"/>
                </a:solidFill>
                <a:latin typeface="Times New Roman" panose="02020603050405020304" pitchFamily="18" charset="0"/>
              </a:rPr>
              <a:t>thế</a:t>
            </a:r>
            <a:r>
              <a:rPr lang="en-US" sz="2400" b="1" dirty="0">
                <a:solidFill>
                  <a:srgbClr val="000000"/>
                </a:solidFill>
                <a:latin typeface="Times New Roman" panose="02020603050405020304" pitchFamily="18" charset="0"/>
              </a:rPr>
              <a:t> </a:t>
            </a:r>
            <a:r>
              <a:rPr lang="en-US" sz="2400" b="1" dirty="0" err="1">
                <a:solidFill>
                  <a:srgbClr val="000000"/>
                </a:solidFill>
                <a:latin typeface="Times New Roman" panose="02020603050405020304" pitchFamily="18" charset="0"/>
              </a:rPr>
              <a:t>đấy</a:t>
            </a:r>
            <a:r>
              <a:rPr lang="en-US" sz="2400" b="1" dirty="0">
                <a:solidFill>
                  <a:srgbClr val="000000"/>
                </a:solidFill>
                <a:latin typeface="Times New Roman" panose="02020603050405020304" pitchFamily="18" charset="0"/>
              </a:rPr>
              <a:t>.</a:t>
            </a:r>
          </a:p>
          <a:p>
            <a:pPr algn="just"/>
            <a:r>
              <a:rPr lang="en-US" sz="2400" b="1" dirty="0">
                <a:solidFill>
                  <a:srgbClr val="000000"/>
                </a:solidFill>
                <a:latin typeface="Times New Roman" panose="02020603050405020304" pitchFamily="18" charset="0"/>
              </a:rPr>
              <a:t>                                                                           Theo </a:t>
            </a:r>
            <a:r>
              <a:rPr lang="en-US" sz="2400" b="1" dirty="0" err="1">
                <a:solidFill>
                  <a:srgbClr val="000000"/>
                </a:solidFill>
                <a:latin typeface="Times New Roman" panose="02020603050405020304" pitchFamily="18" charset="0"/>
              </a:rPr>
              <a:t>Hoàng</a:t>
            </a:r>
            <a:r>
              <a:rPr lang="en-US" sz="2400" b="1" dirty="0">
                <a:solidFill>
                  <a:srgbClr val="000000"/>
                </a:solidFill>
                <a:latin typeface="Times New Roman" panose="02020603050405020304" pitchFamily="18" charset="0"/>
              </a:rPr>
              <a:t> </a:t>
            </a:r>
            <a:r>
              <a:rPr lang="en-US" sz="2400" b="1" dirty="0" err="1">
                <a:solidFill>
                  <a:srgbClr val="000000"/>
                </a:solidFill>
                <a:latin typeface="Times New Roman" panose="02020603050405020304" pitchFamily="18" charset="0"/>
              </a:rPr>
              <a:t>Đức</a:t>
            </a:r>
            <a:r>
              <a:rPr lang="en-US" sz="2400" b="1" dirty="0">
                <a:solidFill>
                  <a:srgbClr val="000000"/>
                </a:solidFill>
                <a:latin typeface="Times New Roman" panose="02020603050405020304" pitchFamily="18" charset="0"/>
              </a:rPr>
              <a:t> </a:t>
            </a:r>
            <a:r>
              <a:rPr lang="en-US" sz="2400" b="1" dirty="0" err="1">
                <a:solidFill>
                  <a:srgbClr val="000000"/>
                </a:solidFill>
                <a:latin typeface="Times New Roman" panose="02020603050405020304" pitchFamily="18" charset="0"/>
              </a:rPr>
              <a:t>Hải</a:t>
            </a:r>
            <a:endParaRPr lang="vi-VN" sz="2400" dirty="0"/>
          </a:p>
        </p:txBody>
      </p:sp>
    </p:spTree>
    <p:extLst>
      <p:ext uri="{BB962C8B-B14F-4D97-AF65-F5344CB8AC3E}">
        <p14:creationId xmlns:p14="http://schemas.microsoft.com/office/powerpoint/2010/main" val="3331226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39BC3B6-B155-4387-8C3E-3D76BF3FB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5079" y="4518077"/>
            <a:ext cx="4057094" cy="2288758"/>
          </a:xfrm>
          <a:prstGeom prst="rect">
            <a:avLst/>
          </a:prstGeom>
        </p:spPr>
      </p:pic>
      <p:pic>
        <p:nvPicPr>
          <p:cNvPr id="3" name="Picture 2">
            <a:extLst>
              <a:ext uri="{FF2B5EF4-FFF2-40B4-BE49-F238E27FC236}">
                <a16:creationId xmlns="" xmlns:a16="http://schemas.microsoft.com/office/drawing/2014/main" id="{E5285CB3-D49A-4DC9-A0AF-609986D78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4213" y="-159729"/>
            <a:ext cx="1607959" cy="5822185"/>
          </a:xfrm>
          <a:prstGeom prst="rect">
            <a:avLst/>
          </a:prstGeom>
        </p:spPr>
      </p:pic>
      <p:sp>
        <p:nvSpPr>
          <p:cNvPr id="12" name="TextBox 11">
            <a:extLst>
              <a:ext uri="{FF2B5EF4-FFF2-40B4-BE49-F238E27FC236}">
                <a16:creationId xmlns="" xmlns:a16="http://schemas.microsoft.com/office/drawing/2014/main" id="{C7B9320A-FF1E-4E3F-B137-405720613BE7}"/>
              </a:ext>
            </a:extLst>
          </p:cNvPr>
          <p:cNvSpPr txBox="1"/>
          <p:nvPr/>
        </p:nvSpPr>
        <p:spPr>
          <a:xfrm>
            <a:off x="650999" y="607605"/>
            <a:ext cx="2573624" cy="769441"/>
          </a:xfrm>
          <a:prstGeom prst="rect">
            <a:avLst/>
          </a:prstGeom>
          <a:noFill/>
        </p:spPr>
        <p:txBody>
          <a:bodyPr wrap="square" rtlCol="0">
            <a:spAutoFit/>
          </a:bodyPr>
          <a:lstStyle/>
          <a:p>
            <a:r>
              <a:rPr lang="en-US" sz="4400" b="1">
                <a:solidFill>
                  <a:srgbClr val="FF0000"/>
                </a:solidFill>
                <a:latin typeface="HP001 5 hàng" panose="020B0603050302020204" pitchFamily="34" charset="0"/>
              </a:rPr>
              <a:t>* Lưu ý:</a:t>
            </a:r>
          </a:p>
        </p:txBody>
      </p:sp>
      <p:sp>
        <p:nvSpPr>
          <p:cNvPr id="13" name="TextBox 12">
            <a:extLst>
              <a:ext uri="{FF2B5EF4-FFF2-40B4-BE49-F238E27FC236}">
                <a16:creationId xmlns="" xmlns:a16="http://schemas.microsoft.com/office/drawing/2014/main" id="{B938090A-C6FC-4C65-8A67-A7963D6388F0}"/>
              </a:ext>
            </a:extLst>
          </p:cNvPr>
          <p:cNvSpPr txBox="1"/>
          <p:nvPr/>
        </p:nvSpPr>
        <p:spPr>
          <a:xfrm>
            <a:off x="1706893" y="1601895"/>
            <a:ext cx="8778213" cy="3347070"/>
          </a:xfrm>
          <a:prstGeom prst="rect">
            <a:avLst/>
          </a:prstGeom>
          <a:noFill/>
        </p:spPr>
        <p:txBody>
          <a:bodyPr wrap="square" rtlCol="0">
            <a:spAutoFit/>
          </a:bodyPr>
          <a:lstStyle/>
          <a:p>
            <a:pPr algn="just">
              <a:lnSpc>
                <a:spcPct val="150000"/>
              </a:lnSpc>
            </a:pP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Để</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văn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được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sinh</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động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khi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viết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chúng</a:t>
            </a:r>
            <a:r>
              <a:rPr lang="en-US" sz="3600" b="1" dirty="0">
                <a:latin typeface="Arial" panose="020B0604020202020204" pitchFamily="34" charset="0"/>
                <a:cs typeface="Arial" panose="020B0604020202020204" pitchFamily="34" charset="0"/>
              </a:rPr>
              <a:t> ta </a:t>
            </a:r>
            <a:r>
              <a:rPr lang="en-US" sz="3600" b="1" dirty="0" err="1">
                <a:latin typeface="Arial" panose="020B0604020202020204" pitchFamily="34" charset="0"/>
                <a:cs typeface="Arial" panose="020B0604020202020204" pitchFamily="34" charset="0"/>
              </a:rPr>
              <a:t>nên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sử</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dụng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các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biện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pháp</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nghệ</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thuật</a:t>
            </a:r>
            <a:r>
              <a:rPr lang="en-US" sz="3600" b="1" dirty="0">
                <a:latin typeface="Arial" panose="020B0604020202020204" pitchFamily="34" charset="0"/>
                <a:cs typeface="Arial" panose="020B0604020202020204" pitchFamily="34" charset="0"/>
              </a:rPr>
              <a:t>, so </a:t>
            </a:r>
            <a:r>
              <a:rPr lang="en-US" sz="3600" b="1" dirty="0" err="1">
                <a:latin typeface="Arial" panose="020B0604020202020204" pitchFamily="34" charset="0"/>
                <a:cs typeface="Arial" panose="020B0604020202020204" pitchFamily="34" charset="0"/>
              </a:rPr>
              <a:t>sánh</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nhân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hóa</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những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từ</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ngữ</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gợi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tả</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gợi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cảm</a:t>
            </a:r>
            <a:r>
              <a:rPr lang="en-US" sz="3600" b="1" dirty="0">
                <a:latin typeface="Arial" panose="020B0604020202020204" pitchFamily="34" charset="0"/>
                <a:cs typeface="Arial" panose="020B0604020202020204" pitchFamily="34" charset="0"/>
              </a:rPr>
              <a:t>.</a:t>
            </a:r>
          </a:p>
        </p:txBody>
      </p:sp>
      <p:sp>
        <p:nvSpPr>
          <p:cNvPr id="5" name="Arc 4">
            <a:extLst>
              <a:ext uri="{FF2B5EF4-FFF2-40B4-BE49-F238E27FC236}">
                <a16:creationId xmlns="" xmlns:a16="http://schemas.microsoft.com/office/drawing/2014/main" id="{411F6C1D-AEA4-4FD0-B3C8-B097015E3B7F}"/>
              </a:ext>
            </a:extLst>
          </p:cNvPr>
          <p:cNvSpPr/>
          <p:nvPr/>
        </p:nvSpPr>
        <p:spPr>
          <a:xfrm flipH="1">
            <a:off x="1006106" y="1238977"/>
            <a:ext cx="3479145" cy="568957"/>
          </a:xfrm>
          <a:prstGeom prst="arc">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5901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txBox="1">
            <a:spLocks noChangeArrowheads="1"/>
          </p:cNvSpPr>
          <p:nvPr/>
        </p:nvSpPr>
        <p:spPr bwMode="auto">
          <a:xfrm>
            <a:off x="2492189" y="1500189"/>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3600" b="1" dirty="0" err="1">
                <a:solidFill>
                  <a:srgbClr val="FF0000"/>
                </a:solidFill>
                <a:latin typeface="Times New Roman" panose="02020603050405020304" pitchFamily="18" charset="0"/>
                <a:cs typeface="Times New Roman" panose="02020603050405020304" pitchFamily="18" charset="0"/>
              </a:rPr>
              <a:t>Bài</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văn</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miêu</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tả</a:t>
            </a:r>
            <a:r>
              <a:rPr lang="en-US" altLang="vi-VN" sz="3600" b="1" dirty="0">
                <a:solidFill>
                  <a:srgbClr val="FF0000"/>
                </a:solidFill>
                <a:latin typeface="Times New Roman" panose="02020603050405020304" pitchFamily="18" charset="0"/>
                <a:cs typeface="Times New Roman" panose="02020603050405020304" pitchFamily="18" charset="0"/>
              </a:rPr>
              <a:t> con </a:t>
            </a:r>
            <a:r>
              <a:rPr lang="en-US" altLang="vi-VN" sz="3600" b="1" dirty="0" err="1">
                <a:solidFill>
                  <a:srgbClr val="FF0000"/>
                </a:solidFill>
                <a:latin typeface="Times New Roman" panose="02020603050405020304" pitchFamily="18" charset="0"/>
                <a:cs typeface="Times New Roman" panose="02020603050405020304" pitchFamily="18" charset="0"/>
              </a:rPr>
              <a:t>vật</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thường</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có</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ba</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phần</a:t>
            </a:r>
            <a:r>
              <a:rPr lang="en-US" altLang="vi-VN" sz="3600" b="1" dirty="0">
                <a:solidFill>
                  <a:srgbClr val="FF0000"/>
                </a:solidFill>
                <a:latin typeface="Times New Roman" panose="02020603050405020304" pitchFamily="18" charset="0"/>
                <a:cs typeface="Times New Roman" panose="02020603050405020304" pitchFamily="18" charset="0"/>
              </a:rPr>
              <a:t>:</a:t>
            </a:r>
            <a:endParaRPr lang="en-US" altLang="vi-VN" sz="3600" dirty="0">
              <a:solidFill>
                <a:srgbClr val="FF0000"/>
              </a:solidFill>
              <a:latin typeface="Times New Roman" panose="02020603050405020304" pitchFamily="18" charset="0"/>
              <a:cs typeface="Times New Roman" panose="02020603050405020304" pitchFamily="18" charset="0"/>
            </a:endParaRPr>
          </a:p>
        </p:txBody>
      </p:sp>
      <p:sp>
        <p:nvSpPr>
          <p:cNvPr id="26627" name="Text Box 9"/>
          <p:cNvSpPr txBox="1">
            <a:spLocks noChangeArrowheads="1"/>
          </p:cNvSpPr>
          <p:nvPr/>
        </p:nvSpPr>
        <p:spPr bwMode="auto">
          <a:xfrm>
            <a:off x="1524000" y="2236789"/>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4000" b="1">
                <a:solidFill>
                  <a:srgbClr val="0000FF"/>
                </a:solidFill>
                <a:latin typeface="Times New Roman" panose="02020603050405020304" pitchFamily="18" charset="0"/>
                <a:cs typeface="Times New Roman" panose="02020603050405020304" pitchFamily="18" charset="0"/>
              </a:rPr>
              <a:t>1.  Mở bài: </a:t>
            </a:r>
            <a:r>
              <a:rPr lang="en-US" altLang="vi-VN" sz="4000" b="1">
                <a:latin typeface="Times New Roman" panose="02020603050405020304" pitchFamily="18" charset="0"/>
                <a:cs typeface="Times New Roman" panose="02020603050405020304" pitchFamily="18" charset="0"/>
              </a:rPr>
              <a:t>Giới thiệu con vật định tả.</a:t>
            </a:r>
            <a:endParaRPr lang="en-US" altLang="vi-VN" sz="4000">
              <a:latin typeface="Times New Roman" panose="02020603050405020304" pitchFamily="18" charset="0"/>
              <a:cs typeface="Times New Roman" panose="02020603050405020304" pitchFamily="18" charset="0"/>
            </a:endParaRPr>
          </a:p>
        </p:txBody>
      </p:sp>
      <p:sp>
        <p:nvSpPr>
          <p:cNvPr id="26628" name="Text Box 10"/>
          <p:cNvSpPr txBox="1">
            <a:spLocks noChangeArrowheads="1"/>
          </p:cNvSpPr>
          <p:nvPr/>
        </p:nvSpPr>
        <p:spPr bwMode="auto">
          <a:xfrm>
            <a:off x="1524000" y="2960689"/>
            <a:ext cx="89550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4000" b="1">
                <a:solidFill>
                  <a:srgbClr val="0000FF"/>
                </a:solidFill>
                <a:latin typeface="Times New Roman" panose="02020603050405020304" pitchFamily="18" charset="0"/>
                <a:cs typeface="Times New Roman" panose="02020603050405020304" pitchFamily="18" charset="0"/>
              </a:rPr>
              <a:t>2.  Thân bài: </a:t>
            </a:r>
          </a:p>
          <a:p>
            <a:pPr eaLnBrk="1" hangingPunct="1"/>
            <a:r>
              <a:rPr lang="en-US" altLang="vi-VN" sz="4000" b="1">
                <a:solidFill>
                  <a:srgbClr val="0000FF"/>
                </a:solidFill>
                <a:latin typeface="Times New Roman" panose="02020603050405020304" pitchFamily="18" charset="0"/>
                <a:cs typeface="Times New Roman" panose="02020603050405020304" pitchFamily="18" charset="0"/>
              </a:rPr>
              <a:t>      </a:t>
            </a:r>
            <a:r>
              <a:rPr lang="en-US" altLang="vi-VN" sz="4000" b="1">
                <a:latin typeface="Times New Roman" panose="02020603050405020304" pitchFamily="18" charset="0"/>
                <a:cs typeface="Times New Roman" panose="02020603050405020304" pitchFamily="18" charset="0"/>
              </a:rPr>
              <a:t>a . Tả hình dáng.</a:t>
            </a:r>
          </a:p>
          <a:p>
            <a:pPr eaLnBrk="1" hangingPunct="1"/>
            <a:r>
              <a:rPr lang="en-US" altLang="vi-VN" sz="4000" b="1">
                <a:latin typeface="Times New Roman" panose="02020603050405020304" pitchFamily="18" charset="0"/>
                <a:cs typeface="Times New Roman" panose="02020603050405020304" pitchFamily="18" charset="0"/>
              </a:rPr>
              <a:t>      b. Tả thói quen sinh hoạt và một vài hoạt động chính của con vật.</a:t>
            </a:r>
            <a:endParaRPr lang="en-US" altLang="vi-VN" sz="4000">
              <a:latin typeface="Times New Roman" panose="02020603050405020304" pitchFamily="18" charset="0"/>
              <a:cs typeface="Times New Roman" panose="02020603050405020304" pitchFamily="18" charset="0"/>
            </a:endParaRPr>
          </a:p>
        </p:txBody>
      </p:sp>
      <p:sp>
        <p:nvSpPr>
          <p:cNvPr id="26629" name="Text Box 11"/>
          <p:cNvSpPr txBox="1">
            <a:spLocks noChangeArrowheads="1"/>
          </p:cNvSpPr>
          <p:nvPr/>
        </p:nvSpPr>
        <p:spPr bwMode="auto">
          <a:xfrm>
            <a:off x="1524000" y="5605464"/>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4000" b="1">
                <a:solidFill>
                  <a:srgbClr val="0000FF"/>
                </a:solidFill>
                <a:latin typeface="Times New Roman" panose="02020603050405020304" pitchFamily="18" charset="0"/>
                <a:cs typeface="Times New Roman" panose="02020603050405020304" pitchFamily="18" charset="0"/>
              </a:rPr>
              <a:t>3.  Kết bài: </a:t>
            </a:r>
            <a:r>
              <a:rPr lang="en-US" altLang="vi-VN" sz="4000" b="1">
                <a:latin typeface="Times New Roman" panose="02020603050405020304" pitchFamily="18" charset="0"/>
                <a:cs typeface="Times New Roman" panose="02020603050405020304" pitchFamily="18" charset="0"/>
              </a:rPr>
              <a:t>Nêu cảm nghĩ đối với con vật.</a:t>
            </a:r>
            <a:endParaRPr lang="en-US" altLang="vi-VN" sz="4000">
              <a:latin typeface="Times New Roman" panose="02020603050405020304" pitchFamily="18" charset="0"/>
              <a:cs typeface="Times New Roman" panose="02020603050405020304" pitchFamily="18" charset="0"/>
            </a:endParaRPr>
          </a:p>
        </p:txBody>
      </p:sp>
      <p:sp>
        <p:nvSpPr>
          <p:cNvPr id="26630" name="WordArt 12"/>
          <p:cNvSpPr>
            <a:spLocks noChangeArrowheads="1" noChangeShapeType="1" noTextEdit="1"/>
          </p:cNvSpPr>
          <p:nvPr/>
        </p:nvSpPr>
        <p:spPr bwMode="auto">
          <a:xfrm>
            <a:off x="4148418" y="384923"/>
            <a:ext cx="4686300" cy="731183"/>
          </a:xfrm>
          <a:prstGeom prst="rect">
            <a:avLst/>
          </a:prstGeom>
        </p:spPr>
        <p:txBody>
          <a:bodyPr wrap="none" fromWordArt="1">
            <a:prstTxWarp prst="textPlain">
              <a:avLst>
                <a:gd name="adj" fmla="val 50000"/>
              </a:avLst>
            </a:prstTxWarp>
          </a:bodyPr>
          <a:lstStyle/>
          <a:p>
            <a:pPr algn="ctr"/>
            <a:r>
              <a:rPr lang="vi-VN"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CỦNG CỐ</a:t>
            </a:r>
            <a:endPar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4526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1C85E8F4-1B9D-46E6-B306-FE9C121D684E}"/>
              </a:ext>
            </a:extLst>
          </p:cNvPr>
          <p:cNvSpPr txBox="1"/>
          <p:nvPr/>
        </p:nvSpPr>
        <p:spPr>
          <a:xfrm>
            <a:off x="416793" y="3287222"/>
            <a:ext cx="11304152" cy="769441"/>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ü"/>
            </a:pPr>
            <a:r>
              <a:rPr lang="en-US" sz="3200" b="1" dirty="0" err="1" smtClean="0">
                <a:latin typeface="HP001 5 hàng" panose="020B0603050302020204" pitchFamily="34" charset="0"/>
              </a:rPr>
              <a:t>Viết</a:t>
            </a:r>
            <a:r>
              <a:rPr lang="en-US" sz="3200" b="1" dirty="0" smtClean="0">
                <a:latin typeface="HP001 5 hàng" panose="020B0603050302020204" pitchFamily="34" charset="0"/>
              </a:rPr>
              <a:t> </a:t>
            </a:r>
            <a:r>
              <a:rPr lang="en-US" sz="3200" b="1" dirty="0" err="1" smtClean="0">
                <a:latin typeface="HP001 5 hàng" panose="020B0603050302020204" pitchFamily="34" charset="0"/>
              </a:rPr>
              <a:t>hoàn</a:t>
            </a:r>
            <a:r>
              <a:rPr lang="en-US" sz="3200" b="1" dirty="0" smtClean="0">
                <a:latin typeface="HP001 5 hàng" panose="020B0603050302020204" pitchFamily="34" charset="0"/>
              </a:rPr>
              <a:t> </a:t>
            </a:r>
            <a:r>
              <a:rPr lang="en-US" sz="3200" b="1" dirty="0" err="1" smtClean="0">
                <a:latin typeface="HP001 5 hàng" panose="020B0603050302020204" pitchFamily="34" charset="0"/>
              </a:rPr>
              <a:t>chỉnh</a:t>
            </a:r>
            <a:r>
              <a:rPr lang="en-US" sz="3200" b="1" dirty="0" smtClean="0">
                <a:latin typeface="HP001 5 hàng" panose="020B0603050302020204" pitchFamily="34" charset="0"/>
              </a:rPr>
              <a:t> </a:t>
            </a:r>
            <a:r>
              <a:rPr lang="en-US" sz="3200" b="1" dirty="0" err="1" smtClean="0">
                <a:latin typeface="HP001 5 hàng" panose="020B0603050302020204" pitchFamily="34" charset="0"/>
              </a:rPr>
              <a:t>bài</a:t>
            </a:r>
            <a:r>
              <a:rPr lang="en-US" sz="3200" b="1" dirty="0" smtClean="0">
                <a:latin typeface="HP001 5 hàng" panose="020B0603050302020204" pitchFamily="34" charset="0"/>
              </a:rPr>
              <a:t> </a:t>
            </a:r>
            <a:r>
              <a:rPr lang="en-US" sz="3200" b="1" dirty="0" err="1" smtClean="0">
                <a:latin typeface="HP001 5 hàng" panose="020B0603050302020204" pitchFamily="34" charset="0"/>
              </a:rPr>
              <a:t>văn</a:t>
            </a:r>
            <a:r>
              <a:rPr lang="en-US" sz="3200" b="1" dirty="0" smtClean="0">
                <a:latin typeface="HP001 5 hàng" panose="020B0603050302020204" pitchFamily="34" charset="0"/>
              </a:rPr>
              <a:t> </a:t>
            </a:r>
            <a:r>
              <a:rPr lang="en-US" sz="3200" b="1" dirty="0" err="1" smtClean="0">
                <a:latin typeface="HP001 5 hàng" panose="020B0603050302020204" pitchFamily="34" charset="0"/>
              </a:rPr>
              <a:t>tả</a:t>
            </a:r>
            <a:r>
              <a:rPr lang="en-US" sz="3200" b="1" dirty="0" smtClean="0">
                <a:latin typeface="HP001 5 hàng" panose="020B0603050302020204" pitchFamily="34" charset="0"/>
              </a:rPr>
              <a:t> con </a:t>
            </a:r>
            <a:r>
              <a:rPr lang="en-US" sz="3200" b="1" dirty="0" err="1" smtClean="0">
                <a:latin typeface="HP001 5 hàng" panose="020B0603050302020204" pitchFamily="34" charset="0"/>
              </a:rPr>
              <a:t>vật</a:t>
            </a:r>
            <a:r>
              <a:rPr lang="en-US" sz="3200" b="1" dirty="0" smtClean="0">
                <a:latin typeface="HP001 5 hàng" panose="020B0603050302020204" pitchFamily="34" charset="0"/>
              </a:rPr>
              <a:t> </a:t>
            </a:r>
            <a:r>
              <a:rPr lang="en-US" sz="3200" b="1" dirty="0" err="1" smtClean="0">
                <a:latin typeface="HP001 5 hàng" panose="020B0603050302020204" pitchFamily="34" charset="0"/>
              </a:rPr>
              <a:t>theo</a:t>
            </a:r>
            <a:r>
              <a:rPr lang="en-US" sz="3200" b="1" dirty="0" smtClean="0">
                <a:latin typeface="HP001 5 hàng" panose="020B0603050302020204" pitchFamily="34" charset="0"/>
              </a:rPr>
              <a:t> </a:t>
            </a:r>
            <a:r>
              <a:rPr lang="en-US" sz="3200" b="1" dirty="0" err="1" smtClean="0">
                <a:latin typeface="HP001 5 hàng" panose="020B0603050302020204" pitchFamily="34" charset="0"/>
              </a:rPr>
              <a:t>dàn</a:t>
            </a:r>
            <a:r>
              <a:rPr lang="en-US" sz="3200" b="1" dirty="0" smtClean="0">
                <a:latin typeface="HP001 5 hàng" panose="020B0603050302020204" pitchFamily="34" charset="0"/>
              </a:rPr>
              <a:t> ý chi </a:t>
            </a:r>
            <a:r>
              <a:rPr lang="en-US" sz="3200" b="1" dirty="0" err="1" smtClean="0">
                <a:latin typeface="HP001 5 hàng" panose="020B0603050302020204" pitchFamily="34" charset="0"/>
              </a:rPr>
              <a:t>tiết</a:t>
            </a:r>
            <a:endParaRPr lang="en-US" sz="3200" b="1" dirty="0">
              <a:latin typeface="HP001 5 hàng" panose="020B0603050302020204" pitchFamily="34" charset="0"/>
            </a:endParaRPr>
          </a:p>
        </p:txBody>
      </p:sp>
      <p:sp>
        <p:nvSpPr>
          <p:cNvPr id="8" name="TextBox 7">
            <a:extLst>
              <a:ext uri="{FF2B5EF4-FFF2-40B4-BE49-F238E27FC236}">
                <a16:creationId xmlns="" xmlns:a16="http://schemas.microsoft.com/office/drawing/2014/main" id="{13553864-E131-4355-98ED-BBF42F2190B7}"/>
              </a:ext>
            </a:extLst>
          </p:cNvPr>
          <p:cNvSpPr txBox="1"/>
          <p:nvPr/>
        </p:nvSpPr>
        <p:spPr>
          <a:xfrm>
            <a:off x="2881073" y="923921"/>
            <a:ext cx="3603432" cy="923330"/>
          </a:xfrm>
          <a:prstGeom prst="rect">
            <a:avLst/>
          </a:prstGeom>
          <a:noFill/>
        </p:spPr>
        <p:txBody>
          <a:bodyPr wrap="square" rtlCol="0">
            <a:spAutoFit/>
          </a:bodyPr>
          <a:lstStyle/>
          <a:p>
            <a:r>
              <a:rPr lang="en-US" sz="5400" b="1" dirty="0">
                <a:solidFill>
                  <a:srgbClr val="FF0000"/>
                </a:solidFill>
                <a:latin typeface="HP001 5 hàng" panose="020B0603050302020204" pitchFamily="34" charset="0"/>
              </a:rPr>
              <a:t>* </a:t>
            </a:r>
            <a:r>
              <a:rPr lang="en-US" sz="5400" b="1" dirty="0" err="1">
                <a:solidFill>
                  <a:srgbClr val="FF0000"/>
                </a:solidFill>
                <a:latin typeface="HP001 5 hàng" panose="020B0603050302020204" pitchFamily="34" charset="0"/>
              </a:rPr>
              <a:t>Dặn</a:t>
            </a:r>
            <a:r>
              <a:rPr lang="en-US" sz="5400" b="1" dirty="0">
                <a:solidFill>
                  <a:srgbClr val="FF0000"/>
                </a:solidFill>
                <a:latin typeface="HP001 5 hàng" panose="020B0603050302020204" pitchFamily="34" charset="0"/>
              </a:rPr>
              <a:t> </a:t>
            </a:r>
            <a:r>
              <a:rPr lang="en-US" sz="5400" b="1" dirty="0" err="1">
                <a:solidFill>
                  <a:srgbClr val="FF0000"/>
                </a:solidFill>
                <a:latin typeface="HP001 5 hàng" panose="020B0603050302020204" pitchFamily="34" charset="0"/>
              </a:rPr>
              <a:t>dò</a:t>
            </a:r>
            <a:r>
              <a:rPr lang="en-US" sz="5400" b="1" dirty="0">
                <a:solidFill>
                  <a:srgbClr val="FF0000"/>
                </a:solidFill>
                <a:latin typeface="HP001 5 hàng" panose="020B0603050302020204" pitchFamily="34" charset="0"/>
              </a:rPr>
              <a:t>:</a:t>
            </a:r>
          </a:p>
        </p:txBody>
      </p:sp>
      <p:sp>
        <p:nvSpPr>
          <p:cNvPr id="9" name="Arc 8">
            <a:extLst>
              <a:ext uri="{FF2B5EF4-FFF2-40B4-BE49-F238E27FC236}">
                <a16:creationId xmlns="" xmlns:a16="http://schemas.microsoft.com/office/drawing/2014/main" id="{C96D295D-D679-4605-BEE7-0909FE2EEAF0}"/>
              </a:ext>
            </a:extLst>
          </p:cNvPr>
          <p:cNvSpPr/>
          <p:nvPr/>
        </p:nvSpPr>
        <p:spPr>
          <a:xfrm flipH="1">
            <a:off x="3261456" y="1757427"/>
            <a:ext cx="5199933" cy="817504"/>
          </a:xfrm>
          <a:prstGeom prst="arc">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4000">
              <a:solidFill>
                <a:srgbClr val="FF0000"/>
              </a:solidFill>
            </a:endParaRPr>
          </a:p>
        </p:txBody>
      </p:sp>
    </p:spTree>
    <p:extLst>
      <p:ext uri="{BB962C8B-B14F-4D97-AF65-F5344CB8AC3E}">
        <p14:creationId xmlns:p14="http://schemas.microsoft.com/office/powerpoint/2010/main" val="164230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575785" y="1950135"/>
            <a:ext cx="6593306"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r>
              <a:rPr lang="en-US" sz="4800" b="1" dirty="0" smtClean="0">
                <a:latin typeface="Arial" panose="020B0604020202020204" pitchFamily="34" charset="0"/>
                <a:cs typeface="Arial" panose="020B0604020202020204" pitchFamily="34" charset="0"/>
              </a:rPr>
              <a:t>TẬP LÀM VĂN</a:t>
            </a:r>
            <a:endParaRPr lang="vi-VN"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5009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5B45EE2-3289-4C2C-8232-B9CDBA9CE261}"/>
              </a:ext>
            </a:extLst>
          </p:cNvPr>
          <p:cNvSpPr txBox="1"/>
          <p:nvPr/>
        </p:nvSpPr>
        <p:spPr>
          <a:xfrm>
            <a:off x="2934708" y="913354"/>
            <a:ext cx="6195899" cy="950161"/>
          </a:xfrm>
          <a:prstGeom prst="rect">
            <a:avLst/>
          </a:prstGeom>
          <a:noFill/>
        </p:spPr>
        <p:txBody>
          <a:bodyPr wrap="square" rtlCol="0">
            <a:prstTxWarp prst="textDoubleWave1">
              <a:avLst/>
            </a:prstTxWarp>
            <a:spAutoFit/>
          </a:bodyPr>
          <a:lstStyle/>
          <a:p>
            <a:r>
              <a:rPr lang="en-US" sz="20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ÔN TẬP </a:t>
            </a:r>
            <a:r>
              <a:rPr lang="en-US" sz="20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LÀM VĂN</a:t>
            </a:r>
          </a:p>
        </p:txBody>
      </p:sp>
      <p:sp>
        <p:nvSpPr>
          <p:cNvPr id="8" name="TextBox 7">
            <a:extLst>
              <a:ext uri="{FF2B5EF4-FFF2-40B4-BE49-F238E27FC236}">
                <a16:creationId xmlns="" xmlns:a16="http://schemas.microsoft.com/office/drawing/2014/main" id="{9582D594-2AF8-4728-A15A-DCD13475EFFA}"/>
              </a:ext>
            </a:extLst>
          </p:cNvPr>
          <p:cNvSpPr txBox="1"/>
          <p:nvPr/>
        </p:nvSpPr>
        <p:spPr>
          <a:xfrm>
            <a:off x="2267778" y="1682015"/>
            <a:ext cx="7288568" cy="1569660"/>
          </a:xfrm>
          <a:prstGeom prst="rect">
            <a:avLst/>
          </a:prstGeom>
          <a:noFill/>
        </p:spPr>
        <p:txBody>
          <a:bodyPr wrap="square" rtlCol="0">
            <a:prstTxWarp prst="textArchDown">
              <a:avLst/>
            </a:prstTxWarp>
            <a:spAutoFit/>
          </a:bodyPr>
          <a:lstStyle/>
          <a:p>
            <a:pPr algn="ctr"/>
            <a:r>
              <a:rPr lang="en-US" sz="3600" b="1" dirty="0" err="1">
                <a:latin typeface="HP001 5 hàng" panose="020B0603050302020204" pitchFamily="34" charset="0"/>
              </a:rPr>
              <a:t>Ôn</a:t>
            </a:r>
            <a:r>
              <a:rPr lang="en-US" sz="3600" b="1" dirty="0">
                <a:latin typeface="HP001 5 hàng" panose="020B0603050302020204" pitchFamily="34" charset="0"/>
              </a:rPr>
              <a:t> </a:t>
            </a:r>
            <a:r>
              <a:rPr lang="en-US" sz="3600" b="1" dirty="0" err="1" smtClean="0">
                <a:latin typeface="HP001 5 hàng" panose="020B0603050302020204" pitchFamily="34" charset="0"/>
              </a:rPr>
              <a:t>tập</a:t>
            </a:r>
            <a:r>
              <a:rPr lang="en-US" sz="3600" b="1" dirty="0">
                <a:latin typeface="HP001 5 hàng" panose="020B0603050302020204" pitchFamily="34" charset="0"/>
              </a:rPr>
              <a:t> </a:t>
            </a:r>
            <a:r>
              <a:rPr lang="en-US" sz="3600" b="1" dirty="0" err="1" smtClean="0">
                <a:latin typeface="HP001 5 hàng" panose="020B0603050302020204" pitchFamily="34" charset="0"/>
              </a:rPr>
              <a:t>bài</a:t>
            </a:r>
            <a:r>
              <a:rPr lang="en-US" sz="3600" b="1" dirty="0" smtClean="0">
                <a:latin typeface="HP001 5 hàng" panose="020B0603050302020204" pitchFamily="34" charset="0"/>
              </a:rPr>
              <a:t> </a:t>
            </a:r>
            <a:r>
              <a:rPr lang="en-US" sz="3600" b="1" dirty="0" err="1" smtClean="0">
                <a:latin typeface="HP001 5 hàng" panose="020B0603050302020204" pitchFamily="34" charset="0"/>
              </a:rPr>
              <a:t>văn</a:t>
            </a:r>
            <a:r>
              <a:rPr lang="en-US" sz="3600" b="1" dirty="0" smtClean="0">
                <a:latin typeface="HP001 5 hàng" panose="020B0603050302020204" pitchFamily="34" charset="0"/>
              </a:rPr>
              <a:t> </a:t>
            </a:r>
            <a:r>
              <a:rPr lang="en-US" sz="3600" b="1" dirty="0" err="1">
                <a:latin typeface="HP001 5 hàng" panose="020B0603050302020204" pitchFamily="34" charset="0"/>
              </a:rPr>
              <a:t>miêu</a:t>
            </a:r>
            <a:r>
              <a:rPr lang="en-US" sz="3600" b="1" dirty="0">
                <a:latin typeface="HP001 5 hàng" panose="020B0603050302020204" pitchFamily="34" charset="0"/>
              </a:rPr>
              <a:t> </a:t>
            </a:r>
            <a:r>
              <a:rPr lang="en-US" sz="3600" b="1" dirty="0" err="1">
                <a:latin typeface="HP001 5 hàng" panose="020B0603050302020204" pitchFamily="34" charset="0"/>
              </a:rPr>
              <a:t>tả</a:t>
            </a:r>
            <a:r>
              <a:rPr lang="en-US" sz="3600" b="1" dirty="0">
                <a:latin typeface="HP001 5 hàng" panose="020B0603050302020204" pitchFamily="34" charset="0"/>
              </a:rPr>
              <a:t> </a:t>
            </a:r>
            <a:r>
              <a:rPr lang="en-US" sz="3600" b="1" dirty="0" smtClean="0">
                <a:latin typeface="HP001 5 hàng" panose="020B0603050302020204" pitchFamily="34" charset="0"/>
              </a:rPr>
              <a:t>con </a:t>
            </a:r>
            <a:r>
              <a:rPr lang="en-US" sz="3600" b="1" dirty="0" err="1" smtClean="0">
                <a:latin typeface="HP001 5 hàng" panose="020B0603050302020204" pitchFamily="34" charset="0"/>
              </a:rPr>
              <a:t>vật</a:t>
            </a:r>
            <a:endParaRPr lang="en-US" sz="3600" b="1" dirty="0">
              <a:latin typeface="HP001 5 hàng" panose="020B0603050302020204" pitchFamily="34" charset="0"/>
            </a:endParaRPr>
          </a:p>
        </p:txBody>
      </p:sp>
      <p:sp>
        <p:nvSpPr>
          <p:cNvPr id="9" name="TextBox 8">
            <a:extLst>
              <a:ext uri="{FF2B5EF4-FFF2-40B4-BE49-F238E27FC236}">
                <a16:creationId xmlns="" xmlns:a16="http://schemas.microsoft.com/office/drawing/2014/main" id="{7F11A1EC-5EF1-4D82-8659-41D932966EC7}"/>
              </a:ext>
            </a:extLst>
          </p:cNvPr>
          <p:cNvSpPr txBox="1"/>
          <p:nvPr/>
        </p:nvSpPr>
        <p:spPr>
          <a:xfrm>
            <a:off x="5403075" y="2178912"/>
            <a:ext cx="2840854" cy="707886"/>
          </a:xfrm>
          <a:prstGeom prst="rect">
            <a:avLst/>
          </a:prstGeom>
          <a:noFill/>
        </p:spPr>
        <p:txBody>
          <a:bodyPr wrap="square" rtlCol="0">
            <a:spAutoFit/>
          </a:bodyPr>
          <a:lstStyle/>
          <a:p>
            <a:r>
              <a:rPr lang="en-US" sz="4000" b="1" dirty="0" err="1" smtClean="0">
                <a:ln/>
                <a:solidFill>
                  <a:srgbClr val="002060"/>
                </a:solidFill>
                <a:effectLst>
                  <a:outerShdw blurRad="38100" dist="19050" dir="2700000" algn="tl" rotWithShape="0">
                    <a:schemeClr val="dk1">
                      <a:lumMod val="50000"/>
                      <a:alpha val="40000"/>
                    </a:schemeClr>
                  </a:outerShdw>
                </a:effectLst>
                <a:latin typeface="HP001 5 hàng" panose="020B0603050302020204" pitchFamily="34" charset="0"/>
              </a:rPr>
              <a:t>Lớp</a:t>
            </a:r>
            <a:r>
              <a:rPr lang="en-US" sz="4000" b="1" dirty="0" smtClean="0">
                <a:ln/>
                <a:solidFill>
                  <a:srgbClr val="002060"/>
                </a:solidFill>
                <a:effectLst>
                  <a:outerShdw blurRad="38100" dist="19050" dir="2700000" algn="tl" rotWithShape="0">
                    <a:schemeClr val="dk1">
                      <a:lumMod val="50000"/>
                      <a:alpha val="40000"/>
                    </a:schemeClr>
                  </a:outerShdw>
                </a:effectLst>
                <a:latin typeface="HP001 5 hàng" panose="020B0603050302020204" pitchFamily="34" charset="0"/>
              </a:rPr>
              <a:t> 5</a:t>
            </a:r>
            <a:endParaRPr lang="en-US" sz="4000" b="1" dirty="0">
              <a:ln/>
              <a:solidFill>
                <a:srgbClr val="002060"/>
              </a:solidFill>
              <a:effectLst>
                <a:outerShdw blurRad="38100" dist="19050" dir="2700000" algn="tl" rotWithShape="0">
                  <a:schemeClr val="dk1">
                    <a:lumMod val="50000"/>
                    <a:alpha val="40000"/>
                  </a:schemeClr>
                </a:outerShdw>
              </a:effectLst>
              <a:latin typeface="HP001 5 hàng" panose="020B0603050302020204" pitchFamily="34" charset="0"/>
            </a:endParaRPr>
          </a:p>
        </p:txBody>
      </p:sp>
    </p:spTree>
    <p:extLst>
      <p:ext uri="{BB962C8B-B14F-4D97-AF65-F5344CB8AC3E}">
        <p14:creationId xmlns:p14="http://schemas.microsoft.com/office/powerpoint/2010/main" val="2861554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B938090A-C6FC-4C65-8A67-A7963D6388F0}"/>
              </a:ext>
            </a:extLst>
          </p:cNvPr>
          <p:cNvSpPr txBox="1"/>
          <p:nvPr/>
        </p:nvSpPr>
        <p:spPr>
          <a:xfrm>
            <a:off x="2376817" y="3836987"/>
            <a:ext cx="5790640" cy="784830"/>
          </a:xfrm>
          <a:prstGeom prst="rect">
            <a:avLst/>
          </a:prstGeom>
          <a:noFill/>
        </p:spPr>
        <p:txBody>
          <a:bodyPr wrap="square" rtlCol="0">
            <a:spAutoFit/>
          </a:bodyPr>
          <a:lstStyle/>
          <a:p>
            <a:pPr marL="571500" indent="-571500">
              <a:lnSpc>
                <a:spcPct val="150000"/>
              </a:lnSpc>
              <a:buFont typeface="Wingdings" panose="05000000000000000000" pitchFamily="2" charset="2"/>
              <a:buChar char="ü"/>
            </a:pPr>
            <a:r>
              <a:rPr lang="en-US" sz="3000" dirty="0" err="1">
                <a:latin typeface="Times New Roman" panose="02020603050405020304" pitchFamily="18" charset="0"/>
                <a:cs typeface="Times New Roman" panose="02020603050405020304" pitchFamily="18" charset="0"/>
              </a:rPr>
              <a:t>Cấu</a:t>
            </a:r>
            <a:r>
              <a:rPr lang="en-US" sz="3000" dirty="0">
                <a:latin typeface="Times New Roman" panose="02020603050405020304" pitchFamily="18" charset="0"/>
                <a:cs typeface="Times New Roman" panose="02020603050405020304" pitchFamily="18" charset="0"/>
              </a:rPr>
              <a:t> tạo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tả</a:t>
            </a: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con </a:t>
            </a:r>
            <a:r>
              <a:rPr lang="en-US" sz="3000" dirty="0" err="1" smtClean="0">
                <a:latin typeface="Times New Roman" panose="02020603050405020304" pitchFamily="18" charset="0"/>
                <a:cs typeface="Times New Roman" panose="02020603050405020304" pitchFamily="18" charset="0"/>
              </a:rPr>
              <a:t>vật</a:t>
            </a:r>
            <a:endParaRPr lang="en-US" sz="3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 xmlns:a16="http://schemas.microsoft.com/office/drawing/2014/main" id="{1C85E8F4-1B9D-46E6-B306-FE9C121D684E}"/>
              </a:ext>
            </a:extLst>
          </p:cNvPr>
          <p:cNvSpPr txBox="1"/>
          <p:nvPr/>
        </p:nvSpPr>
        <p:spPr>
          <a:xfrm>
            <a:off x="2376816" y="4907477"/>
            <a:ext cx="8918713" cy="784830"/>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ü"/>
            </a:pPr>
            <a:r>
              <a:rPr lang="en-US" sz="3000" dirty="0" err="1">
                <a:latin typeface="Times New Roman" panose="02020603050405020304" pitchFamily="18" charset="0"/>
                <a:cs typeface="Times New Roman" panose="02020603050405020304" pitchFamily="18" charset="0"/>
              </a:rPr>
              <a:t>Lập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dàn</a:t>
            </a:r>
            <a:r>
              <a:rPr lang="en-US" sz="3000" dirty="0">
                <a:latin typeface="Times New Roman" panose="02020603050405020304" pitchFamily="18" charset="0"/>
                <a:cs typeface="Times New Roman" panose="02020603050405020304" pitchFamily="18" charset="0"/>
              </a:rPr>
              <a:t> ý chi </a:t>
            </a:r>
            <a:r>
              <a:rPr lang="en-US" sz="3000" dirty="0" err="1">
                <a:latin typeface="Times New Roman" panose="02020603050405020304" pitchFamily="18" charset="0"/>
                <a:cs typeface="Times New Roman" panose="02020603050405020304" pitchFamily="18" charset="0"/>
              </a:rPr>
              <a:t>tiết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tả</a:t>
            </a: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con </a:t>
            </a:r>
            <a:r>
              <a:rPr lang="en-US" sz="3000" dirty="0" err="1" smtClean="0">
                <a:latin typeface="Times New Roman" panose="02020603050405020304" pitchFamily="18" charset="0"/>
                <a:cs typeface="Times New Roman" panose="02020603050405020304" pitchFamily="18" charset="0"/>
              </a:rPr>
              <a:t>vật</a:t>
            </a:r>
            <a:endParaRPr lang="en-US" sz="3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09102F82-AF2E-4BA9-8B28-B7F62A095FA9}"/>
              </a:ext>
            </a:extLst>
          </p:cNvPr>
          <p:cNvSpPr txBox="1"/>
          <p:nvPr/>
        </p:nvSpPr>
        <p:spPr>
          <a:xfrm>
            <a:off x="803635" y="2721114"/>
            <a:ext cx="4700520" cy="707886"/>
          </a:xfrm>
          <a:prstGeom prst="rect">
            <a:avLst/>
          </a:prstGeom>
          <a:noFill/>
        </p:spPr>
        <p:txBody>
          <a:bodyPr wrap="square" rtlCol="0">
            <a:spAutoFit/>
          </a:bodyPr>
          <a:lstStyle/>
          <a:p>
            <a:r>
              <a:rPr lang="en-US" sz="4000" b="1">
                <a:solidFill>
                  <a:srgbClr val="FF0000"/>
                </a:solidFill>
                <a:latin typeface="Times New Roman" panose="02020603050405020304" pitchFamily="18" charset="0"/>
                <a:cs typeface="Times New Roman" panose="02020603050405020304" pitchFamily="18" charset="0"/>
              </a:rPr>
              <a:t>* </a:t>
            </a:r>
            <a:r>
              <a:rPr lang="en-US" sz="4000" b="1" u="sng">
                <a:solidFill>
                  <a:srgbClr val="FF0000"/>
                </a:solidFill>
                <a:latin typeface="Times New Roman" panose="02020603050405020304" pitchFamily="18" charset="0"/>
                <a:cs typeface="Times New Roman" panose="02020603050405020304" pitchFamily="18" charset="0"/>
              </a:rPr>
              <a:t>Ôn tập kiến thức</a:t>
            </a:r>
            <a:r>
              <a:rPr lang="en-US" sz="4000" b="1">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548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nmannews.wpengine.netdna-cdn.com/files/imagefield/shutterstock_96320885_WOOD_FLOOR_AND_GREEN_WALL.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t="20053" b="1"/>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30 Redondear rectángulo de esquina del mismo lado"/>
          <p:cNvSpPr/>
          <p:nvPr/>
        </p:nvSpPr>
        <p:spPr>
          <a:xfrm>
            <a:off x="4799856" y="1916832"/>
            <a:ext cx="2448272" cy="2160240"/>
          </a:xfrm>
          <a:prstGeom prst="round2SameRect">
            <a:avLst>
              <a:gd name="adj1" fmla="val 50000"/>
              <a:gd name="adj2" fmla="val 0"/>
            </a:avLst>
          </a:prstGeom>
          <a:gradFill>
            <a:gsLst>
              <a:gs pos="74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a:off x="7248128" y="3429000"/>
            <a:ext cx="3419872" cy="648072"/>
          </a:xfrm>
          <a:prstGeom prst="rect">
            <a:avLst/>
          </a:prstGeom>
          <a:blipFill>
            <a:blip r:embed="rId4"/>
            <a:tile tx="0" ty="0" sx="100000" sy="100000" flip="none" algn="tl"/>
          </a:blip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Rectángulo"/>
          <p:cNvSpPr/>
          <p:nvPr/>
        </p:nvSpPr>
        <p:spPr>
          <a:xfrm>
            <a:off x="1491534" y="3375945"/>
            <a:ext cx="3308323" cy="648072"/>
          </a:xfrm>
          <a:prstGeom prst="rect">
            <a:avLst/>
          </a:prstGeom>
          <a:blipFill>
            <a:blip r:embed="rId4"/>
            <a:tile tx="0" ty="0" sx="100000" sy="100000" flip="none" algn="tl"/>
          </a:blip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3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567608" y="2653180"/>
            <a:ext cx="2516664" cy="3195980"/>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http://www.clker.com/cliparts/m/2/C/2/3/q/angry-black-cat-md.png"/>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b="13128"/>
          <a:stretch/>
        </p:blipFill>
        <p:spPr bwMode="auto">
          <a:xfrm>
            <a:off x="4871864" y="2199838"/>
            <a:ext cx="1788006" cy="1192414"/>
          </a:xfrm>
          <a:prstGeom prst="rect">
            <a:avLst/>
          </a:prstGeom>
          <a:noFill/>
          <a:effectLst>
            <a:innerShdw blurRad="685800" dist="50800" dir="16200000">
              <a:prstClr val="black">
                <a:alpha val="92000"/>
              </a:prstClr>
            </a:innerShdw>
          </a:effectLst>
          <a:extLst>
            <a:ext uri="{909E8E84-426E-40DD-AFC4-6F175D3DCCD1}">
              <a14:hiddenFill xmlns:a14="http://schemas.microsoft.com/office/drawing/2010/main">
                <a:solidFill>
                  <a:srgbClr val="FFFFFF"/>
                </a:solidFill>
              </a14:hiddenFill>
            </a:ext>
          </a:extLst>
        </p:spPr>
      </p:pic>
      <p:pic>
        <p:nvPicPr>
          <p:cNvPr id="32" name="Picture 8" descr="http://upload.wikimedia.org/wikipedia/en/a/a5/Cheese.png"/>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5345992" y="1986401"/>
            <a:ext cx="1500017" cy="1227972"/>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a:hlinkClick r:id="" action="ppaction://hlinkshowjump?jump=nextslide"/>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96845" y="5733257"/>
            <a:ext cx="1579767" cy="788595"/>
          </a:xfrm>
          <a:prstGeom prst="rect">
            <a:avLst/>
          </a:prstGeom>
          <a:effectLst>
            <a:outerShdw blurRad="50800" dist="38100" dir="2700000" algn="tl" rotWithShape="0">
              <a:prstClr val="black">
                <a:alpha val="40000"/>
              </a:prstClr>
            </a:outerShdw>
          </a:effectLst>
        </p:spPr>
      </p:pic>
      <p:sp>
        <p:nvSpPr>
          <p:cNvPr id="2" name="Rectangle 1"/>
          <p:cNvSpPr/>
          <p:nvPr/>
        </p:nvSpPr>
        <p:spPr>
          <a:xfrm>
            <a:off x="3277958" y="471522"/>
            <a:ext cx="5436105" cy="923330"/>
          </a:xfrm>
          <a:prstGeom prst="rect">
            <a:avLst/>
          </a:prstGeom>
          <a:noFill/>
        </p:spPr>
        <p:txBody>
          <a:bodyPr wrap="none" lIns="91440" tIns="45720" rIns="91440" bIns="45720">
            <a:spAutoFit/>
          </a:bodyPr>
          <a:lstStyle/>
          <a:p>
            <a:pPr algn="ctr"/>
            <a:r>
              <a:rPr lang="en-US" sz="5400" dirty="0">
                <a:ln w="38100">
                  <a:solidFill>
                    <a:schemeClr val="tx1"/>
                  </a:solidFill>
                </a:ln>
                <a:solidFill>
                  <a:srgbClr val="FFCC05"/>
                </a:solidFill>
                <a:effectLst>
                  <a:outerShdw blurRad="50800" dist="38100" dir="8100000" algn="tr" rotWithShape="0">
                    <a:prstClr val="black">
                      <a:alpha val="40000"/>
                    </a:prstClr>
                  </a:outerShdw>
                </a:effectLst>
                <a:latin typeface="Showcard Gothic" panose="04020904020102020604" pitchFamily="82" charset="0"/>
              </a:rPr>
              <a:t>Tom and jerry</a:t>
            </a:r>
          </a:p>
        </p:txBody>
      </p:sp>
    </p:spTree>
    <p:extLst>
      <p:ext uri="{BB962C8B-B14F-4D97-AF65-F5344CB8AC3E}">
        <p14:creationId xmlns:p14="http://schemas.microsoft.com/office/powerpoint/2010/main" val="89702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lt1"/>
          </a:fgClr>
          <a:bgClr>
            <a:schemeClr val="bg1"/>
          </a:bgClr>
        </a:pattFill>
        <a:effectLst/>
      </p:bgPr>
    </p:bg>
    <p:spTree>
      <p:nvGrpSpPr>
        <p:cNvPr id="1" name=""/>
        <p:cNvGrpSpPr/>
        <p:nvPr/>
      </p:nvGrpSpPr>
      <p:grpSpPr>
        <a:xfrm>
          <a:off x="0" y="0"/>
          <a:ext cx="0" cy="0"/>
          <a:chOff x="0" y="0"/>
          <a:chExt cx="0" cy="0"/>
        </a:xfrm>
      </p:grpSpPr>
      <p:pic>
        <p:nvPicPr>
          <p:cNvPr id="31" name="Picture 30"/>
          <p:cNvPicPr>
            <a:picLocks noChangeAspect="1"/>
          </p:cNvPicPr>
          <p:nvPr/>
        </p:nvPicPr>
        <p:blipFill>
          <a:blip r:embed="rId4"/>
          <a:stretch>
            <a:fillRect/>
          </a:stretch>
        </p:blipFill>
        <p:spPr>
          <a:xfrm>
            <a:off x="1523361" y="0"/>
            <a:ext cx="9144639" cy="6831355"/>
          </a:xfrm>
          <a:prstGeom prst="rect">
            <a:avLst/>
          </a:prstGeom>
        </p:spPr>
      </p:pic>
      <p:pic>
        <p:nvPicPr>
          <p:cNvPr id="1026" name="Picture 2" descr="http://www.clker.com/cliparts/m/2/C/2/3/q/angry-black-cat-md.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b="13128"/>
          <a:stretch/>
        </p:blipFill>
        <p:spPr bwMode="auto">
          <a:xfrm>
            <a:off x="8046313" y="2492896"/>
            <a:ext cx="1788006"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upload.wikimedia.org/wikipedia/en/a/a5/Cheese.pn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2723776" y="2564904"/>
            <a:ext cx="1500017" cy="1227972"/>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9">
            <a:duotone>
              <a:prstClr val="black"/>
              <a:schemeClr val="accent6">
                <a:tint val="45000"/>
                <a:satMod val="400000"/>
              </a:schemeClr>
            </a:duotone>
          </a:blip>
          <a:stretch>
            <a:fillRect/>
          </a:stretch>
        </p:blipFill>
        <p:spPr bwMode="auto">
          <a:xfrm>
            <a:off x="5415125" y="4293097"/>
            <a:ext cx="1577775" cy="1885329"/>
          </a:xfrm>
          <a:prstGeom prst="rect">
            <a:avLst/>
          </a:prstGeom>
          <a:noFill/>
          <a:ln>
            <a:noFill/>
          </a:ln>
          <a:effectLst>
            <a:outerShdw blurRad="76200" dist="635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3154423" y="2905152"/>
            <a:ext cx="800191" cy="101618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CuadroTexto"/>
          <p:cNvSpPr txBox="1"/>
          <p:nvPr/>
        </p:nvSpPr>
        <p:spPr>
          <a:xfrm>
            <a:off x="8112224" y="919780"/>
            <a:ext cx="1656184" cy="584775"/>
          </a:xfrm>
          <a:prstGeom prst="rect">
            <a:avLst/>
          </a:prstGeom>
          <a:noFill/>
        </p:spPr>
        <p:txBody>
          <a:bodyPr wrap="square" rtlCol="0">
            <a:spAutoFit/>
          </a:bodyPr>
          <a:lstStyle/>
          <a:p>
            <a:pPr algn="ctr"/>
            <a:r>
              <a:rPr lang="es-ES_tradnl" sz="3200" b="1" dirty="0"/>
              <a:t>C. 3</a:t>
            </a:r>
            <a:endParaRPr lang="es-ES" sz="3200" b="1" dirty="0"/>
          </a:p>
        </p:txBody>
      </p:sp>
      <p:sp>
        <p:nvSpPr>
          <p:cNvPr id="29" name="28 CuadroTexto"/>
          <p:cNvSpPr txBox="1"/>
          <p:nvPr/>
        </p:nvSpPr>
        <p:spPr>
          <a:xfrm>
            <a:off x="2639616" y="908721"/>
            <a:ext cx="1829804" cy="584775"/>
          </a:xfrm>
          <a:prstGeom prst="rect">
            <a:avLst/>
          </a:prstGeom>
          <a:noFill/>
        </p:spPr>
        <p:txBody>
          <a:bodyPr wrap="square" rtlCol="0">
            <a:spAutoFit/>
          </a:bodyPr>
          <a:lstStyle/>
          <a:p>
            <a:pPr algn="ctr"/>
            <a:r>
              <a:rPr lang="es-ES_tradnl" sz="3200" b="1" dirty="0"/>
              <a:t>A. 1 </a:t>
            </a:r>
            <a:endParaRPr lang="es-ES" sz="3200" b="1" dirty="0"/>
          </a:p>
        </p:txBody>
      </p:sp>
      <p:sp>
        <p:nvSpPr>
          <p:cNvPr id="30" name="29 CuadroTexto"/>
          <p:cNvSpPr txBox="1"/>
          <p:nvPr/>
        </p:nvSpPr>
        <p:spPr>
          <a:xfrm>
            <a:off x="5343116" y="919780"/>
            <a:ext cx="1833004" cy="584775"/>
          </a:xfrm>
          <a:prstGeom prst="rect">
            <a:avLst/>
          </a:prstGeom>
          <a:noFill/>
        </p:spPr>
        <p:txBody>
          <a:bodyPr wrap="square" rtlCol="0">
            <a:spAutoFit/>
          </a:bodyPr>
          <a:lstStyle/>
          <a:p>
            <a:pPr algn="ctr"/>
            <a:r>
              <a:rPr lang="es-ES_tradnl" sz="3200" b="1" dirty="0"/>
              <a:t>B. 2</a:t>
            </a:r>
            <a:endParaRPr lang="es-ES" sz="3200" b="1" dirty="0"/>
          </a:p>
        </p:txBody>
      </p:sp>
      <p:pic>
        <p:nvPicPr>
          <p:cNvPr id="32" name="Picture 2" descr="http://www.clker.com/cliparts/m/2/C/2/3/q/angry-black-cat-md.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b="13128"/>
          <a:stretch/>
        </p:blipFill>
        <p:spPr bwMode="auto">
          <a:xfrm>
            <a:off x="5273057" y="2492896"/>
            <a:ext cx="1788006"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5" name="24 Llamada ovalada"/>
          <p:cNvSpPr/>
          <p:nvPr/>
        </p:nvSpPr>
        <p:spPr>
          <a:xfrm>
            <a:off x="2259080" y="1988840"/>
            <a:ext cx="1295196" cy="648072"/>
          </a:xfrm>
          <a:prstGeom prst="wedgeEllipseCallout">
            <a:avLst>
              <a:gd name="adj1" fmla="val 33587"/>
              <a:gd name="adj2" fmla="val 860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chemeClr val="tx1"/>
                </a:solidFill>
              </a:rPr>
              <a:t>GOOD!</a:t>
            </a:r>
            <a:endParaRPr lang="es-ES" b="1" dirty="0">
              <a:solidFill>
                <a:schemeClr val="tx1"/>
              </a:solidFill>
            </a:endParaRPr>
          </a:p>
        </p:txBody>
      </p:sp>
      <p:sp>
        <p:nvSpPr>
          <p:cNvPr id="26" name="25 Rectángulo"/>
          <p:cNvSpPr/>
          <p:nvPr/>
        </p:nvSpPr>
        <p:spPr>
          <a:xfrm>
            <a:off x="1524000" y="6250432"/>
            <a:ext cx="9144000" cy="607568"/>
          </a:xfrm>
          <a:prstGeom prst="rect">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err="1">
                <a:solidFill>
                  <a:schemeClr val="tx1"/>
                </a:solidFill>
              </a:rPr>
              <a:t>Câu</a:t>
            </a:r>
            <a:r>
              <a:rPr lang="es-ES_tradnl" sz="2800" b="1" dirty="0">
                <a:solidFill>
                  <a:schemeClr val="tx1"/>
                </a:solidFill>
              </a:rPr>
              <a:t> 1: </a:t>
            </a:r>
            <a:r>
              <a:rPr lang="es-ES_tradnl" sz="2800" b="1" dirty="0" err="1">
                <a:solidFill>
                  <a:schemeClr val="tx1"/>
                </a:solidFill>
              </a:rPr>
              <a:t>Bài</a:t>
            </a:r>
            <a:r>
              <a:rPr lang="es-ES_tradnl" sz="2800" b="1" dirty="0">
                <a:solidFill>
                  <a:schemeClr val="tx1"/>
                </a:solidFill>
              </a:rPr>
              <a:t> </a:t>
            </a:r>
            <a:r>
              <a:rPr lang="es-ES_tradnl" sz="2800" b="1" dirty="0" err="1">
                <a:solidFill>
                  <a:schemeClr val="tx1"/>
                </a:solidFill>
              </a:rPr>
              <a:t>văn</a:t>
            </a:r>
            <a:r>
              <a:rPr lang="es-ES_tradnl" sz="2800" b="1" dirty="0">
                <a:solidFill>
                  <a:schemeClr val="tx1"/>
                </a:solidFill>
              </a:rPr>
              <a:t> </a:t>
            </a:r>
            <a:r>
              <a:rPr lang="es-ES_tradnl" sz="2800" b="1" dirty="0" err="1">
                <a:solidFill>
                  <a:schemeClr val="tx1"/>
                </a:solidFill>
              </a:rPr>
              <a:t>miêu</a:t>
            </a:r>
            <a:r>
              <a:rPr lang="es-ES_tradnl" sz="2800" b="1" dirty="0">
                <a:solidFill>
                  <a:schemeClr val="tx1"/>
                </a:solidFill>
              </a:rPr>
              <a:t> </a:t>
            </a:r>
            <a:r>
              <a:rPr lang="es-ES_tradnl" sz="2800" b="1" dirty="0" err="1">
                <a:solidFill>
                  <a:schemeClr val="tx1"/>
                </a:solidFill>
              </a:rPr>
              <a:t>tả</a:t>
            </a:r>
            <a:r>
              <a:rPr lang="es-ES_tradnl" sz="2800" b="1" dirty="0">
                <a:solidFill>
                  <a:schemeClr val="tx1"/>
                </a:solidFill>
              </a:rPr>
              <a:t> con </a:t>
            </a:r>
            <a:r>
              <a:rPr lang="es-ES_tradnl" sz="2800" b="1" dirty="0" err="1">
                <a:solidFill>
                  <a:schemeClr val="tx1"/>
                </a:solidFill>
              </a:rPr>
              <a:t>vật</a:t>
            </a:r>
            <a:r>
              <a:rPr lang="es-ES_tradnl" sz="2800" b="1" dirty="0">
                <a:solidFill>
                  <a:schemeClr val="tx1"/>
                </a:solidFill>
              </a:rPr>
              <a:t> </a:t>
            </a:r>
            <a:r>
              <a:rPr lang="es-ES_tradnl" sz="2800" b="1" dirty="0" err="1">
                <a:solidFill>
                  <a:schemeClr val="tx1"/>
                </a:solidFill>
              </a:rPr>
              <a:t>gồm</a:t>
            </a:r>
            <a:r>
              <a:rPr lang="es-ES_tradnl" sz="2800" b="1" dirty="0">
                <a:solidFill>
                  <a:schemeClr val="tx1"/>
                </a:solidFill>
              </a:rPr>
              <a:t> </a:t>
            </a:r>
            <a:r>
              <a:rPr lang="es-ES_tradnl" sz="2800" b="1" dirty="0" err="1">
                <a:solidFill>
                  <a:schemeClr val="tx1"/>
                </a:solidFill>
              </a:rPr>
              <a:t>mấy</a:t>
            </a:r>
            <a:r>
              <a:rPr lang="es-ES_tradnl" sz="2800" b="1" dirty="0">
                <a:solidFill>
                  <a:schemeClr val="tx1"/>
                </a:solidFill>
              </a:rPr>
              <a:t> </a:t>
            </a:r>
            <a:r>
              <a:rPr lang="es-ES_tradnl" sz="2800" b="1" dirty="0" err="1">
                <a:solidFill>
                  <a:schemeClr val="tx1"/>
                </a:solidFill>
              </a:rPr>
              <a:t>phần</a:t>
            </a:r>
            <a:r>
              <a:rPr lang="es-ES_tradnl" sz="2800" b="1" dirty="0">
                <a:solidFill>
                  <a:schemeClr val="tx1"/>
                </a:solidFill>
              </a:rPr>
              <a:t>?</a:t>
            </a:r>
            <a:endParaRPr lang="es-ES" sz="2800" b="1" dirty="0">
              <a:solidFill>
                <a:schemeClr val="tx1"/>
              </a:solidFill>
            </a:endParaRPr>
          </a:p>
        </p:txBody>
      </p:sp>
      <p:sp>
        <p:nvSpPr>
          <p:cNvPr id="14" name="13 Flecha derecha">
            <a:hlinkClick r:id="" action="ppaction://hlinkshowjump?jump=nextslide"/>
          </p:cNvPr>
          <p:cNvSpPr/>
          <p:nvPr/>
        </p:nvSpPr>
        <p:spPr>
          <a:xfrm>
            <a:off x="9408368" y="5301209"/>
            <a:ext cx="1008112" cy="877217"/>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dirty="0">
                <a:solidFill>
                  <a:schemeClr val="tx1"/>
                </a:solidFill>
              </a:rPr>
              <a:t>NEXT</a:t>
            </a:r>
            <a:endParaRPr lang="es-ES" sz="2000" b="1" dirty="0">
              <a:solidFill>
                <a:schemeClr val="tx1"/>
              </a:solidFill>
            </a:endParaRPr>
          </a:p>
        </p:txBody>
      </p:sp>
    </p:spTree>
    <p:extLst>
      <p:ext uri="{BB962C8B-B14F-4D97-AF65-F5344CB8AC3E}">
        <p14:creationId xmlns:p14="http://schemas.microsoft.com/office/powerpoint/2010/main" val="3128622316"/>
      </p:ext>
    </p:extLst>
  </p:cSld>
  <p:clrMapOvr>
    <a:masterClrMapping/>
  </p:clrMapOvr>
  <p:transition spd="slow">
    <p:wipe dir="d"/>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2" name="angry_cat.wav"/>
                                        </p:tgtEl>
                                      </p:cMediaNode>
                                    </p:audio>
                                  </p:subTnLst>
                                </p:cTn>
                              </p:par>
                              <p:par>
                                <p:cTn id="10" presetID="32" presetClass="emph" presetSubtype="0" fill="hold" nodeType="withEffect">
                                  <p:stCondLst>
                                    <p:cond delay="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childTnLst>
                          </p:cTn>
                        </p:par>
                        <p:par>
                          <p:cTn id="16" fill="hold">
                            <p:stCondLst>
                              <p:cond delay="1000"/>
                            </p:stCondLst>
                            <p:childTnLst>
                              <p:par>
                                <p:cTn id="17" presetID="53" presetClass="exit" presetSubtype="32" fill="hold" nodeType="afterEffect">
                                  <p:stCondLst>
                                    <p:cond delay="2000"/>
                                  </p:stCondLst>
                                  <p:childTnLst>
                                    <p:anim calcmode="lin" valueType="num">
                                      <p:cBhvr>
                                        <p:cTn id="18" dur="500"/>
                                        <p:tgtEl>
                                          <p:spTgt spid="1026"/>
                                        </p:tgtEl>
                                        <p:attrNameLst>
                                          <p:attrName>ppt_w</p:attrName>
                                        </p:attrNameLst>
                                      </p:cBhvr>
                                      <p:tavLst>
                                        <p:tav tm="0">
                                          <p:val>
                                            <p:strVal val="ppt_w"/>
                                          </p:val>
                                        </p:tav>
                                        <p:tav tm="100000">
                                          <p:val>
                                            <p:fltVal val="0"/>
                                          </p:val>
                                        </p:tav>
                                      </p:tavLst>
                                    </p:anim>
                                    <p:anim calcmode="lin" valueType="num">
                                      <p:cBhvr>
                                        <p:cTn id="19" dur="500"/>
                                        <p:tgtEl>
                                          <p:spTgt spid="1026"/>
                                        </p:tgtEl>
                                        <p:attrNameLst>
                                          <p:attrName>ppt_h</p:attrName>
                                        </p:attrNameLst>
                                      </p:cBhvr>
                                      <p:tavLst>
                                        <p:tav tm="0">
                                          <p:val>
                                            <p:strVal val="ppt_h"/>
                                          </p:val>
                                        </p:tav>
                                        <p:tav tm="100000">
                                          <p:val>
                                            <p:fltVal val="0"/>
                                          </p:val>
                                        </p:tav>
                                      </p:tavLst>
                                    </p:anim>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subTnLst>
                                    <p:audio>
                                      <p:cMediaNode>
                                        <p:cTn display="0" masterRel="sameClick">
                                          <p:stCondLst>
                                            <p:cond evt="begin" delay="0">
                                              <p:tn val="25"/>
                                            </p:cond>
                                          </p:stCondLst>
                                          <p:endCondLst>
                                            <p:cond evt="onStopAudio" delay="0">
                                              <p:tgtEl>
                                                <p:sldTgt/>
                                              </p:tgtEl>
                                            </p:cond>
                                          </p:endCondLst>
                                        </p:cTn>
                                        <p:tgtEl>
                                          <p:sndTgt r:embed="rId2" name="angry_cat.wav"/>
                                        </p:tgtEl>
                                      </p:cMediaNode>
                                    </p:audio>
                                  </p:subTnLst>
                                </p:cTn>
                              </p:par>
                              <p:par>
                                <p:cTn id="30" presetID="32" presetClass="emph" presetSubtype="0" fill="hold" nodeType="withEffect">
                                  <p:stCondLst>
                                    <p:cond delay="0"/>
                                  </p:stCondLst>
                                  <p:childTnLst>
                                    <p:animRot by="120000">
                                      <p:cBhvr>
                                        <p:cTn id="31" dur="100" fill="hold">
                                          <p:stCondLst>
                                            <p:cond delay="0"/>
                                          </p:stCondLst>
                                        </p:cTn>
                                        <p:tgtEl>
                                          <p:spTgt spid="12"/>
                                        </p:tgtEl>
                                        <p:attrNameLst>
                                          <p:attrName>r</p:attrName>
                                        </p:attrNameLst>
                                      </p:cBhvr>
                                    </p:animRot>
                                    <p:animRot by="-240000">
                                      <p:cBhvr>
                                        <p:cTn id="32" dur="200" fill="hold">
                                          <p:stCondLst>
                                            <p:cond delay="200"/>
                                          </p:stCondLst>
                                        </p:cTn>
                                        <p:tgtEl>
                                          <p:spTgt spid="12"/>
                                        </p:tgtEl>
                                        <p:attrNameLst>
                                          <p:attrName>r</p:attrName>
                                        </p:attrNameLst>
                                      </p:cBhvr>
                                    </p:animRot>
                                    <p:animRot by="240000">
                                      <p:cBhvr>
                                        <p:cTn id="33" dur="200" fill="hold">
                                          <p:stCondLst>
                                            <p:cond delay="400"/>
                                          </p:stCondLst>
                                        </p:cTn>
                                        <p:tgtEl>
                                          <p:spTgt spid="12"/>
                                        </p:tgtEl>
                                        <p:attrNameLst>
                                          <p:attrName>r</p:attrName>
                                        </p:attrNameLst>
                                      </p:cBhvr>
                                    </p:animRot>
                                    <p:animRot by="-240000">
                                      <p:cBhvr>
                                        <p:cTn id="34" dur="200" fill="hold">
                                          <p:stCondLst>
                                            <p:cond delay="600"/>
                                          </p:stCondLst>
                                        </p:cTn>
                                        <p:tgtEl>
                                          <p:spTgt spid="12"/>
                                        </p:tgtEl>
                                        <p:attrNameLst>
                                          <p:attrName>r</p:attrName>
                                        </p:attrNameLst>
                                      </p:cBhvr>
                                    </p:animRot>
                                    <p:animRot by="120000">
                                      <p:cBhvr>
                                        <p:cTn id="35" dur="200" fill="hold">
                                          <p:stCondLst>
                                            <p:cond delay="800"/>
                                          </p:stCondLst>
                                        </p:cTn>
                                        <p:tgtEl>
                                          <p:spTgt spid="12"/>
                                        </p:tgtEl>
                                        <p:attrNameLst>
                                          <p:attrName>r</p:attrName>
                                        </p:attrNameLst>
                                      </p:cBhvr>
                                    </p:animRot>
                                  </p:childTnLst>
                                </p:cTn>
                              </p:par>
                            </p:childTnLst>
                          </p:cTn>
                        </p:par>
                        <p:par>
                          <p:cTn id="36" fill="hold">
                            <p:stCondLst>
                              <p:cond delay="1000"/>
                            </p:stCondLst>
                            <p:childTnLst>
                              <p:par>
                                <p:cTn id="37" presetID="53" presetClass="exit" presetSubtype="32" fill="hold" nodeType="afterEffect">
                                  <p:stCondLst>
                                    <p:cond delay="2000"/>
                                  </p:stCondLst>
                                  <p:childTnLst>
                                    <p:anim calcmode="lin" valueType="num">
                                      <p:cBhvr>
                                        <p:cTn id="38" dur="500"/>
                                        <p:tgtEl>
                                          <p:spTgt spid="32"/>
                                        </p:tgtEl>
                                        <p:attrNameLst>
                                          <p:attrName>ppt_w</p:attrName>
                                        </p:attrNameLst>
                                      </p:cBhvr>
                                      <p:tavLst>
                                        <p:tav tm="0">
                                          <p:val>
                                            <p:strVal val="ppt_w"/>
                                          </p:val>
                                        </p:tav>
                                        <p:tav tm="100000">
                                          <p:val>
                                            <p:fltVal val="0"/>
                                          </p:val>
                                        </p:tav>
                                      </p:tavLst>
                                    </p:anim>
                                    <p:anim calcmode="lin" valueType="num">
                                      <p:cBhvr>
                                        <p:cTn id="39" dur="500"/>
                                        <p:tgtEl>
                                          <p:spTgt spid="32"/>
                                        </p:tgtEl>
                                        <p:attrNameLst>
                                          <p:attrName>ppt_h</p:attrName>
                                        </p:attrNameLst>
                                      </p:cBhvr>
                                      <p:tavLst>
                                        <p:tav tm="0">
                                          <p:val>
                                            <p:strVal val="ppt_h"/>
                                          </p:val>
                                        </p:tav>
                                        <p:tav tm="100000">
                                          <p:val>
                                            <p:fltVal val="0"/>
                                          </p:val>
                                        </p:tav>
                                      </p:tavLst>
                                    </p:anim>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500" fill="hold"/>
                                        <p:tgtEl>
                                          <p:spTgt spid="1032"/>
                                        </p:tgtEl>
                                        <p:attrNameLst>
                                          <p:attrName>ppt_w</p:attrName>
                                        </p:attrNameLst>
                                      </p:cBhvr>
                                      <p:tavLst>
                                        <p:tav tm="0">
                                          <p:val>
                                            <p:fltVal val="0"/>
                                          </p:val>
                                        </p:tav>
                                        <p:tav tm="100000">
                                          <p:val>
                                            <p:strVal val="#ppt_w"/>
                                          </p:val>
                                        </p:tav>
                                      </p:tavLst>
                                    </p:anim>
                                    <p:anim calcmode="lin" valueType="num">
                                      <p:cBhvr>
                                        <p:cTn id="48" dur="500" fill="hold"/>
                                        <p:tgtEl>
                                          <p:spTgt spid="1032"/>
                                        </p:tgtEl>
                                        <p:attrNameLst>
                                          <p:attrName>ppt_h</p:attrName>
                                        </p:attrNameLst>
                                      </p:cBhvr>
                                      <p:tavLst>
                                        <p:tav tm="0">
                                          <p:val>
                                            <p:fltVal val="0"/>
                                          </p:val>
                                        </p:tav>
                                        <p:tav tm="100000">
                                          <p:val>
                                            <p:strVal val="#ppt_h"/>
                                          </p:val>
                                        </p:tav>
                                      </p:tavLst>
                                    </p:anim>
                                    <p:animEffect transition="in" filter="fade">
                                      <p:cBhvr>
                                        <p:cTn id="49" dur="500"/>
                                        <p:tgtEl>
                                          <p:spTgt spid="1032"/>
                                        </p:tgtEl>
                                      </p:cBhvr>
                                    </p:animEffect>
                                  </p:childTnLst>
                                </p:cTn>
                              </p:par>
                            </p:childTnLst>
                          </p:cTn>
                        </p:par>
                        <p:par>
                          <p:cTn id="50" fill="hold">
                            <p:stCondLst>
                              <p:cond delay="500"/>
                            </p:stCondLst>
                            <p:childTnLst>
                              <p:par>
                                <p:cTn id="51" presetID="64" presetClass="path" presetSubtype="0" accel="50000" decel="50000" fill="hold" nodeType="afterEffect">
                                  <p:stCondLst>
                                    <p:cond delay="0"/>
                                  </p:stCondLst>
                                  <p:childTnLst>
                                    <p:animMotion origin="layout" path="M 4.44444E-6 4.07407E-6 L -0.27952 -0.25301 " pathEditMode="relative" rAng="0" ptsTypes="AA">
                                      <p:cBhvr>
                                        <p:cTn id="52" dur="1000" fill="hold"/>
                                        <p:tgtEl>
                                          <p:spTgt spid="12"/>
                                        </p:tgtEl>
                                        <p:attrNameLst>
                                          <p:attrName>ppt_x</p:attrName>
                                          <p:attrName>ppt_y</p:attrName>
                                        </p:attrNameLst>
                                      </p:cBhvr>
                                      <p:rCtr x="-13976" y="-12662"/>
                                    </p:animMotion>
                                  </p:childTnLst>
                                  <p:subTnLst>
                                    <p:audio>
                                      <p:cMediaNode>
                                        <p:cTn display="0" masterRel="sameClick">
                                          <p:stCondLst>
                                            <p:cond evt="begin" delay="0">
                                              <p:tn val="51"/>
                                            </p:cond>
                                          </p:stCondLst>
                                          <p:endCondLst>
                                            <p:cond evt="onStopAudio" delay="0">
                                              <p:tgtEl>
                                                <p:sldTgt/>
                                              </p:tgtEl>
                                            </p:cond>
                                          </p:endCondLst>
                                        </p:cTn>
                                        <p:tgtEl>
                                          <p:sndTgt r:embed="rId3" name="boing 1.wav"/>
                                        </p:tgtEl>
                                      </p:cMediaNode>
                                    </p:audio>
                                  </p:subTnLst>
                                </p:cTn>
                              </p:par>
                              <p:par>
                                <p:cTn id="53" presetID="6" presetClass="emph" presetSubtype="0" fill="hold" nodeType="withEffect">
                                  <p:stCondLst>
                                    <p:cond delay="0"/>
                                  </p:stCondLst>
                                  <p:childTnLst>
                                    <p:animScale>
                                      <p:cBhvr>
                                        <p:cTn id="54" dur="1000" fill="hold"/>
                                        <p:tgtEl>
                                          <p:spTgt spid="12"/>
                                        </p:tgtEl>
                                      </p:cBhvr>
                                      <p:by x="50000" y="50000"/>
                                    </p:animScale>
                                  </p:childTnLst>
                                </p:cTn>
                              </p:par>
                            </p:childTnLst>
                          </p:cTn>
                        </p:par>
                        <p:par>
                          <p:cTn id="55" fill="hold">
                            <p:stCondLst>
                              <p:cond delay="1500"/>
                            </p:stCondLst>
                            <p:childTnLst>
                              <p:par>
                                <p:cTn id="56" presetID="1" presetClass="exit" presetSubtype="0" fill="hold" nodeType="after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par>
                          <p:cTn id="58" fill="hold">
                            <p:stCondLst>
                              <p:cond delay="1500"/>
                            </p:stCondLst>
                            <p:childTnLst>
                              <p:par>
                                <p:cTn id="59" presetID="1" presetClass="entr" presetSubtype="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2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down)">
                                      <p:cBhvr>
                                        <p:cTn id="63" dur="500"/>
                                        <p:tgtEl>
                                          <p:spTgt spid="2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childTnLst>
                          </p:cTn>
                        </p:par>
                      </p:childTnLst>
                    </p:cTn>
                  </p:par>
                </p:childTnLst>
              </p:cTn>
              <p:nextCondLst>
                <p:cond evt="onClick" delay="0">
                  <p:tgtEl>
                    <p:spTgt spid="29"/>
                  </p:tgtEl>
                </p:cond>
              </p:nextCondLst>
            </p:seq>
          </p:childTnLst>
        </p:cTn>
      </p:par>
    </p:tnLst>
    <p:bldLst>
      <p:bldP spid="25"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4"/>
          <a:stretch>
            <a:fillRect/>
          </a:stretch>
        </p:blipFill>
        <p:spPr>
          <a:xfrm>
            <a:off x="1508388" y="-72226"/>
            <a:ext cx="9159612" cy="6869710"/>
          </a:xfrm>
          <a:prstGeom prst="rect">
            <a:avLst/>
          </a:prstGeom>
        </p:spPr>
      </p:pic>
      <p:pic>
        <p:nvPicPr>
          <p:cNvPr id="1026" name="Picture 2" descr="http://www.clker.com/cliparts/m/2/C/2/3/q/angry-black-cat-md.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b="13128"/>
          <a:stretch/>
        </p:blipFill>
        <p:spPr bwMode="auto">
          <a:xfrm>
            <a:off x="2579802" y="2492896"/>
            <a:ext cx="1788006"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upload.wikimedia.org/wikipedia/en/a/a5/Cheese.pn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8112225" y="2561068"/>
            <a:ext cx="1500017" cy="1227972"/>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9">
            <a:duotone>
              <a:prstClr val="black"/>
              <a:schemeClr val="accent6">
                <a:tint val="45000"/>
                <a:satMod val="400000"/>
              </a:schemeClr>
            </a:duotone>
          </a:blip>
          <a:stretch>
            <a:fillRect/>
          </a:stretch>
        </p:blipFill>
        <p:spPr bwMode="auto">
          <a:xfrm>
            <a:off x="5415125" y="4293097"/>
            <a:ext cx="1577775" cy="1885329"/>
          </a:xfrm>
          <a:prstGeom prst="rect">
            <a:avLst/>
          </a:prstGeom>
          <a:noFill/>
          <a:ln>
            <a:noFill/>
          </a:ln>
          <a:effectLst>
            <a:outerShdw blurRad="76200" dist="635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8311570" y="3008671"/>
            <a:ext cx="800191" cy="101618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CuadroTexto"/>
          <p:cNvSpPr txBox="1"/>
          <p:nvPr/>
        </p:nvSpPr>
        <p:spPr>
          <a:xfrm>
            <a:off x="2711624" y="908721"/>
            <a:ext cx="1656184" cy="584775"/>
          </a:xfrm>
          <a:prstGeom prst="rect">
            <a:avLst/>
          </a:prstGeom>
          <a:noFill/>
        </p:spPr>
        <p:txBody>
          <a:bodyPr wrap="square" rtlCol="0">
            <a:spAutoFit/>
          </a:bodyPr>
          <a:lstStyle/>
          <a:p>
            <a:pPr algn="ctr"/>
            <a:r>
              <a:rPr lang="es-ES_tradnl" sz="3200" b="1" dirty="0"/>
              <a:t>A. 3</a:t>
            </a:r>
            <a:endParaRPr lang="es-ES" sz="3200" b="1" dirty="0"/>
          </a:p>
        </p:txBody>
      </p:sp>
      <p:sp>
        <p:nvSpPr>
          <p:cNvPr id="29" name="28 CuadroTexto"/>
          <p:cNvSpPr txBox="1"/>
          <p:nvPr/>
        </p:nvSpPr>
        <p:spPr>
          <a:xfrm>
            <a:off x="8027790" y="921302"/>
            <a:ext cx="1829804" cy="584775"/>
          </a:xfrm>
          <a:prstGeom prst="rect">
            <a:avLst/>
          </a:prstGeom>
          <a:noFill/>
        </p:spPr>
        <p:txBody>
          <a:bodyPr wrap="square" rtlCol="0">
            <a:spAutoFit/>
          </a:bodyPr>
          <a:lstStyle/>
          <a:p>
            <a:pPr algn="ctr"/>
            <a:r>
              <a:rPr lang="es-ES_tradnl" sz="3200" b="1" dirty="0"/>
              <a:t>C. 2</a:t>
            </a:r>
            <a:endParaRPr lang="es-ES" sz="3200" b="1" dirty="0"/>
          </a:p>
        </p:txBody>
      </p:sp>
      <p:sp>
        <p:nvSpPr>
          <p:cNvPr id="30" name="29 CuadroTexto"/>
          <p:cNvSpPr txBox="1"/>
          <p:nvPr/>
        </p:nvSpPr>
        <p:spPr>
          <a:xfrm>
            <a:off x="5343116" y="919780"/>
            <a:ext cx="1833004" cy="584775"/>
          </a:xfrm>
          <a:prstGeom prst="rect">
            <a:avLst/>
          </a:prstGeom>
          <a:noFill/>
        </p:spPr>
        <p:txBody>
          <a:bodyPr wrap="square" rtlCol="0">
            <a:spAutoFit/>
          </a:bodyPr>
          <a:lstStyle/>
          <a:p>
            <a:pPr algn="ctr"/>
            <a:r>
              <a:rPr lang="es-ES_tradnl" sz="3200" b="1" dirty="0"/>
              <a:t>B. 1</a:t>
            </a:r>
            <a:endParaRPr lang="es-ES" sz="3200" b="1" dirty="0"/>
          </a:p>
        </p:txBody>
      </p:sp>
      <p:pic>
        <p:nvPicPr>
          <p:cNvPr id="32" name="Picture 2" descr="http://www.clker.com/cliparts/m/2/C/2/3/q/angry-black-cat-md.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b="13128"/>
          <a:stretch/>
        </p:blipFill>
        <p:spPr bwMode="auto">
          <a:xfrm>
            <a:off x="5273057" y="2492896"/>
            <a:ext cx="1788006"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5" name="24 Llamada ovalada"/>
          <p:cNvSpPr/>
          <p:nvPr/>
        </p:nvSpPr>
        <p:spPr>
          <a:xfrm>
            <a:off x="7464626" y="2060848"/>
            <a:ext cx="1295196" cy="648072"/>
          </a:xfrm>
          <a:prstGeom prst="wedgeEllipseCallout">
            <a:avLst>
              <a:gd name="adj1" fmla="val 33587"/>
              <a:gd name="adj2" fmla="val 860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chemeClr val="tx1"/>
                </a:solidFill>
              </a:rPr>
              <a:t>good</a:t>
            </a:r>
            <a:endParaRPr lang="es-ES" b="1" dirty="0">
              <a:solidFill>
                <a:schemeClr val="tx1"/>
              </a:solidFill>
            </a:endParaRPr>
          </a:p>
        </p:txBody>
      </p:sp>
      <p:sp>
        <p:nvSpPr>
          <p:cNvPr id="26" name="25 Rectángulo"/>
          <p:cNvSpPr/>
          <p:nvPr/>
        </p:nvSpPr>
        <p:spPr>
          <a:xfrm>
            <a:off x="1524000" y="6250432"/>
            <a:ext cx="9144000" cy="607568"/>
          </a:xfrm>
          <a:prstGeom prst="rect">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Câu</a:t>
            </a:r>
            <a:r>
              <a:rPr lang="en-US" sz="2800" b="1" dirty="0">
                <a:solidFill>
                  <a:schemeClr val="tx1"/>
                </a:solidFill>
              </a:rPr>
              <a:t> 2: </a:t>
            </a:r>
            <a:r>
              <a:rPr lang="en-US" sz="2800" b="1" dirty="0" err="1">
                <a:solidFill>
                  <a:schemeClr val="tx1"/>
                </a:solidFill>
              </a:rPr>
              <a:t>Có</a:t>
            </a:r>
            <a:r>
              <a:rPr lang="en-US" sz="2800" b="1" dirty="0">
                <a:solidFill>
                  <a:schemeClr val="tx1"/>
                </a:solidFill>
              </a:rPr>
              <a:t> </a:t>
            </a:r>
            <a:r>
              <a:rPr lang="en-US" sz="2800" b="1" dirty="0" err="1">
                <a:solidFill>
                  <a:schemeClr val="tx1"/>
                </a:solidFill>
              </a:rPr>
              <a:t>mấy</a:t>
            </a:r>
            <a:r>
              <a:rPr lang="en-US" sz="2800" b="1" dirty="0">
                <a:solidFill>
                  <a:schemeClr val="tx1"/>
                </a:solidFill>
              </a:rPr>
              <a:t> </a:t>
            </a:r>
            <a:r>
              <a:rPr lang="en-US" sz="2800" b="1" dirty="0" err="1">
                <a:solidFill>
                  <a:schemeClr val="tx1"/>
                </a:solidFill>
              </a:rPr>
              <a:t>cách</a:t>
            </a:r>
            <a:r>
              <a:rPr lang="en-US" sz="2800" b="1" dirty="0">
                <a:solidFill>
                  <a:schemeClr val="tx1"/>
                </a:solidFill>
              </a:rPr>
              <a:t> </a:t>
            </a:r>
            <a:r>
              <a:rPr lang="en-US" sz="2800" b="1" dirty="0" err="1">
                <a:solidFill>
                  <a:schemeClr val="tx1"/>
                </a:solidFill>
              </a:rPr>
              <a:t>mở</a:t>
            </a:r>
            <a:r>
              <a:rPr lang="en-US" sz="2800" b="1" dirty="0">
                <a:solidFill>
                  <a:schemeClr val="tx1"/>
                </a:solidFill>
              </a:rPr>
              <a:t> </a:t>
            </a:r>
            <a:r>
              <a:rPr lang="en-US" sz="2800" b="1" dirty="0" err="1">
                <a:solidFill>
                  <a:schemeClr val="tx1"/>
                </a:solidFill>
              </a:rPr>
              <a:t>bài</a:t>
            </a:r>
            <a:r>
              <a:rPr lang="en-US" sz="2800" b="1" dirty="0">
                <a:solidFill>
                  <a:schemeClr val="tx1"/>
                </a:solidFill>
              </a:rPr>
              <a:t> </a:t>
            </a:r>
            <a:r>
              <a:rPr lang="en-US" sz="2800" b="1" dirty="0" err="1">
                <a:solidFill>
                  <a:schemeClr val="tx1"/>
                </a:solidFill>
              </a:rPr>
              <a:t>trong</a:t>
            </a:r>
            <a:r>
              <a:rPr lang="en-US" sz="2800" b="1" dirty="0">
                <a:solidFill>
                  <a:schemeClr val="tx1"/>
                </a:solidFill>
              </a:rPr>
              <a:t> </a:t>
            </a:r>
            <a:r>
              <a:rPr lang="en-US" sz="2800" b="1" dirty="0" err="1">
                <a:solidFill>
                  <a:schemeClr val="tx1"/>
                </a:solidFill>
              </a:rPr>
              <a:t>bài</a:t>
            </a:r>
            <a:r>
              <a:rPr lang="en-US" sz="2800" b="1" dirty="0">
                <a:solidFill>
                  <a:schemeClr val="tx1"/>
                </a:solidFill>
              </a:rPr>
              <a:t> </a:t>
            </a:r>
            <a:r>
              <a:rPr lang="en-US" sz="2800" b="1" dirty="0" err="1">
                <a:solidFill>
                  <a:schemeClr val="tx1"/>
                </a:solidFill>
              </a:rPr>
              <a:t>văn</a:t>
            </a:r>
            <a:r>
              <a:rPr lang="en-US" sz="2800" b="1" dirty="0">
                <a:solidFill>
                  <a:schemeClr val="tx1"/>
                </a:solidFill>
              </a:rPr>
              <a:t> </a:t>
            </a:r>
            <a:r>
              <a:rPr lang="en-US" sz="2800" b="1" dirty="0" err="1">
                <a:solidFill>
                  <a:schemeClr val="tx1"/>
                </a:solidFill>
              </a:rPr>
              <a:t>miêu</a:t>
            </a:r>
            <a:r>
              <a:rPr lang="en-US" sz="2800" b="1" dirty="0">
                <a:solidFill>
                  <a:schemeClr val="tx1"/>
                </a:solidFill>
              </a:rPr>
              <a:t> </a:t>
            </a:r>
            <a:r>
              <a:rPr lang="en-US" sz="2800" b="1" dirty="0" err="1">
                <a:solidFill>
                  <a:schemeClr val="tx1"/>
                </a:solidFill>
              </a:rPr>
              <a:t>tả</a:t>
            </a:r>
            <a:r>
              <a:rPr lang="en-US" sz="2800" b="1" dirty="0">
                <a:solidFill>
                  <a:schemeClr val="tx1"/>
                </a:solidFill>
              </a:rPr>
              <a:t> con </a:t>
            </a:r>
            <a:r>
              <a:rPr lang="en-US" sz="2800" b="1" dirty="0" err="1">
                <a:solidFill>
                  <a:schemeClr val="tx1"/>
                </a:solidFill>
              </a:rPr>
              <a:t>vật</a:t>
            </a:r>
            <a:r>
              <a:rPr lang="en-US" sz="2800" b="1" dirty="0">
                <a:solidFill>
                  <a:schemeClr val="tx1"/>
                </a:solidFill>
              </a:rPr>
              <a:t>?</a:t>
            </a:r>
            <a:endParaRPr lang="es-ES" sz="2800" b="1" dirty="0">
              <a:solidFill>
                <a:schemeClr val="tx1"/>
              </a:solidFill>
              <a:effectLst>
                <a:outerShdw blurRad="38100" dist="38100" dir="2700000" algn="tl">
                  <a:srgbClr val="000000">
                    <a:alpha val="43137"/>
                  </a:srgbClr>
                </a:outerShdw>
              </a:effectLst>
            </a:endParaRPr>
          </a:p>
        </p:txBody>
      </p:sp>
      <p:sp>
        <p:nvSpPr>
          <p:cNvPr id="27" name="26 Flecha derecha">
            <a:hlinkClick r:id="" action="ppaction://hlinkshowjump?jump=nextslide"/>
          </p:cNvPr>
          <p:cNvSpPr/>
          <p:nvPr/>
        </p:nvSpPr>
        <p:spPr>
          <a:xfrm>
            <a:off x="9408368" y="5301209"/>
            <a:ext cx="1008112" cy="877217"/>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dirty="0">
                <a:solidFill>
                  <a:schemeClr val="tx1"/>
                </a:solidFill>
              </a:rPr>
              <a:t>NEXT</a:t>
            </a:r>
            <a:endParaRPr lang="es-ES" sz="2000" b="1" dirty="0">
              <a:solidFill>
                <a:schemeClr val="tx1"/>
              </a:solidFill>
            </a:endParaRPr>
          </a:p>
        </p:txBody>
      </p:sp>
    </p:spTree>
    <p:extLst>
      <p:ext uri="{BB962C8B-B14F-4D97-AF65-F5344CB8AC3E}">
        <p14:creationId xmlns:p14="http://schemas.microsoft.com/office/powerpoint/2010/main" val="1012481399"/>
      </p:ext>
    </p:extLst>
  </p:cSld>
  <p:clrMapOvr>
    <a:masterClrMapping/>
  </p:clrMapOvr>
  <p:transition spd="slow">
    <p:wipe dir="d"/>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2" name="angry_cat.wav"/>
                                        </p:tgtEl>
                                      </p:cMediaNode>
                                    </p:audio>
                                  </p:subTnLst>
                                </p:cTn>
                              </p:par>
                              <p:par>
                                <p:cTn id="10" presetID="32" presetClass="emph" presetSubtype="0" repeatCount="2000" fill="hold" nodeType="withEffect">
                                  <p:stCondLst>
                                    <p:cond delay="0"/>
                                  </p:stCondLst>
                                  <p:childTnLst>
                                    <p:animRot by="120000">
                                      <p:cBhvr>
                                        <p:cTn id="11" dur="75" fill="hold">
                                          <p:stCondLst>
                                            <p:cond delay="0"/>
                                          </p:stCondLst>
                                        </p:cTn>
                                        <p:tgtEl>
                                          <p:spTgt spid="12"/>
                                        </p:tgtEl>
                                        <p:attrNameLst>
                                          <p:attrName>r</p:attrName>
                                        </p:attrNameLst>
                                      </p:cBhvr>
                                    </p:animRot>
                                    <p:animRot by="-240000">
                                      <p:cBhvr>
                                        <p:cTn id="12" dur="150" fill="hold">
                                          <p:stCondLst>
                                            <p:cond delay="150"/>
                                          </p:stCondLst>
                                        </p:cTn>
                                        <p:tgtEl>
                                          <p:spTgt spid="12"/>
                                        </p:tgtEl>
                                        <p:attrNameLst>
                                          <p:attrName>r</p:attrName>
                                        </p:attrNameLst>
                                      </p:cBhvr>
                                    </p:animRot>
                                    <p:animRot by="240000">
                                      <p:cBhvr>
                                        <p:cTn id="13" dur="150" fill="hold">
                                          <p:stCondLst>
                                            <p:cond delay="300"/>
                                          </p:stCondLst>
                                        </p:cTn>
                                        <p:tgtEl>
                                          <p:spTgt spid="12"/>
                                        </p:tgtEl>
                                        <p:attrNameLst>
                                          <p:attrName>r</p:attrName>
                                        </p:attrNameLst>
                                      </p:cBhvr>
                                    </p:animRot>
                                    <p:animRot by="-240000">
                                      <p:cBhvr>
                                        <p:cTn id="14" dur="150" fill="hold">
                                          <p:stCondLst>
                                            <p:cond delay="450"/>
                                          </p:stCondLst>
                                        </p:cTn>
                                        <p:tgtEl>
                                          <p:spTgt spid="12"/>
                                        </p:tgtEl>
                                        <p:attrNameLst>
                                          <p:attrName>r</p:attrName>
                                        </p:attrNameLst>
                                      </p:cBhvr>
                                    </p:animRot>
                                    <p:animRot by="120000">
                                      <p:cBhvr>
                                        <p:cTn id="15" dur="150" fill="hold">
                                          <p:stCondLst>
                                            <p:cond delay="600"/>
                                          </p:stCondLst>
                                        </p:cTn>
                                        <p:tgtEl>
                                          <p:spTgt spid="12"/>
                                        </p:tgtEl>
                                        <p:attrNameLst>
                                          <p:attrName>r</p:attrName>
                                        </p:attrNameLst>
                                      </p:cBhvr>
                                    </p:animRot>
                                  </p:childTnLst>
                                </p:cTn>
                              </p:par>
                            </p:childTnLst>
                          </p:cTn>
                        </p:par>
                        <p:par>
                          <p:cTn id="16" fill="hold">
                            <p:stCondLst>
                              <p:cond delay="1500"/>
                            </p:stCondLst>
                            <p:childTnLst>
                              <p:par>
                                <p:cTn id="17" presetID="53" presetClass="exit" presetSubtype="32" fill="hold" nodeType="afterEffect">
                                  <p:stCondLst>
                                    <p:cond delay="2000"/>
                                  </p:stCondLst>
                                  <p:childTnLst>
                                    <p:anim calcmode="lin" valueType="num">
                                      <p:cBhvr>
                                        <p:cTn id="18" dur="500"/>
                                        <p:tgtEl>
                                          <p:spTgt spid="1026"/>
                                        </p:tgtEl>
                                        <p:attrNameLst>
                                          <p:attrName>ppt_w</p:attrName>
                                        </p:attrNameLst>
                                      </p:cBhvr>
                                      <p:tavLst>
                                        <p:tav tm="0">
                                          <p:val>
                                            <p:strVal val="ppt_w"/>
                                          </p:val>
                                        </p:tav>
                                        <p:tav tm="100000">
                                          <p:val>
                                            <p:fltVal val="0"/>
                                          </p:val>
                                        </p:tav>
                                      </p:tavLst>
                                    </p:anim>
                                    <p:anim calcmode="lin" valueType="num">
                                      <p:cBhvr>
                                        <p:cTn id="19" dur="500"/>
                                        <p:tgtEl>
                                          <p:spTgt spid="1026"/>
                                        </p:tgtEl>
                                        <p:attrNameLst>
                                          <p:attrName>ppt_h</p:attrName>
                                        </p:attrNameLst>
                                      </p:cBhvr>
                                      <p:tavLst>
                                        <p:tav tm="0">
                                          <p:val>
                                            <p:strVal val="ppt_h"/>
                                          </p:val>
                                        </p:tav>
                                        <p:tav tm="100000">
                                          <p:val>
                                            <p:fltVal val="0"/>
                                          </p:val>
                                        </p:tav>
                                      </p:tavLst>
                                    </p:anim>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subTnLst>
                                    <p:audio>
                                      <p:cMediaNode>
                                        <p:cTn display="0" masterRel="sameClick">
                                          <p:stCondLst>
                                            <p:cond evt="begin" delay="0">
                                              <p:tn val="25"/>
                                            </p:cond>
                                          </p:stCondLst>
                                          <p:endCondLst>
                                            <p:cond evt="onStopAudio" delay="0">
                                              <p:tgtEl>
                                                <p:sldTgt/>
                                              </p:tgtEl>
                                            </p:cond>
                                          </p:endCondLst>
                                        </p:cTn>
                                        <p:tgtEl>
                                          <p:sndTgt r:embed="rId2" name="angry_cat.wav"/>
                                        </p:tgtEl>
                                      </p:cMediaNode>
                                    </p:audio>
                                  </p:subTnLst>
                                </p:cTn>
                              </p:par>
                              <p:par>
                                <p:cTn id="30" presetID="32" presetClass="emph" presetSubtype="0" repeatCount="2000" fill="hold" nodeType="withEffect">
                                  <p:stCondLst>
                                    <p:cond delay="0"/>
                                  </p:stCondLst>
                                  <p:childTnLst>
                                    <p:animRot by="120000">
                                      <p:cBhvr>
                                        <p:cTn id="31" dur="75" fill="hold">
                                          <p:stCondLst>
                                            <p:cond delay="0"/>
                                          </p:stCondLst>
                                        </p:cTn>
                                        <p:tgtEl>
                                          <p:spTgt spid="12"/>
                                        </p:tgtEl>
                                        <p:attrNameLst>
                                          <p:attrName>r</p:attrName>
                                        </p:attrNameLst>
                                      </p:cBhvr>
                                    </p:animRot>
                                    <p:animRot by="-240000">
                                      <p:cBhvr>
                                        <p:cTn id="32" dur="150" fill="hold">
                                          <p:stCondLst>
                                            <p:cond delay="150"/>
                                          </p:stCondLst>
                                        </p:cTn>
                                        <p:tgtEl>
                                          <p:spTgt spid="12"/>
                                        </p:tgtEl>
                                        <p:attrNameLst>
                                          <p:attrName>r</p:attrName>
                                        </p:attrNameLst>
                                      </p:cBhvr>
                                    </p:animRot>
                                    <p:animRot by="240000">
                                      <p:cBhvr>
                                        <p:cTn id="33" dur="150" fill="hold">
                                          <p:stCondLst>
                                            <p:cond delay="300"/>
                                          </p:stCondLst>
                                        </p:cTn>
                                        <p:tgtEl>
                                          <p:spTgt spid="12"/>
                                        </p:tgtEl>
                                        <p:attrNameLst>
                                          <p:attrName>r</p:attrName>
                                        </p:attrNameLst>
                                      </p:cBhvr>
                                    </p:animRot>
                                    <p:animRot by="-240000">
                                      <p:cBhvr>
                                        <p:cTn id="34" dur="150" fill="hold">
                                          <p:stCondLst>
                                            <p:cond delay="450"/>
                                          </p:stCondLst>
                                        </p:cTn>
                                        <p:tgtEl>
                                          <p:spTgt spid="12"/>
                                        </p:tgtEl>
                                        <p:attrNameLst>
                                          <p:attrName>r</p:attrName>
                                        </p:attrNameLst>
                                      </p:cBhvr>
                                    </p:animRot>
                                    <p:animRot by="120000">
                                      <p:cBhvr>
                                        <p:cTn id="35" dur="150" fill="hold">
                                          <p:stCondLst>
                                            <p:cond delay="600"/>
                                          </p:stCondLst>
                                        </p:cTn>
                                        <p:tgtEl>
                                          <p:spTgt spid="12"/>
                                        </p:tgtEl>
                                        <p:attrNameLst>
                                          <p:attrName>r</p:attrName>
                                        </p:attrNameLst>
                                      </p:cBhvr>
                                    </p:animRot>
                                  </p:childTnLst>
                                </p:cTn>
                              </p:par>
                            </p:childTnLst>
                          </p:cTn>
                        </p:par>
                        <p:par>
                          <p:cTn id="36" fill="hold">
                            <p:stCondLst>
                              <p:cond delay="1500"/>
                            </p:stCondLst>
                            <p:childTnLst>
                              <p:par>
                                <p:cTn id="37" presetID="53" presetClass="exit" presetSubtype="32" fill="hold" nodeType="afterEffect">
                                  <p:stCondLst>
                                    <p:cond delay="2000"/>
                                  </p:stCondLst>
                                  <p:childTnLst>
                                    <p:anim calcmode="lin" valueType="num">
                                      <p:cBhvr>
                                        <p:cTn id="38" dur="500"/>
                                        <p:tgtEl>
                                          <p:spTgt spid="32"/>
                                        </p:tgtEl>
                                        <p:attrNameLst>
                                          <p:attrName>ppt_w</p:attrName>
                                        </p:attrNameLst>
                                      </p:cBhvr>
                                      <p:tavLst>
                                        <p:tav tm="0">
                                          <p:val>
                                            <p:strVal val="ppt_w"/>
                                          </p:val>
                                        </p:tav>
                                        <p:tav tm="100000">
                                          <p:val>
                                            <p:fltVal val="0"/>
                                          </p:val>
                                        </p:tav>
                                      </p:tavLst>
                                    </p:anim>
                                    <p:anim calcmode="lin" valueType="num">
                                      <p:cBhvr>
                                        <p:cTn id="39" dur="500"/>
                                        <p:tgtEl>
                                          <p:spTgt spid="32"/>
                                        </p:tgtEl>
                                        <p:attrNameLst>
                                          <p:attrName>ppt_h</p:attrName>
                                        </p:attrNameLst>
                                      </p:cBhvr>
                                      <p:tavLst>
                                        <p:tav tm="0">
                                          <p:val>
                                            <p:strVal val="ppt_h"/>
                                          </p:val>
                                        </p:tav>
                                        <p:tav tm="100000">
                                          <p:val>
                                            <p:fltVal val="0"/>
                                          </p:val>
                                        </p:tav>
                                      </p:tavLst>
                                    </p:anim>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500" fill="hold"/>
                                        <p:tgtEl>
                                          <p:spTgt spid="1032"/>
                                        </p:tgtEl>
                                        <p:attrNameLst>
                                          <p:attrName>ppt_w</p:attrName>
                                        </p:attrNameLst>
                                      </p:cBhvr>
                                      <p:tavLst>
                                        <p:tav tm="0">
                                          <p:val>
                                            <p:fltVal val="0"/>
                                          </p:val>
                                        </p:tav>
                                        <p:tav tm="100000">
                                          <p:val>
                                            <p:strVal val="#ppt_w"/>
                                          </p:val>
                                        </p:tav>
                                      </p:tavLst>
                                    </p:anim>
                                    <p:anim calcmode="lin" valueType="num">
                                      <p:cBhvr>
                                        <p:cTn id="48" dur="500" fill="hold"/>
                                        <p:tgtEl>
                                          <p:spTgt spid="1032"/>
                                        </p:tgtEl>
                                        <p:attrNameLst>
                                          <p:attrName>ppt_h</p:attrName>
                                        </p:attrNameLst>
                                      </p:cBhvr>
                                      <p:tavLst>
                                        <p:tav tm="0">
                                          <p:val>
                                            <p:fltVal val="0"/>
                                          </p:val>
                                        </p:tav>
                                        <p:tav tm="100000">
                                          <p:val>
                                            <p:strVal val="#ppt_h"/>
                                          </p:val>
                                        </p:tav>
                                      </p:tavLst>
                                    </p:anim>
                                    <p:animEffect transition="in" filter="fade">
                                      <p:cBhvr>
                                        <p:cTn id="49" dur="500"/>
                                        <p:tgtEl>
                                          <p:spTgt spid="1032"/>
                                        </p:tgtEl>
                                      </p:cBhvr>
                                    </p:animEffect>
                                  </p:childTnLst>
                                </p:cTn>
                              </p:par>
                            </p:childTnLst>
                          </p:cTn>
                        </p:par>
                        <p:par>
                          <p:cTn id="50" fill="hold">
                            <p:stCondLst>
                              <p:cond delay="500"/>
                            </p:stCondLst>
                            <p:childTnLst>
                              <p:par>
                                <p:cTn id="51" presetID="64" presetClass="path" presetSubtype="0" accel="50000" decel="50000" fill="hold" nodeType="afterEffect">
                                  <p:stCondLst>
                                    <p:cond delay="0"/>
                                  </p:stCondLst>
                                  <p:childTnLst>
                                    <p:animMotion origin="layout" path="M 4.44444E-6 4.07407E-6 L 0.29531 -0.24237 " pathEditMode="relative" rAng="0" ptsTypes="AA">
                                      <p:cBhvr>
                                        <p:cTn id="52" dur="1000" fill="hold"/>
                                        <p:tgtEl>
                                          <p:spTgt spid="12"/>
                                        </p:tgtEl>
                                        <p:attrNameLst>
                                          <p:attrName>ppt_x</p:attrName>
                                          <p:attrName>ppt_y</p:attrName>
                                        </p:attrNameLst>
                                      </p:cBhvr>
                                      <p:rCtr x="14757" y="-12130"/>
                                    </p:animMotion>
                                  </p:childTnLst>
                                  <p:subTnLst>
                                    <p:audio>
                                      <p:cMediaNode>
                                        <p:cTn display="0" masterRel="sameClick">
                                          <p:stCondLst>
                                            <p:cond evt="begin" delay="0">
                                              <p:tn val="51"/>
                                            </p:cond>
                                          </p:stCondLst>
                                          <p:endCondLst>
                                            <p:cond evt="onStopAudio" delay="0">
                                              <p:tgtEl>
                                                <p:sldTgt/>
                                              </p:tgtEl>
                                            </p:cond>
                                          </p:endCondLst>
                                        </p:cTn>
                                        <p:tgtEl>
                                          <p:sndTgt r:embed="rId3" name="boing 1.wav"/>
                                        </p:tgtEl>
                                      </p:cMediaNode>
                                    </p:audio>
                                  </p:subTnLst>
                                </p:cTn>
                              </p:par>
                              <p:par>
                                <p:cTn id="53" presetID="6" presetClass="emph" presetSubtype="0" fill="hold" nodeType="withEffect">
                                  <p:stCondLst>
                                    <p:cond delay="0"/>
                                  </p:stCondLst>
                                  <p:childTnLst>
                                    <p:animScale>
                                      <p:cBhvr>
                                        <p:cTn id="54" dur="1000" fill="hold"/>
                                        <p:tgtEl>
                                          <p:spTgt spid="12"/>
                                        </p:tgtEl>
                                      </p:cBhvr>
                                      <p:by x="50000" y="50000"/>
                                    </p:animScale>
                                  </p:childTnLst>
                                </p:cTn>
                              </p:par>
                            </p:childTnLst>
                          </p:cTn>
                        </p:par>
                        <p:par>
                          <p:cTn id="55" fill="hold">
                            <p:stCondLst>
                              <p:cond delay="1500"/>
                            </p:stCondLst>
                            <p:childTnLst>
                              <p:par>
                                <p:cTn id="56" presetID="1" presetClass="exit" presetSubtype="0" fill="hold" nodeType="after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par>
                          <p:cTn id="58" fill="hold">
                            <p:stCondLst>
                              <p:cond delay="1500"/>
                            </p:stCondLst>
                            <p:childTnLst>
                              <p:par>
                                <p:cTn id="59" presetID="1" presetClass="entr" presetSubtype="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2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down)">
                                      <p:cBhvr>
                                        <p:cTn id="63" dur="500"/>
                                        <p:tgtEl>
                                          <p:spTgt spid="2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ppt_w</p:attrName>
                                        </p:attrNameLst>
                                      </p:cBhvr>
                                      <p:tavLst>
                                        <p:tav tm="0">
                                          <p:val>
                                            <p:fltVal val="0"/>
                                          </p:val>
                                        </p:tav>
                                        <p:tav tm="100000">
                                          <p:val>
                                            <p:strVal val="#ppt_w"/>
                                          </p:val>
                                        </p:tav>
                                      </p:tavLst>
                                    </p:anim>
                                    <p:anim calcmode="lin" valueType="num">
                                      <p:cBhvr>
                                        <p:cTn id="67" dur="500" fill="hold"/>
                                        <p:tgtEl>
                                          <p:spTgt spid="27"/>
                                        </p:tgtEl>
                                        <p:attrNameLst>
                                          <p:attrName>ppt_h</p:attrName>
                                        </p:attrNameLst>
                                      </p:cBhvr>
                                      <p:tavLst>
                                        <p:tav tm="0">
                                          <p:val>
                                            <p:fltVal val="0"/>
                                          </p:val>
                                        </p:tav>
                                        <p:tav tm="100000">
                                          <p:val>
                                            <p:strVal val="#ppt_h"/>
                                          </p:val>
                                        </p:tav>
                                      </p:tavLst>
                                    </p:anim>
                                    <p:animEffect transition="in" filter="fade">
                                      <p:cBhvr>
                                        <p:cTn id="68" dur="500"/>
                                        <p:tgtEl>
                                          <p:spTgt spid="27"/>
                                        </p:tgtEl>
                                      </p:cBhvr>
                                    </p:animEffect>
                                  </p:childTnLst>
                                </p:cTn>
                              </p:par>
                            </p:childTnLst>
                          </p:cTn>
                        </p:par>
                      </p:childTnLst>
                    </p:cTn>
                  </p:par>
                </p:childTnLst>
              </p:cTn>
              <p:nextCondLst>
                <p:cond evt="onClick" delay="0">
                  <p:tgtEl>
                    <p:spTgt spid="29"/>
                  </p:tgtEl>
                </p:cond>
              </p:nextCondLst>
            </p:seq>
          </p:childTnLst>
        </p:cTn>
      </p:par>
    </p:tnLst>
    <p:bldLst>
      <p:bldP spid="25" grpId="0" animBg="1"/>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4&quot;/&gt;&lt;property id=&quot;20307&quot; value=&quot;258&quot;/&gt;&lt;/object&gt;&lt;object type=&quot;3&quot; unique_id=&quot;10042&quot;&gt;&lt;property id=&quot;20148&quot; value=&quot;5&quot;/&gt;&lt;property id=&quot;20300&quot; value=&quot;Slide 5&quot;/&gt;&lt;property id=&quot;20307&quot; value=&quot;259&quot;/&gt;&lt;/object&gt;&lt;object type=&quot;3&quot; unique_id=&quot;10043&quot;&gt;&lt;property id=&quot;20148&quot; value=&quot;5&quot;/&gt;&lt;property id=&quot;20300&quot; value=&quot;Slide 6&quot;/&gt;&lt;property id=&quot;20307&quot; value=&quot;261&quot;/&gt;&lt;/object&gt;&lt;object type=&quot;3&quot; unique_id=&quot;10044&quot;&gt;&lt;property id=&quot;20148&quot; value=&quot;5&quot;/&gt;&lt;property id=&quot;20300&quot; value=&quot;Slide 10&quot;/&gt;&lt;property id=&quot;20307&quot; value=&quot;260&quot;/&gt;&lt;/object&gt;&lt;object type=&quot;3&quot; unique_id=&quot;10126&quot;&gt;&lt;property id=&quot;20148&quot; value=&quot;5&quot;/&gt;&lt;property id=&quot;20300&quot; value=&quot;Slide 8&quot;/&gt;&lt;property id=&quot;20307&quot; value=&quot;264&quot;/&gt;&lt;/object&gt;&lt;object type=&quot;3&quot; unique_id=&quot;10172&quot;&gt;&lt;property id=&quot;20148&quot; value=&quot;5&quot;/&gt;&lt;property id=&quot;20300&quot; value=&quot;Slide 9&quot;/&gt;&lt;property id=&quot;20307&quot; value=&quot;265&quot;/&gt;&lt;/object&gt;&lt;object type=&quot;3&quot; unique_id=&quot;10248&quot;&gt;&lt;property id=&quot;20148&quot; value=&quot;5&quot;/&gt;&lt;property id=&quot;20300&quot; value=&quot;Slide 12&quot;/&gt;&lt;property id=&quot;20307&quot; value=&quot;267&quot;/&gt;&lt;/object&gt;&lt;object type=&quot;3&quot; unique_id=&quot;10249&quot;&gt;&lt;property id=&quot;20148&quot; value=&quot;5&quot;/&gt;&lt;property id=&quot;20300&quot; value=&quot;Slide 13&quot;/&gt;&lt;property id=&quot;20307&quot; value=&quot;268&quot;/&gt;&lt;/object&gt;&lt;object type=&quot;3&quot; unique_id=&quot;10289&quot;&gt;&lt;property id=&quot;20148&quot; value=&quot;5&quot;/&gt;&lt;property id=&quot;20300&quot; value=&quot;Slide 14&quot;/&gt;&lt;property id=&quot;20307&quot; value=&quot;269&quot;/&gt;&lt;/object&gt;&lt;object type=&quot;3&quot; unique_id=&quot;33491&quot;&gt;&lt;property id=&quot;20148&quot; value=&quot;5&quot;/&gt;&lt;property id=&quot;20300&quot; value=&quot;Slide 3&quot;/&gt;&lt;property id=&quot;20307&quot; value=&quot;272&quot;/&gt;&lt;/object&gt;&lt;object type=&quot;3&quot; unique_id=&quot;33492&quot;&gt;&lt;property id=&quot;20148&quot; value=&quot;5&quot;/&gt;&lt;property id=&quot;20300&quot; value=&quot;Slide 7&quot;/&gt;&lt;property id=&quot;20307&quot; value=&quot;273&quot;/&gt;&lt;/object&gt;&lt;object type=&quot;3&quot; unique_id=&quot;33651&quot;&gt;&lt;property id=&quot;20148&quot; value=&quot;5&quot;/&gt;&lt;property id=&quot;20300&quot; value=&quot;Slide 11&quot;/&gt;&lt;property id=&quot;20307&quot; value=&quot;275&quot;/&gt;&lt;/object&gt;&lt;object type=&quot;3&quot; unique_id=&quot;33999&quot;&gt;&lt;property id=&quot;20148&quot; value=&quot;5&quot;/&gt;&lt;property id=&quot;20300&quot; value=&quot;Slide 17&quot;/&gt;&lt;property id=&quot;20307&quot; value=&quot;276&quot;/&gt;&lt;/object&gt;&lt;object type=&quot;3&quot; unique_id=&quot;34051&quot;&gt;&lt;property id=&quot;20148&quot; value=&quot;5&quot;/&gt;&lt;property id=&quot;20300&quot; value=&quot;Slide 15&quot;/&gt;&lt;property id=&quot;20307&quot; value=&quot;278&quot;/&gt;&lt;/object&gt;&lt;object type=&quot;3&quot; unique_id=&quot;34052&quot;&gt;&lt;property id=&quot;20148&quot; value=&quot;5&quot;/&gt;&lt;property id=&quot;20300&quot; value=&quot;Slide 16&quot;/&gt;&lt;property id=&quot;20307&quot; value=&quot;277&quot;/&gt;&lt;/object&gt;&lt;object type=&quot;3&quot; unique_id=&quot;34205&quot;&gt;&lt;property id=&quot;20148&quot; value=&quot;5&quot;/&gt;&lt;property id=&quot;20300&quot; value=&quot;Slide 2&quot;/&gt;&lt;property id=&quot;20307&quot; value=&quot;279&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1111</TotalTime>
  <Words>1324</Words>
  <Application>Microsoft Office PowerPoint</Application>
  <PresentationFormat>Widescreen</PresentationFormat>
  <Paragraphs>163</Paragraphs>
  <Slides>35</Slides>
  <Notes>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Arial (Body)</vt:lpstr>
      <vt:lpstr>Calibri</vt:lpstr>
      <vt:lpstr>Calibri Light</vt:lpstr>
      <vt:lpstr>HP001 5 hàng</vt:lpstr>
      <vt:lpstr>Showcard Gothic</vt:lpstr>
      <vt:lpstr>Times New Roman</vt:lpstr>
      <vt:lpstr>VNI-Times</vt:lpstr>
      <vt:lpstr>Wingdings</vt:lpstr>
      <vt:lpstr>Office Theme</vt:lpstr>
      <vt:lpstr>PowerPoint Presentation</vt:lpstr>
      <vt:lpstr>Chính tả (nghe – viết)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 ANH</dc:creator>
  <cp:lastModifiedBy>MyPC</cp:lastModifiedBy>
  <cp:revision>103</cp:revision>
  <dcterms:created xsi:type="dcterms:W3CDTF">2020-03-18T06:08:17Z</dcterms:created>
  <dcterms:modified xsi:type="dcterms:W3CDTF">2020-04-27T16:07:58Z</dcterms:modified>
</cp:coreProperties>
</file>