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4" r:id="rId2"/>
    <p:sldId id="290" r:id="rId3"/>
    <p:sldId id="271" r:id="rId4"/>
    <p:sldId id="269" r:id="rId5"/>
    <p:sldId id="266" r:id="rId6"/>
    <p:sldId id="286" r:id="rId7"/>
    <p:sldId id="274" r:id="rId8"/>
    <p:sldId id="285" r:id="rId9"/>
    <p:sldId id="273" r:id="rId10"/>
    <p:sldId id="276" r:id="rId11"/>
    <p:sldId id="287" r:id="rId12"/>
    <p:sldId id="277" r:id="rId13"/>
    <p:sldId id="257" r:id="rId14"/>
    <p:sldId id="262" r:id="rId15"/>
    <p:sldId id="264" r:id="rId16"/>
    <p:sldId id="280" r:id="rId17"/>
    <p:sldId id="265" r:id="rId18"/>
    <p:sldId id="289" r:id="rId19"/>
    <p:sldId id="288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B3B"/>
    <a:srgbClr val="F20000"/>
    <a:srgbClr val="FF1111"/>
    <a:srgbClr val="F77D03"/>
    <a:srgbClr val="D00E4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54" autoAdjust="0"/>
    <p:restoredTop sz="94660"/>
  </p:normalViewPr>
  <p:slideViewPr>
    <p:cSldViewPr snapToGrid="0">
      <p:cViewPr varScale="1">
        <p:scale>
          <a:sx n="71" d="100"/>
          <a:sy n="71" d="100"/>
        </p:scale>
        <p:origin x="3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7C57-436B-4AE5-B66D-F7E47C0BD3E7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23792-2059-4AE8-A66F-B0C924BC82B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315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426B2-AFDC-41D6-99F3-278F4286D0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9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558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344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504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329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425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322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9848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597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0422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6124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8135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4B41A-2D42-45CC-8DCB-10CA82673875}" type="datetimeFigureOut">
              <a:rPr lang="vi-VN" smtClean="0"/>
              <a:t>31/03/2020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FAC99-EF54-479F-B44A-DF17DD077D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861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hyperlink" Target="../Desktop/V&#361;%20&#273;i&#7879;u%20r&#7917;a%20tay-Ghen%20C&#244;%20Vy%20-%20by%20Quang%20&#272;&#259;ng%20v&#224;%20tr&#7867;%20em%20L&#224;ng%20SOS%20G&#242;%20V&#7845;p.mp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5.gif"/><Relationship Id="rId5" Type="http://schemas.openxmlformats.org/officeDocument/2006/relationships/image" Target="../media/image2.gif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5.gif"/><Relationship Id="rId4" Type="http://schemas.openxmlformats.org/officeDocument/2006/relationships/image" Target="../media/image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5.gif"/><Relationship Id="rId4" Type="http://schemas.openxmlformats.org/officeDocument/2006/relationships/image" Target="../media/image2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5.gif"/><Relationship Id="rId4" Type="http://schemas.openxmlformats.org/officeDocument/2006/relationships/image" Target="../media/image2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Desktop/V&#361;%20&#273;i&#7879;u%20r&#7917;a%20tay-Ghen%20C&#244;%20Vy%20-%20by%20Quang%20&#272;&#259;ng%20v&#224;%20tr&#7867;%20em%20L&#224;ng%20SOS%20G&#242;%20V&#7845;p.mp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hyperlink" Target="../Desktop/V&#361;%20&#273;i&#7879;u%20r&#7917;a%20tay-Ghen%20C&#244;%20Vy%20-%20by%20Quang%20&#272;&#259;ng%20v&#224;%20tr&#7867;%20em%20L&#224;ng%20SOS%20G&#242;%20V&#7845;p.mp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5167602" y="4303058"/>
            <a:ext cx="5966564" cy="1133151"/>
          </a:xfrm>
          <a:prstGeom prst="flowChartPunchedTap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428337" y="4630977"/>
            <a:ext cx="5705829" cy="4773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ĐỒNG NGHĨA – TỪ TRÁI NGHĨA</a:t>
            </a:r>
            <a:endParaRPr lang="vi-VN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5167602" y="1456764"/>
            <a:ext cx="5966564" cy="1133151"/>
          </a:xfrm>
          <a:prstGeom prst="flowChartPunchedTap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017718" y="1784683"/>
            <a:ext cx="6266331" cy="4773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CÁC BÀI TẬP ĐỌC CHỦ ĐIỂM 2</a:t>
            </a:r>
            <a:endParaRPr lang="vi-VN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227294" y="2003611"/>
            <a:ext cx="1949824" cy="1385047"/>
          </a:xfrm>
          <a:custGeom>
            <a:avLst/>
            <a:gdLst>
              <a:gd name="connsiteX0" fmla="*/ 0 w 2877671"/>
              <a:gd name="connsiteY0" fmla="*/ 1371600 h 1371600"/>
              <a:gd name="connsiteX1" fmla="*/ 1143000 w 2877671"/>
              <a:gd name="connsiteY1" fmla="*/ 295835 h 1371600"/>
              <a:gd name="connsiteX2" fmla="*/ 2877671 w 2877671"/>
              <a:gd name="connsiteY2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7671" h="1371600">
                <a:moveTo>
                  <a:pt x="0" y="1371600"/>
                </a:moveTo>
                <a:cubicBezTo>
                  <a:pt x="331694" y="948017"/>
                  <a:pt x="663388" y="524435"/>
                  <a:pt x="1143000" y="295835"/>
                </a:cubicBezTo>
                <a:cubicBezTo>
                  <a:pt x="1622612" y="67235"/>
                  <a:pt x="2250141" y="33617"/>
                  <a:pt x="2877671" y="0"/>
                </a:cubicBezTo>
              </a:path>
            </a:pathLst>
          </a:custGeom>
          <a:solidFill>
            <a:schemeClr val="bg1"/>
          </a:solidFill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Freeform 10"/>
          <p:cNvSpPr/>
          <p:nvPr/>
        </p:nvSpPr>
        <p:spPr>
          <a:xfrm flipV="1">
            <a:off x="3217778" y="3383378"/>
            <a:ext cx="1949824" cy="1526166"/>
          </a:xfrm>
          <a:custGeom>
            <a:avLst/>
            <a:gdLst>
              <a:gd name="connsiteX0" fmla="*/ 0 w 2877671"/>
              <a:gd name="connsiteY0" fmla="*/ 1371600 h 1371600"/>
              <a:gd name="connsiteX1" fmla="*/ 1143000 w 2877671"/>
              <a:gd name="connsiteY1" fmla="*/ 295835 h 1371600"/>
              <a:gd name="connsiteX2" fmla="*/ 2877671 w 2877671"/>
              <a:gd name="connsiteY2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77671" h="1371600">
                <a:moveTo>
                  <a:pt x="0" y="1371600"/>
                </a:moveTo>
                <a:cubicBezTo>
                  <a:pt x="331694" y="948017"/>
                  <a:pt x="663388" y="524435"/>
                  <a:pt x="1143000" y="295835"/>
                </a:cubicBezTo>
                <a:cubicBezTo>
                  <a:pt x="1622612" y="67235"/>
                  <a:pt x="2250141" y="33617"/>
                  <a:pt x="2877671" y="0"/>
                </a:cubicBezTo>
              </a:path>
            </a:pathLst>
          </a:custGeom>
          <a:solidFill>
            <a:schemeClr val="bg1"/>
          </a:solidFill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263199" y="1978514"/>
            <a:ext cx="3119718" cy="289111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3B3B"/>
                </a:solidFill>
              </a:rPr>
              <a:t>NỘI DUNG BÀI HỌC</a:t>
            </a:r>
            <a:endParaRPr lang="vi-VN" sz="4000" dirty="0">
              <a:ln w="22225">
                <a:solidFill>
                  <a:srgbClr val="FF0000"/>
                </a:solidFill>
                <a:prstDash val="solid"/>
              </a:ln>
              <a:solidFill>
                <a:srgbClr val="FF3B3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85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12" y="3122392"/>
            <a:ext cx="11063068" cy="1325563"/>
          </a:xfrm>
        </p:spPr>
        <p:txBody>
          <a:bodyPr>
            <a:normAutofit fontScale="90000"/>
          </a:bodyPr>
          <a:lstStyle/>
          <a:p>
            <a:pPr indent="801688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tục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7-Point Star 3">
            <a:hlinkClick r:id="rId4" action="ppaction://hlinkfile"/>
          </p:cNvPr>
          <p:cNvSpPr/>
          <p:nvPr/>
        </p:nvSpPr>
        <p:spPr>
          <a:xfrm>
            <a:off x="85182" y="25232"/>
            <a:ext cx="4420882" cy="2436103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2684" tIns="46342" rIns="92684" bIns="4634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vi-VN" sz="1824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8512" y="943760"/>
            <a:ext cx="3114221" cy="881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82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 THÁCH</a:t>
            </a:r>
          </a:p>
          <a:p>
            <a:pPr algn="ctr"/>
            <a:r>
              <a:rPr lang="en-US" sz="6082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82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N)</a:t>
            </a:r>
            <a:endParaRPr lang="vi-VN" sz="6082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WordArt 33"/>
          <p:cNvSpPr>
            <a:spLocks noChangeArrowheads="1" noChangeShapeType="1" noTextEdit="1"/>
          </p:cNvSpPr>
          <p:nvPr/>
        </p:nvSpPr>
        <p:spPr bwMode="auto">
          <a:xfrm>
            <a:off x="10222864" y="140713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0</a:t>
            </a:r>
          </a:p>
        </p:txBody>
      </p:sp>
      <p:sp>
        <p:nvSpPr>
          <p:cNvPr id="7" name="WordArt 34"/>
          <p:cNvSpPr>
            <a:spLocks noChangeArrowheads="1" noChangeShapeType="1" noTextEdit="1"/>
          </p:cNvSpPr>
          <p:nvPr/>
        </p:nvSpPr>
        <p:spPr bwMode="auto">
          <a:xfrm>
            <a:off x="10175239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</a:t>
            </a:r>
          </a:p>
        </p:txBody>
      </p:sp>
      <p:sp>
        <p:nvSpPr>
          <p:cNvPr id="8" name="WordArt 35"/>
          <p:cNvSpPr>
            <a:spLocks noChangeArrowheads="1" noChangeShapeType="1" noTextEdit="1"/>
          </p:cNvSpPr>
          <p:nvPr/>
        </p:nvSpPr>
        <p:spPr bwMode="auto">
          <a:xfrm>
            <a:off x="10251439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2</a:t>
            </a:r>
          </a:p>
        </p:txBody>
      </p:sp>
      <p:sp>
        <p:nvSpPr>
          <p:cNvPr id="9" name="WordArt 36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3</a:t>
            </a:r>
          </a:p>
        </p:txBody>
      </p:sp>
      <p:sp>
        <p:nvSpPr>
          <p:cNvPr id="10" name="WordArt 37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4</a:t>
            </a:r>
          </a:p>
        </p:txBody>
      </p:sp>
      <p:sp>
        <p:nvSpPr>
          <p:cNvPr id="11" name="WordArt 38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5</a:t>
            </a:r>
          </a:p>
        </p:txBody>
      </p:sp>
      <p:sp>
        <p:nvSpPr>
          <p:cNvPr id="12" name="WordArt 39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6</a:t>
            </a:r>
          </a:p>
        </p:txBody>
      </p:sp>
      <p:sp>
        <p:nvSpPr>
          <p:cNvPr id="13" name="WordArt 40"/>
          <p:cNvSpPr>
            <a:spLocks noChangeArrowheads="1" noChangeShapeType="1" noTextEdit="1"/>
          </p:cNvSpPr>
          <p:nvPr/>
        </p:nvSpPr>
        <p:spPr bwMode="auto">
          <a:xfrm>
            <a:off x="10302239" y="14166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7</a:t>
            </a:r>
          </a:p>
        </p:txBody>
      </p:sp>
      <p:sp>
        <p:nvSpPr>
          <p:cNvPr id="14" name="WordArt 41"/>
          <p:cNvSpPr>
            <a:spLocks noChangeArrowheads="1" noChangeShapeType="1" noTextEdit="1"/>
          </p:cNvSpPr>
          <p:nvPr/>
        </p:nvSpPr>
        <p:spPr bwMode="auto">
          <a:xfrm>
            <a:off x="10327639" y="14166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8</a:t>
            </a:r>
          </a:p>
        </p:txBody>
      </p:sp>
      <p:sp>
        <p:nvSpPr>
          <p:cNvPr id="15" name="WordArt 42"/>
          <p:cNvSpPr>
            <a:spLocks noChangeArrowheads="1" noChangeShapeType="1" noTextEdit="1"/>
          </p:cNvSpPr>
          <p:nvPr/>
        </p:nvSpPr>
        <p:spPr bwMode="auto">
          <a:xfrm>
            <a:off x="10327639" y="14039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9</a:t>
            </a:r>
          </a:p>
        </p:txBody>
      </p:sp>
      <p:sp>
        <p:nvSpPr>
          <p:cNvPr id="16" name="WordArt 43"/>
          <p:cNvSpPr>
            <a:spLocks noChangeArrowheads="1" noChangeShapeType="1" noTextEdit="1"/>
          </p:cNvSpPr>
          <p:nvPr/>
        </p:nvSpPr>
        <p:spPr bwMode="auto">
          <a:xfrm>
            <a:off x="10327639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10</a:t>
            </a:r>
          </a:p>
        </p:txBody>
      </p:sp>
      <p:grpSp>
        <p:nvGrpSpPr>
          <p:cNvPr id="17" name="Group 49"/>
          <p:cNvGrpSpPr>
            <a:grpSpLocks/>
          </p:cNvGrpSpPr>
          <p:nvPr/>
        </p:nvGrpSpPr>
        <p:grpSpPr bwMode="auto">
          <a:xfrm>
            <a:off x="9743438" y="858718"/>
            <a:ext cx="1752600" cy="1752600"/>
            <a:chOff x="4320" y="2905"/>
            <a:chExt cx="1104" cy="1104"/>
          </a:xfrm>
        </p:grpSpPr>
        <p:sp>
          <p:nvSpPr>
            <p:cNvPr id="18" name="AutoShape 50"/>
            <p:cNvSpPr>
              <a:spLocks noChangeArrowheads="1"/>
            </p:cNvSpPr>
            <p:nvPr/>
          </p:nvSpPr>
          <p:spPr bwMode="auto">
            <a:xfrm>
              <a:off x="4320" y="2905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6000" b="1">
                <a:solidFill>
                  <a:srgbClr val="FF0066"/>
                </a:solidFill>
                <a:latin typeface=".VnHelvetInsH" panose="020B7200000000000000" pitchFamily="34" charset="0"/>
              </a:endParaRPr>
            </a:p>
          </p:txBody>
        </p:sp>
        <p:sp>
          <p:nvSpPr>
            <p:cNvPr id="19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63" y="3168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 giờ</a:t>
              </a:r>
            </a:p>
          </p:txBody>
        </p:sp>
      </p:grpSp>
      <p:sp>
        <p:nvSpPr>
          <p:cNvPr id="20" name="WordArt 34"/>
          <p:cNvSpPr>
            <a:spLocks noChangeArrowheads="1" noChangeShapeType="1" noTextEdit="1"/>
          </p:cNvSpPr>
          <p:nvPr/>
        </p:nvSpPr>
        <p:spPr bwMode="auto">
          <a:xfrm>
            <a:off x="10251439" y="136354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11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1" name="WordArt 35"/>
          <p:cNvSpPr>
            <a:spLocks noChangeArrowheads="1" noChangeShapeType="1" noTextEdit="1"/>
          </p:cNvSpPr>
          <p:nvPr/>
        </p:nvSpPr>
        <p:spPr bwMode="auto">
          <a:xfrm>
            <a:off x="10239420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12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2" name="WordArt 36"/>
          <p:cNvSpPr>
            <a:spLocks noChangeArrowheads="1" noChangeShapeType="1" noTextEdit="1"/>
          </p:cNvSpPr>
          <p:nvPr/>
        </p:nvSpPr>
        <p:spPr bwMode="auto">
          <a:xfrm>
            <a:off x="10239420" y="136989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13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3" name="WordArt 37"/>
          <p:cNvSpPr>
            <a:spLocks noChangeArrowheads="1" noChangeShapeType="1" noTextEdit="1"/>
          </p:cNvSpPr>
          <p:nvPr/>
        </p:nvSpPr>
        <p:spPr bwMode="auto">
          <a:xfrm>
            <a:off x="10299064" y="136989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14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4" name="WordArt 38"/>
          <p:cNvSpPr>
            <a:spLocks noChangeArrowheads="1" noChangeShapeType="1" noTextEdit="1"/>
          </p:cNvSpPr>
          <p:nvPr/>
        </p:nvSpPr>
        <p:spPr bwMode="auto">
          <a:xfrm>
            <a:off x="10251439" y="136989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15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5" name="Action Button: End 24">
            <a:hlinkClick r:id="" action="ppaction://hlinkshowjump?jump=lastslideviewed" highlightClick="1"/>
          </p:cNvPr>
          <p:cNvSpPr/>
          <p:nvPr/>
        </p:nvSpPr>
        <p:spPr>
          <a:xfrm>
            <a:off x="11449096" y="218700"/>
            <a:ext cx="330103" cy="309489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35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400"/>
                            </p:stCondLst>
                            <p:childTnLst>
                              <p:par>
                                <p:cTn id="2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00"/>
                            </p:stCondLst>
                            <p:childTnLst>
                              <p:par>
                                <p:cTn id="3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9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400"/>
                            </p:stCondLst>
                            <p:childTnLst>
                              <p:par>
                                <p:cTn id="4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9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400"/>
                            </p:stCondLst>
                            <p:childTnLst>
                              <p:par>
                                <p:cTn id="5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9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400"/>
                            </p:stCondLst>
                            <p:childTnLst>
                              <p:par>
                                <p:cTn id="6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9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400"/>
                            </p:stCondLst>
                            <p:childTnLst>
                              <p:par>
                                <p:cTn id="7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9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400"/>
                            </p:stCondLst>
                            <p:childTnLst>
                              <p:par>
                                <p:cTn id="8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9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400"/>
                            </p:stCondLst>
                            <p:childTnLst>
                              <p:par>
                                <p:cTn id="9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9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400"/>
                            </p:stCondLst>
                            <p:childTnLst>
                              <p:par>
                                <p:cTn id="10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9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1300"/>
                            </p:stCondLst>
                            <p:childTnLst>
                              <p:par>
                                <p:cTn id="11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18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2300"/>
                            </p:stCondLst>
                            <p:childTnLst>
                              <p:par>
                                <p:cTn id="12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2800"/>
                            </p:stCondLst>
                            <p:childTnLst>
                              <p:par>
                                <p:cTn id="134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2800"/>
                            </p:stCondLst>
                            <p:childTnLst>
                              <p:par>
                                <p:cTn id="137" presetID="53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38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4300"/>
                            </p:stCondLst>
                            <p:childTnLst>
                              <p:par>
                                <p:cTn id="14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8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300"/>
                            </p:stCondLst>
                            <p:childTnLst>
                              <p:par>
                                <p:cTn id="15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227" y="310793"/>
            <a:ext cx="9877153" cy="1325563"/>
          </a:xfrm>
        </p:spPr>
        <p:txBody>
          <a:bodyPr>
            <a:normAutofit/>
          </a:bodyPr>
          <a:lstStyle/>
          <a:p>
            <a:pPr algn="ctr"/>
            <a:r>
              <a:rPr lang="en-US" sz="3852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KIẾN THỨC</a:t>
            </a:r>
            <a:endParaRPr lang="vi-VN" sz="3852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058" y="1273506"/>
            <a:ext cx="7994027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II. TỪ TRÁI NGHĨA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226" y="3449175"/>
            <a:ext cx="32532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trái</a:t>
            </a:r>
            <a:r>
              <a:rPr lang="en-US" sz="2400" dirty="0" smtClean="0"/>
              <a:t> </a:t>
            </a:r>
            <a:r>
              <a:rPr lang="en-US" sz="2400" dirty="0" err="1" smtClean="0"/>
              <a:t>nghĩa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hoàn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toàn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i="1" dirty="0"/>
              <a:t>   </a:t>
            </a: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/>
              <a:t>dụ</a:t>
            </a:r>
            <a:r>
              <a:rPr lang="en-US" sz="2400" i="1" dirty="0"/>
              <a:t>: </a:t>
            </a:r>
            <a:r>
              <a:rPr lang="en-US" sz="2400" i="1" dirty="0" err="1" smtClean="0"/>
              <a:t>giàu</a:t>
            </a:r>
            <a:r>
              <a:rPr lang="en-US" sz="2400" i="1" dirty="0" smtClean="0"/>
              <a:t> - </a:t>
            </a:r>
            <a:r>
              <a:rPr lang="en-US" sz="2400" i="1" dirty="0" err="1" smtClean="0"/>
              <a:t>nghèo</a:t>
            </a:r>
            <a:endParaRPr lang="en-US" sz="2400" i="1" dirty="0"/>
          </a:p>
          <a:p>
            <a:endParaRPr lang="vi-V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473336" y="2834561"/>
            <a:ext cx="24320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TỪ TRÁI NGHĨA</a:t>
            </a:r>
            <a:endParaRPr lang="en-U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vi-VN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1048" y="3415715"/>
            <a:ext cx="46490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trái</a:t>
            </a:r>
            <a:r>
              <a:rPr lang="en-US" sz="2400" dirty="0" smtClean="0"/>
              <a:t> </a:t>
            </a:r>
            <a:r>
              <a:rPr lang="en-US" sz="2400" dirty="0" err="1"/>
              <a:t>nghĩa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không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hoàn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toàn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</a:t>
            </a: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/>
              <a:t>dụ</a:t>
            </a:r>
            <a:r>
              <a:rPr lang="en-US" sz="2400" i="1" dirty="0"/>
              <a:t>: </a:t>
            </a:r>
            <a:r>
              <a:rPr lang="en-US" sz="2400" i="1" dirty="0" err="1" smtClean="0"/>
              <a:t>đen</a:t>
            </a:r>
            <a:r>
              <a:rPr lang="en-US" sz="2400" i="1" dirty="0" smtClean="0"/>
              <a:t> – </a:t>
            </a:r>
            <a:r>
              <a:rPr lang="en-US" sz="2400" i="1" dirty="0" err="1" smtClean="0"/>
              <a:t>sáng</a:t>
            </a:r>
            <a:r>
              <a:rPr lang="en-US" sz="2400" i="1" dirty="0" smtClean="0"/>
              <a:t> </a:t>
            </a:r>
          </a:p>
          <a:p>
            <a:r>
              <a:rPr lang="en-US" sz="2400" i="1" dirty="0" smtClean="0"/>
              <a:t>(</a:t>
            </a:r>
            <a:r>
              <a:rPr lang="en-US" sz="2400" i="1" dirty="0" err="1" smtClean="0"/>
              <a:t>gần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mực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thì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đen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đèn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thì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sáng</a:t>
            </a:r>
            <a:r>
              <a:rPr lang="en-US" sz="2400" i="1" dirty="0"/>
              <a:t>)</a:t>
            </a:r>
          </a:p>
          <a:p>
            <a:endParaRPr lang="vi-VN" sz="2400" dirty="0"/>
          </a:p>
        </p:txBody>
      </p:sp>
      <p:cxnSp>
        <p:nvCxnSpPr>
          <p:cNvPr id="23" name="Straight Connector 22"/>
          <p:cNvCxnSpPr>
            <a:endCxn id="6" idx="0"/>
          </p:cNvCxnSpPr>
          <p:nvPr/>
        </p:nvCxnSpPr>
        <p:spPr>
          <a:xfrm flipH="1">
            <a:off x="3105858" y="3077220"/>
            <a:ext cx="1426800" cy="371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7079752" y="3066721"/>
            <a:ext cx="1549510" cy="382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072101" y="1985673"/>
            <a:ext cx="9467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1828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000" b="1" dirty="0" smtClean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nghĩa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những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nghĩa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2" name="24-Point Star 21">
            <a:hlinkClick r:id="rId2" action="ppaction://hlinksldjump"/>
          </p:cNvPr>
          <p:cNvSpPr/>
          <p:nvPr/>
        </p:nvSpPr>
        <p:spPr>
          <a:xfrm>
            <a:off x="1311040" y="4979186"/>
            <a:ext cx="403660" cy="433122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/>
          <p:cNvSpPr/>
          <p:nvPr/>
        </p:nvSpPr>
        <p:spPr>
          <a:xfrm>
            <a:off x="1718850" y="5620485"/>
            <a:ext cx="90314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 đặt các từ trái nghĩa bên cạnh nhau có tác dụng làm nổi bật những sự vật, sự việc, hoạt động, trạng thái,… đối lập nhau.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72101" y="4986824"/>
            <a:ext cx="31902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Chết vinh còn hơn sống nhục</a:t>
            </a:r>
            <a:endParaRPr lang="vi-VN" sz="2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180492" y="5303520"/>
            <a:ext cx="42203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077290" y="5301175"/>
            <a:ext cx="422031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740099" y="5301175"/>
            <a:ext cx="422031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84351" y="5301175"/>
            <a:ext cx="422031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41730" y="4841989"/>
            <a:ext cx="4775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Thể hiện ý chí của ông cha ta, thà chết để lại</a:t>
            </a:r>
          </a:p>
          <a:p>
            <a:r>
              <a:rPr lang="vi-VN" dirty="0" smtClean="0"/>
              <a:t> tiếng thơm còn hơn sống bị khinh thường.</a:t>
            </a:r>
            <a:endParaRPr lang="vi-VN" dirty="0"/>
          </a:p>
        </p:txBody>
      </p:sp>
      <p:sp>
        <p:nvSpPr>
          <p:cNvPr id="31" name="Right Arrow 30"/>
          <p:cNvSpPr/>
          <p:nvPr/>
        </p:nvSpPr>
        <p:spPr>
          <a:xfrm>
            <a:off x="6578653" y="4951376"/>
            <a:ext cx="637509" cy="357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298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" grpId="0"/>
      <p:bldP spid="14" grpId="0"/>
      <p:bldP spid="30" grpId="0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367310" y="606215"/>
            <a:ext cx="987715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852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– THỰC HÀNH</a:t>
            </a:r>
            <a:endParaRPr lang="vi-VN" sz="3852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86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Picture1"/>
          <p:cNvPicPr>
            <a:picLocks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3" y="6783388"/>
            <a:ext cx="9144001" cy="9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11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0273" flipH="1">
            <a:off x="7677150" y="1219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2" descr="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0688">
            <a:off x="1695450" y="1219200"/>
            <a:ext cx="297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WordArt 13"/>
          <p:cNvSpPr>
            <a:spLocks noChangeArrowheads="1" noChangeShapeType="1" noTextEdit="1"/>
          </p:cNvSpPr>
          <p:nvPr/>
        </p:nvSpPr>
        <p:spPr bwMode="auto">
          <a:xfrm>
            <a:off x="1000125" y="1824744"/>
            <a:ext cx="10258425" cy="2942519"/>
          </a:xfrm>
          <a:prstGeom prst="rect">
            <a:avLst/>
          </a:prstGeom>
        </p:spPr>
        <p:txBody>
          <a:bodyPr wrap="none" fromWordArt="1">
            <a:prstTxWarp prst="textWave1">
              <a:avLst/>
            </a:prstTxWarp>
          </a:bodyPr>
          <a:lstStyle/>
          <a:p>
            <a:pPr algn="ctr">
              <a:defRPr/>
            </a:pPr>
            <a:r>
              <a:rPr lang="vi-VN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Ai nhanh, ai đúng?</a:t>
            </a:r>
            <a:endParaRPr lang="vi-VN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19963" y="4990495"/>
            <a:ext cx="15750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0250196" y="128479"/>
            <a:ext cx="15750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409137" y="128479"/>
            <a:ext cx="15750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63989" y="373101"/>
            <a:ext cx="15750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49608" y="5213728"/>
            <a:ext cx="15750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49083" y="5373726"/>
            <a:ext cx="15750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988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08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 3-CL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9" presetClass="entr" presetSubtype="10" repeatCount="indefinite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14025" y="907198"/>
            <a:ext cx="9447773" cy="916113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 err="1" smtClean="0">
                <a:solidFill>
                  <a:schemeClr val="bg1"/>
                </a:solidFill>
              </a:rPr>
              <a:t>Ghi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lại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những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từ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đồng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nghĩa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trong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các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câu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văn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200" b="1" dirty="0" err="1" smtClean="0">
                <a:solidFill>
                  <a:schemeClr val="bg1"/>
                </a:solidFill>
              </a:rPr>
              <a:t>sau</a:t>
            </a:r>
            <a:r>
              <a:rPr lang="en-US" altLang="en-US" sz="3200" b="1" dirty="0" smtClean="0">
                <a:solidFill>
                  <a:schemeClr val="bg1"/>
                </a:solidFill>
              </a:rPr>
              <a:t>:</a:t>
            </a:r>
            <a:endParaRPr lang="en-US" altLang="en-US" sz="3600" b="1" dirty="0" smtClean="0">
              <a:solidFill>
                <a:schemeClr val="bg1"/>
              </a:solidFill>
            </a:endParaRPr>
          </a:p>
        </p:txBody>
      </p:sp>
      <p:grpSp>
        <p:nvGrpSpPr>
          <p:cNvPr id="1029" name="Group 51"/>
          <p:cNvGrpSpPr>
            <a:grpSpLocks/>
          </p:cNvGrpSpPr>
          <p:nvPr/>
        </p:nvGrpSpPr>
        <p:grpSpPr bwMode="auto">
          <a:xfrm>
            <a:off x="864625" y="20394"/>
            <a:ext cx="320675" cy="6858000"/>
            <a:chOff x="202295" y="-322943"/>
            <a:chExt cx="319314" cy="7180943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2295" y="-322943"/>
              <a:ext cx="319314" cy="7165982"/>
            </a:xfrm>
            <a:prstGeom prst="rect">
              <a:avLst/>
            </a:prstGeom>
            <a:solidFill>
              <a:schemeClr val="tx2">
                <a:lumMod val="95000"/>
                <a:lumOff val="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latin typeface=".VnTime" pitchFamily="34" charset="0"/>
              </a:endParaRPr>
            </a:p>
          </p:txBody>
        </p:sp>
        <p:sp>
          <p:nvSpPr>
            <p:cNvPr id="1065" name="Rectangle 10"/>
            <p:cNvSpPr>
              <a:spLocks noChangeArrowheads="1"/>
            </p:cNvSpPr>
            <p:nvPr/>
          </p:nvSpPr>
          <p:spPr bwMode="auto">
            <a:xfrm>
              <a:off x="238583" y="-322943"/>
              <a:ext cx="228600" cy="7166429"/>
            </a:xfrm>
            <a:prstGeom prst="rect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000" b="1">
                <a:latin typeface=".VnTime" panose="020B7200000000000000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4014" y="-307983"/>
              <a:ext cx="75877" cy="7165983"/>
            </a:xfrm>
            <a:prstGeom prst="rect">
              <a:avLst/>
            </a:prstGeom>
            <a:solidFill>
              <a:srgbClr val="A3C8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.VnTime" pitchFamily="34" charset="0"/>
              </a:endParaRPr>
            </a:p>
          </p:txBody>
        </p:sp>
      </p:grpSp>
      <p:sp>
        <p:nvSpPr>
          <p:cNvPr id="4" name="AutoShape 51"/>
          <p:cNvSpPr>
            <a:spLocks noChangeArrowheads="1"/>
          </p:cNvSpPr>
          <p:nvPr/>
        </p:nvSpPr>
        <p:spPr bwMode="auto">
          <a:xfrm>
            <a:off x="595692" y="2137311"/>
            <a:ext cx="7877177" cy="1160463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Yêu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Tổ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quốc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,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yêu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đồng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bào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" name="AutoShape 51"/>
          <p:cNvSpPr>
            <a:spLocks noChangeArrowheads="1"/>
          </p:cNvSpPr>
          <p:nvPr/>
        </p:nvSpPr>
        <p:spPr bwMode="auto">
          <a:xfrm>
            <a:off x="595693" y="3534088"/>
            <a:ext cx="7877177" cy="1086135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Đất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nước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đẹp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vô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cùng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AutoShape 51"/>
          <p:cNvSpPr>
            <a:spLocks noChangeArrowheads="1"/>
          </p:cNvSpPr>
          <p:nvPr/>
        </p:nvSpPr>
        <p:spPr bwMode="auto">
          <a:xfrm>
            <a:off x="595692" y="4885420"/>
            <a:ext cx="7877177" cy="1195168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Non song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Việt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Nam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tươi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đẹp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940826" y="845411"/>
            <a:ext cx="1543050" cy="1358900"/>
          </a:xfrm>
          <a:prstGeom prst="sun">
            <a:avLst>
              <a:gd name="adj" fmla="val 19880"/>
            </a:avLst>
          </a:prstGeom>
          <a:gradFill rotWithShape="1">
            <a:gsLst>
              <a:gs pos="0">
                <a:srgbClr val="FF0066"/>
              </a:gs>
              <a:gs pos="100000">
                <a:srgbClr val="E9EE1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3600" b="1"/>
          </a:p>
        </p:txBody>
      </p:sp>
      <p:sp>
        <p:nvSpPr>
          <p:cNvPr id="7196" name="WordArt 28"/>
          <p:cNvSpPr>
            <a:spLocks noChangeArrowheads="1" noChangeShapeType="1" noTextEdit="1"/>
          </p:cNvSpPr>
          <p:nvPr/>
        </p:nvSpPr>
        <p:spPr bwMode="auto">
          <a:xfrm>
            <a:off x="1358338" y="1213711"/>
            <a:ext cx="68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Câu </a:t>
            </a:r>
            <a:r>
              <a:rPr lang="vi-VN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1</a:t>
            </a:r>
            <a:endParaRPr lang="vi-VN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1047" name="Picture 29" descr="Picture1"/>
          <p:cNvPicPr>
            <a:picLocks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51" y="569187"/>
            <a:ext cx="9144001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9" name="Picture 32" descr="Bellcoll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82" y="-35719"/>
            <a:ext cx="1652588" cy="167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WordArt 13"/>
          <p:cNvSpPr>
            <a:spLocks noChangeArrowheads="1" noChangeShapeType="1" noTextEdit="1"/>
          </p:cNvSpPr>
          <p:nvPr/>
        </p:nvSpPr>
        <p:spPr bwMode="auto">
          <a:xfrm>
            <a:off x="3203747" y="-157405"/>
            <a:ext cx="4401454" cy="82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AI NHANH AI ĐÚNG?</a:t>
            </a:r>
            <a:endParaRPr lang="en-US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6" name="AutoShape 51"/>
          <p:cNvSpPr>
            <a:spLocks noChangeArrowheads="1"/>
          </p:cNvSpPr>
          <p:nvPr/>
        </p:nvSpPr>
        <p:spPr bwMode="auto">
          <a:xfrm>
            <a:off x="9462910" y="2178412"/>
            <a:ext cx="2398888" cy="1092226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Tổ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quốc</a:t>
            </a:r>
            <a:endParaRPr lang="en-US" altLang="en-US" sz="4000" b="1" dirty="0" smtClean="0">
              <a:solidFill>
                <a:schemeClr val="bg1"/>
              </a:solidFill>
            </a:endParaRPr>
          </a:p>
        </p:txBody>
      </p:sp>
      <p:sp>
        <p:nvSpPr>
          <p:cNvPr id="47" name="AutoShape 51"/>
          <p:cNvSpPr>
            <a:spLocks noChangeArrowheads="1"/>
          </p:cNvSpPr>
          <p:nvPr/>
        </p:nvSpPr>
        <p:spPr bwMode="auto">
          <a:xfrm>
            <a:off x="9535552" y="3456537"/>
            <a:ext cx="2398888" cy="1092226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Đất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nước</a:t>
            </a:r>
            <a:endParaRPr lang="en-US" altLang="en-US" sz="4000" b="1" dirty="0" smtClean="0">
              <a:solidFill>
                <a:schemeClr val="bg1"/>
              </a:solidFill>
            </a:endParaRPr>
          </a:p>
        </p:txBody>
      </p:sp>
      <p:sp>
        <p:nvSpPr>
          <p:cNvPr id="48" name="AutoShape 51"/>
          <p:cNvSpPr>
            <a:spLocks noChangeArrowheads="1"/>
          </p:cNvSpPr>
          <p:nvPr/>
        </p:nvSpPr>
        <p:spPr bwMode="auto">
          <a:xfrm>
            <a:off x="9592673" y="4936891"/>
            <a:ext cx="2398888" cy="1092226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Non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sông</a:t>
            </a:r>
            <a:endParaRPr lang="en-US" altLang="en-US" sz="4000" b="1" dirty="0" smtClean="0">
              <a:solidFill>
                <a:schemeClr val="bg1"/>
              </a:solidFill>
            </a:endParaRPr>
          </a:p>
        </p:txBody>
      </p:sp>
      <p:sp>
        <p:nvSpPr>
          <p:cNvPr id="18" name="AutoShape 51"/>
          <p:cNvSpPr>
            <a:spLocks noChangeArrowheads="1"/>
          </p:cNvSpPr>
          <p:nvPr/>
        </p:nvSpPr>
        <p:spPr bwMode="auto">
          <a:xfrm>
            <a:off x="595692" y="3547560"/>
            <a:ext cx="7877177" cy="1086135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Đất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nước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đẹp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vô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cùng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9" name="AutoShape 51"/>
          <p:cNvSpPr>
            <a:spLocks noChangeArrowheads="1"/>
          </p:cNvSpPr>
          <p:nvPr/>
        </p:nvSpPr>
        <p:spPr bwMode="auto">
          <a:xfrm>
            <a:off x="595691" y="4898892"/>
            <a:ext cx="7877177" cy="1195168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Non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sông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Việt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Nam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tươi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đẹp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309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et Fighter 2-DVD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5" presetClass="entr" presetSubtype="10" fill="hold" grpId="2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" grpId="2" animBg="1"/>
      <p:bldP spid="7195" grpId="0" animBg="1"/>
      <p:bldP spid="7195" grpId="1" animBg="1"/>
      <p:bldP spid="7196" grpId="0" animBg="1"/>
      <p:bldP spid="46" grpId="0" animBg="1"/>
      <p:bldP spid="47" grpId="0" animBg="1"/>
      <p:bldP spid="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054009" y="979490"/>
            <a:ext cx="9807790" cy="1224821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 b="1" dirty="0" err="1">
                <a:solidFill>
                  <a:schemeClr val="bg1"/>
                </a:solidFill>
              </a:rPr>
              <a:t>Ghi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lại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những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từ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 smtClean="0">
                <a:solidFill>
                  <a:schemeClr val="bg1"/>
                </a:solidFill>
              </a:rPr>
              <a:t>trái</a:t>
            </a:r>
            <a:r>
              <a:rPr lang="en-US" altLang="en-US" sz="3600" b="1" dirty="0" smtClean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nghĩa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trong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các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câu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văn</a:t>
            </a:r>
            <a:r>
              <a:rPr lang="en-US" altLang="en-US" sz="3600" b="1" dirty="0">
                <a:solidFill>
                  <a:schemeClr val="bg1"/>
                </a:solidFill>
              </a:rPr>
              <a:t> </a:t>
            </a:r>
            <a:r>
              <a:rPr lang="en-US" altLang="en-US" sz="3600" b="1" dirty="0" err="1">
                <a:solidFill>
                  <a:schemeClr val="bg1"/>
                </a:solidFill>
              </a:rPr>
              <a:t>sau</a:t>
            </a:r>
            <a:r>
              <a:rPr lang="en-US" altLang="en-US" sz="3600" b="1" dirty="0">
                <a:solidFill>
                  <a:schemeClr val="bg1"/>
                </a:solidFill>
              </a:rPr>
              <a:t>:</a:t>
            </a:r>
            <a:endParaRPr lang="en-US" altLang="en-US" sz="4000" b="1" dirty="0">
              <a:solidFill>
                <a:schemeClr val="bg1"/>
              </a:solidFill>
            </a:endParaRPr>
          </a:p>
        </p:txBody>
      </p:sp>
      <p:grpSp>
        <p:nvGrpSpPr>
          <p:cNvPr id="1029" name="Group 51"/>
          <p:cNvGrpSpPr>
            <a:grpSpLocks/>
          </p:cNvGrpSpPr>
          <p:nvPr/>
        </p:nvGrpSpPr>
        <p:grpSpPr bwMode="auto">
          <a:xfrm>
            <a:off x="864625" y="20394"/>
            <a:ext cx="320675" cy="6858000"/>
            <a:chOff x="202295" y="-322943"/>
            <a:chExt cx="319314" cy="7180943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2295" y="-322943"/>
              <a:ext cx="319314" cy="7165982"/>
            </a:xfrm>
            <a:prstGeom prst="rect">
              <a:avLst/>
            </a:prstGeom>
            <a:solidFill>
              <a:schemeClr val="tx2">
                <a:lumMod val="95000"/>
                <a:lumOff val="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latin typeface=".VnTime" pitchFamily="34" charset="0"/>
              </a:endParaRPr>
            </a:p>
          </p:txBody>
        </p:sp>
        <p:sp>
          <p:nvSpPr>
            <p:cNvPr id="1065" name="Rectangle 10"/>
            <p:cNvSpPr>
              <a:spLocks noChangeArrowheads="1"/>
            </p:cNvSpPr>
            <p:nvPr/>
          </p:nvSpPr>
          <p:spPr bwMode="auto">
            <a:xfrm>
              <a:off x="238583" y="-322943"/>
              <a:ext cx="228600" cy="7166429"/>
            </a:xfrm>
            <a:prstGeom prst="rect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000" b="1">
                <a:latin typeface=".VnTime" panose="020B7200000000000000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4014" y="-307983"/>
              <a:ext cx="75877" cy="7165983"/>
            </a:xfrm>
            <a:prstGeom prst="rect">
              <a:avLst/>
            </a:prstGeom>
            <a:solidFill>
              <a:srgbClr val="A3C8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.VnTime" pitchFamily="34" charset="0"/>
              </a:endParaRPr>
            </a:p>
          </p:txBody>
        </p:sp>
      </p:grpSp>
      <p:sp>
        <p:nvSpPr>
          <p:cNvPr id="9" name="AutoShape 51"/>
          <p:cNvSpPr>
            <a:spLocks noChangeArrowheads="1"/>
          </p:cNvSpPr>
          <p:nvPr/>
        </p:nvSpPr>
        <p:spPr bwMode="auto">
          <a:xfrm>
            <a:off x="680862" y="2572611"/>
            <a:ext cx="11180937" cy="2297969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vi-VN" sz="4000" b="1" dirty="0">
                <a:solidFill>
                  <a:schemeClr val="bg1"/>
                </a:solidFill>
              </a:rPr>
              <a:t>Con chó của ta luôn ở bên cạnh ta trong phú quý</a:t>
            </a:r>
          </a:p>
          <a:p>
            <a:pPr eaLnBrk="1" hangingPunct="1"/>
            <a:r>
              <a:rPr lang="vi-VN" sz="4000" b="1" dirty="0">
                <a:solidFill>
                  <a:schemeClr val="bg1"/>
                </a:solidFill>
              </a:rPr>
              <a:t> cũng như lúc bần hàn, khi khoẻ mạnh cũng như</a:t>
            </a:r>
          </a:p>
          <a:p>
            <a:pPr eaLnBrk="1" hangingPunct="1"/>
            <a:r>
              <a:rPr lang="vi-VN" sz="4000" b="1" dirty="0">
                <a:solidFill>
                  <a:schemeClr val="bg1"/>
                </a:solidFill>
              </a:rPr>
              <a:t> lúc ốm đau.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940826" y="845411"/>
            <a:ext cx="1543050" cy="1358900"/>
          </a:xfrm>
          <a:prstGeom prst="sun">
            <a:avLst>
              <a:gd name="adj" fmla="val 19880"/>
            </a:avLst>
          </a:prstGeom>
          <a:gradFill rotWithShape="1">
            <a:gsLst>
              <a:gs pos="0">
                <a:srgbClr val="FF0066"/>
              </a:gs>
              <a:gs pos="100000">
                <a:srgbClr val="E9EE1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3600" b="1"/>
          </a:p>
        </p:txBody>
      </p:sp>
      <p:sp>
        <p:nvSpPr>
          <p:cNvPr id="7196" name="WordArt 28"/>
          <p:cNvSpPr>
            <a:spLocks noChangeArrowheads="1" noChangeShapeType="1" noTextEdit="1"/>
          </p:cNvSpPr>
          <p:nvPr/>
        </p:nvSpPr>
        <p:spPr bwMode="auto">
          <a:xfrm>
            <a:off x="1358338" y="1213711"/>
            <a:ext cx="68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Câu 2</a:t>
            </a:r>
          </a:p>
        </p:txBody>
      </p:sp>
      <p:pic>
        <p:nvPicPr>
          <p:cNvPr id="1047" name="Picture 29" descr="Picture1"/>
          <p:cNvPicPr>
            <a:picLocks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51" y="569187"/>
            <a:ext cx="9144001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9" name="Picture 32" descr="Bellcoll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82" y="-35719"/>
            <a:ext cx="1652588" cy="167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WordArt 13"/>
          <p:cNvSpPr>
            <a:spLocks noChangeArrowheads="1" noChangeShapeType="1" noTextEdit="1"/>
          </p:cNvSpPr>
          <p:nvPr/>
        </p:nvSpPr>
        <p:spPr bwMode="auto">
          <a:xfrm>
            <a:off x="3203747" y="-157405"/>
            <a:ext cx="4401454" cy="82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AI NHANH AI ĐÚNG?</a:t>
            </a:r>
            <a:endParaRPr lang="en-US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6" name="AutoShape 51"/>
          <p:cNvSpPr>
            <a:spLocks noChangeArrowheads="1"/>
          </p:cNvSpPr>
          <p:nvPr/>
        </p:nvSpPr>
        <p:spPr bwMode="auto">
          <a:xfrm>
            <a:off x="1358337" y="5321230"/>
            <a:ext cx="4671759" cy="1092226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Phú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quý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–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bần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hàn</a:t>
            </a:r>
            <a:endParaRPr lang="en-US" altLang="en-US" sz="4000" b="1" dirty="0" smtClean="0">
              <a:solidFill>
                <a:schemeClr val="bg1"/>
              </a:solidFill>
            </a:endParaRPr>
          </a:p>
        </p:txBody>
      </p:sp>
      <p:sp>
        <p:nvSpPr>
          <p:cNvPr id="47" name="AutoShape 51"/>
          <p:cNvSpPr>
            <a:spLocks noChangeArrowheads="1"/>
          </p:cNvSpPr>
          <p:nvPr/>
        </p:nvSpPr>
        <p:spPr bwMode="auto">
          <a:xfrm>
            <a:off x="6573796" y="5321230"/>
            <a:ext cx="5055868" cy="1092226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Khỏe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mạnh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–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ốm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đau</a:t>
            </a:r>
            <a:endParaRPr lang="en-US" altLang="en-US" sz="4000" b="1" dirty="0" smtClean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139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et Fighter 2-DVD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7195" grpId="0" animBg="1"/>
      <p:bldP spid="7195" grpId="1" animBg="1"/>
      <p:bldP spid="7196" grpId="0" animBg="1"/>
      <p:bldP spid="46" grpId="0" animBg="1"/>
      <p:bldP spid="4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51"/>
          <p:cNvGrpSpPr>
            <a:grpSpLocks/>
          </p:cNvGrpSpPr>
          <p:nvPr/>
        </p:nvGrpSpPr>
        <p:grpSpPr bwMode="auto">
          <a:xfrm>
            <a:off x="864625" y="20394"/>
            <a:ext cx="320675" cy="6858000"/>
            <a:chOff x="202295" y="-322943"/>
            <a:chExt cx="319314" cy="7180943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2295" y="-322943"/>
              <a:ext cx="319314" cy="7165982"/>
            </a:xfrm>
            <a:prstGeom prst="rect">
              <a:avLst/>
            </a:prstGeom>
            <a:solidFill>
              <a:schemeClr val="tx2">
                <a:lumMod val="95000"/>
                <a:lumOff val="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latin typeface=".VnTime" pitchFamily="34" charset="0"/>
              </a:endParaRPr>
            </a:p>
          </p:txBody>
        </p:sp>
        <p:sp>
          <p:nvSpPr>
            <p:cNvPr id="1065" name="Rectangle 10"/>
            <p:cNvSpPr>
              <a:spLocks noChangeArrowheads="1"/>
            </p:cNvSpPr>
            <p:nvPr/>
          </p:nvSpPr>
          <p:spPr bwMode="auto">
            <a:xfrm>
              <a:off x="238583" y="-322943"/>
              <a:ext cx="228600" cy="7166429"/>
            </a:xfrm>
            <a:prstGeom prst="rect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000" b="1">
                <a:latin typeface=".VnTime" panose="020B7200000000000000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4014" y="-307983"/>
              <a:ext cx="75877" cy="7165983"/>
            </a:xfrm>
            <a:prstGeom prst="rect">
              <a:avLst/>
            </a:prstGeom>
            <a:solidFill>
              <a:srgbClr val="A3C8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.VnTime" pitchFamily="34" charset="0"/>
              </a:endParaRPr>
            </a:p>
          </p:txBody>
        </p:sp>
      </p:grp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940826" y="845411"/>
            <a:ext cx="1543050" cy="1358900"/>
          </a:xfrm>
          <a:prstGeom prst="sun">
            <a:avLst>
              <a:gd name="adj" fmla="val 19880"/>
            </a:avLst>
          </a:prstGeom>
          <a:gradFill rotWithShape="1">
            <a:gsLst>
              <a:gs pos="0">
                <a:srgbClr val="FF0066"/>
              </a:gs>
              <a:gs pos="100000">
                <a:srgbClr val="E9EE1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3600" b="1"/>
          </a:p>
        </p:txBody>
      </p:sp>
      <p:sp>
        <p:nvSpPr>
          <p:cNvPr id="7196" name="WordArt 28"/>
          <p:cNvSpPr>
            <a:spLocks noChangeArrowheads="1" noChangeShapeType="1" noTextEdit="1"/>
          </p:cNvSpPr>
          <p:nvPr/>
        </p:nvSpPr>
        <p:spPr bwMode="auto">
          <a:xfrm>
            <a:off x="1358338" y="1213711"/>
            <a:ext cx="68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Câu </a:t>
            </a:r>
            <a:r>
              <a:rPr lang="vi-VN" b="1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3</a:t>
            </a:r>
            <a:endParaRPr lang="vi-VN" b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054009" y="979490"/>
            <a:ext cx="9807790" cy="1224821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 dirty="0" err="1" smtClean="0">
                <a:solidFill>
                  <a:schemeClr val="bg1"/>
                </a:solidFill>
              </a:rPr>
              <a:t>Tìm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những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từ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cùng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nghĩa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chỉ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màu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đen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để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điền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vào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chỗ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trống</a:t>
            </a:r>
            <a:endParaRPr lang="en-US" altLang="en-US" sz="3200" b="1" dirty="0">
              <a:solidFill>
                <a:schemeClr val="bg1"/>
              </a:solidFill>
            </a:endParaRPr>
          </a:p>
        </p:txBody>
      </p:sp>
      <p:pic>
        <p:nvPicPr>
          <p:cNvPr id="1047" name="Picture 29" descr="Picture1"/>
          <p:cNvPicPr>
            <a:picLocks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51" y="569187"/>
            <a:ext cx="9144001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9" name="Picture 32" descr="Bellcoll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82" y="-35719"/>
            <a:ext cx="1652588" cy="167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WordArt 13"/>
          <p:cNvSpPr>
            <a:spLocks noChangeArrowheads="1" noChangeShapeType="1" noTextEdit="1"/>
          </p:cNvSpPr>
          <p:nvPr/>
        </p:nvSpPr>
        <p:spPr bwMode="auto">
          <a:xfrm>
            <a:off x="3203747" y="-157405"/>
            <a:ext cx="4401454" cy="82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AI NHANH AI ĐÚNG?</a:t>
            </a:r>
            <a:endParaRPr lang="en-US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5" name="AutoShape 51"/>
          <p:cNvSpPr>
            <a:spLocks noChangeArrowheads="1"/>
          </p:cNvSpPr>
          <p:nvPr/>
        </p:nvSpPr>
        <p:spPr bwMode="auto">
          <a:xfrm>
            <a:off x="1358338" y="2574128"/>
            <a:ext cx="3827583" cy="6096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a)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bảng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</a:rPr>
              <a:t>đen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16" name="AutoShape 51"/>
          <p:cNvSpPr>
            <a:spLocks noChangeArrowheads="1"/>
          </p:cNvSpPr>
          <p:nvPr/>
        </p:nvSpPr>
        <p:spPr bwMode="auto">
          <a:xfrm>
            <a:off x="1383685" y="4317800"/>
            <a:ext cx="3771510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c)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gạo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</a:rPr>
              <a:t>hẩm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17" name="AutoShape 51"/>
          <p:cNvSpPr>
            <a:spLocks noChangeArrowheads="1"/>
          </p:cNvSpPr>
          <p:nvPr/>
        </p:nvSpPr>
        <p:spPr bwMode="auto">
          <a:xfrm>
            <a:off x="1423511" y="5188557"/>
            <a:ext cx="3731684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d)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Đũa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</a:rPr>
              <a:t>mun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18" name="WordArt 226"/>
          <p:cNvSpPr>
            <a:spLocks noChangeArrowheads="1" noChangeShapeType="1" noTextEdit="1"/>
          </p:cNvSpPr>
          <p:nvPr/>
        </p:nvSpPr>
        <p:spPr bwMode="auto">
          <a:xfrm>
            <a:off x="1677427" y="3334609"/>
            <a:ext cx="460375" cy="3873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endParaRPr lang="vi-VN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</a:endParaRPr>
          </a:p>
        </p:txBody>
      </p:sp>
      <p:sp>
        <p:nvSpPr>
          <p:cNvPr id="19" name="AutoShape 51"/>
          <p:cNvSpPr>
            <a:spLocks noChangeArrowheads="1"/>
          </p:cNvSpPr>
          <p:nvPr/>
        </p:nvSpPr>
        <p:spPr bwMode="auto">
          <a:xfrm>
            <a:off x="1358337" y="3464680"/>
            <a:ext cx="3827583" cy="6096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b)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vải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</a:rPr>
              <a:t>thâm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24" name="AutoShape 51"/>
          <p:cNvSpPr>
            <a:spLocks noChangeArrowheads="1"/>
          </p:cNvSpPr>
          <p:nvPr/>
        </p:nvSpPr>
        <p:spPr bwMode="auto">
          <a:xfrm>
            <a:off x="7235305" y="2542378"/>
            <a:ext cx="3225192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chemeClr val="bg1"/>
                </a:solidFill>
              </a:rPr>
              <a:t>e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mắt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</a:rPr>
              <a:t>huyền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25" name="AutoShape 51"/>
          <p:cNvSpPr>
            <a:spLocks noChangeArrowheads="1"/>
          </p:cNvSpPr>
          <p:nvPr/>
        </p:nvSpPr>
        <p:spPr bwMode="auto">
          <a:xfrm>
            <a:off x="7235305" y="3401180"/>
            <a:ext cx="3225192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chemeClr val="bg1"/>
                </a:solidFill>
              </a:rPr>
              <a:t>g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ngựa</a:t>
            </a:r>
            <a:r>
              <a:rPr lang="en-US" altLang="en-US" sz="4000" b="1" dirty="0" smtClean="0">
                <a:solidFill>
                  <a:srgbClr val="FFFF00"/>
                </a:solidFill>
              </a:rPr>
              <a:t> ô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26" name="AutoShape 51"/>
          <p:cNvSpPr>
            <a:spLocks noChangeArrowheads="1"/>
          </p:cNvSpPr>
          <p:nvPr/>
        </p:nvSpPr>
        <p:spPr bwMode="auto">
          <a:xfrm>
            <a:off x="7235305" y="4259982"/>
            <a:ext cx="3225192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chemeClr val="bg1"/>
                </a:solidFill>
              </a:rPr>
              <a:t>h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Chó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</a:rPr>
              <a:t>mực</a:t>
            </a:r>
            <a:endParaRPr lang="en-US" altLang="en-US" sz="4400" b="1" dirty="0">
              <a:solidFill>
                <a:srgbClr val="FFFF00"/>
              </a:solidFill>
            </a:endParaRPr>
          </a:p>
        </p:txBody>
      </p:sp>
      <p:sp>
        <p:nvSpPr>
          <p:cNvPr id="28" name="AutoShape 51"/>
          <p:cNvSpPr>
            <a:spLocks noChangeArrowheads="1"/>
          </p:cNvSpPr>
          <p:nvPr/>
        </p:nvSpPr>
        <p:spPr bwMode="auto">
          <a:xfrm>
            <a:off x="3081720" y="2592064"/>
            <a:ext cx="1702019" cy="47305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9" name="AutoShape 51"/>
          <p:cNvSpPr>
            <a:spLocks noChangeArrowheads="1"/>
          </p:cNvSpPr>
          <p:nvPr/>
        </p:nvSpPr>
        <p:spPr bwMode="auto">
          <a:xfrm>
            <a:off x="2780124" y="3461091"/>
            <a:ext cx="1702019" cy="47305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0" name="AutoShape 51"/>
          <p:cNvSpPr>
            <a:spLocks noChangeArrowheads="1"/>
          </p:cNvSpPr>
          <p:nvPr/>
        </p:nvSpPr>
        <p:spPr bwMode="auto">
          <a:xfrm>
            <a:off x="2780124" y="4356290"/>
            <a:ext cx="1702019" cy="47305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1" name="AutoShape 51"/>
          <p:cNvSpPr>
            <a:spLocks noChangeArrowheads="1"/>
          </p:cNvSpPr>
          <p:nvPr/>
        </p:nvSpPr>
        <p:spPr bwMode="auto">
          <a:xfrm>
            <a:off x="3081719" y="5310785"/>
            <a:ext cx="1702019" cy="47305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2" name="AutoShape 51"/>
          <p:cNvSpPr>
            <a:spLocks noChangeArrowheads="1"/>
          </p:cNvSpPr>
          <p:nvPr/>
        </p:nvSpPr>
        <p:spPr bwMode="auto">
          <a:xfrm>
            <a:off x="8774412" y="2574128"/>
            <a:ext cx="1478286" cy="511594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3" name="AutoShape 51"/>
          <p:cNvSpPr>
            <a:spLocks noChangeArrowheads="1"/>
          </p:cNvSpPr>
          <p:nvPr/>
        </p:nvSpPr>
        <p:spPr bwMode="auto">
          <a:xfrm>
            <a:off x="9099807" y="3517724"/>
            <a:ext cx="1152890" cy="416417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4" name="AutoShape 51"/>
          <p:cNvSpPr>
            <a:spLocks noChangeArrowheads="1"/>
          </p:cNvSpPr>
          <p:nvPr/>
        </p:nvSpPr>
        <p:spPr bwMode="auto">
          <a:xfrm>
            <a:off x="8928380" y="4412923"/>
            <a:ext cx="1152890" cy="416417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44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660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et Fighter 2-DVD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5" presetClass="entr" presetSubtype="10" fill="hold" grpId="0" nodeType="with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5" grpId="0" animBg="1"/>
      <p:bldP spid="7195" grpId="1" animBg="1"/>
      <p:bldP spid="7196" grpId="0" animBg="1"/>
      <p:bldP spid="37" grpId="0" animBg="1"/>
      <p:bldP spid="15" grpId="0" animBg="1"/>
      <p:bldP spid="18" grpId="0" animBg="1"/>
      <p:bldP spid="19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1"/>
          <p:cNvSpPr>
            <a:spLocks noChangeArrowheads="1"/>
          </p:cNvSpPr>
          <p:nvPr/>
        </p:nvSpPr>
        <p:spPr bwMode="auto">
          <a:xfrm>
            <a:off x="2068733" y="3391396"/>
            <a:ext cx="3827583" cy="6096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a)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áo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: …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7" name="AutoShape 51"/>
          <p:cNvSpPr>
            <a:spLocks noChangeArrowheads="1"/>
          </p:cNvSpPr>
          <p:nvPr/>
        </p:nvSpPr>
        <p:spPr bwMode="auto">
          <a:xfrm>
            <a:off x="2414025" y="979490"/>
            <a:ext cx="9447773" cy="1933704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err="1" smtClean="0">
                <a:solidFill>
                  <a:schemeClr val="bg1"/>
                </a:solidFill>
              </a:rPr>
              <a:t>Ghi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từ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trái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nghĩa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với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từ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“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lành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”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nói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về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: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grpSp>
        <p:nvGrpSpPr>
          <p:cNvPr id="1029" name="Group 51"/>
          <p:cNvGrpSpPr>
            <a:grpSpLocks/>
          </p:cNvGrpSpPr>
          <p:nvPr/>
        </p:nvGrpSpPr>
        <p:grpSpPr bwMode="auto">
          <a:xfrm>
            <a:off x="864625" y="20394"/>
            <a:ext cx="320675" cy="6858000"/>
            <a:chOff x="202295" y="-322943"/>
            <a:chExt cx="319314" cy="7180943"/>
          </a:xfrm>
        </p:grpSpPr>
        <p:sp>
          <p:nvSpPr>
            <p:cNvPr id="10" name="Rectangle 9"/>
            <p:cNvSpPr/>
            <p:nvPr/>
          </p:nvSpPr>
          <p:spPr bwMode="auto">
            <a:xfrm>
              <a:off x="202295" y="-322943"/>
              <a:ext cx="319314" cy="7165982"/>
            </a:xfrm>
            <a:prstGeom prst="rect">
              <a:avLst/>
            </a:prstGeom>
            <a:solidFill>
              <a:schemeClr val="tx2">
                <a:lumMod val="95000"/>
                <a:lumOff val="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latin typeface=".VnTime" pitchFamily="34" charset="0"/>
              </a:endParaRPr>
            </a:p>
          </p:txBody>
        </p:sp>
        <p:sp>
          <p:nvSpPr>
            <p:cNvPr id="1065" name="Rectangle 10"/>
            <p:cNvSpPr>
              <a:spLocks noChangeArrowheads="1"/>
            </p:cNvSpPr>
            <p:nvPr/>
          </p:nvSpPr>
          <p:spPr bwMode="auto">
            <a:xfrm>
              <a:off x="238583" y="-322943"/>
              <a:ext cx="228600" cy="7166429"/>
            </a:xfrm>
            <a:prstGeom prst="rect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2000" b="1">
                <a:latin typeface=".VnTime" panose="020B7200000000000000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4014" y="-307983"/>
              <a:ext cx="75877" cy="7165983"/>
            </a:xfrm>
            <a:prstGeom prst="rect">
              <a:avLst/>
            </a:prstGeom>
            <a:solidFill>
              <a:srgbClr val="A3C8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000" b="1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.VnTime" pitchFamily="34" charset="0"/>
              </a:endParaRPr>
            </a:p>
          </p:txBody>
        </p:sp>
      </p:grpSp>
      <p:sp>
        <p:nvSpPr>
          <p:cNvPr id="2" name="AutoShape 51"/>
          <p:cNvSpPr>
            <a:spLocks noChangeArrowheads="1"/>
          </p:cNvSpPr>
          <p:nvPr/>
        </p:nvSpPr>
        <p:spPr bwMode="auto">
          <a:xfrm>
            <a:off x="2124806" y="4742593"/>
            <a:ext cx="3771510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c)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Tính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tình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:….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AutoShape 51"/>
          <p:cNvSpPr>
            <a:spLocks noChangeArrowheads="1"/>
          </p:cNvSpPr>
          <p:nvPr/>
        </p:nvSpPr>
        <p:spPr bwMode="auto">
          <a:xfrm>
            <a:off x="6650328" y="4742593"/>
            <a:ext cx="3225192" cy="6731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d)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thức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ăn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:….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" name="WordArt 226"/>
          <p:cNvSpPr>
            <a:spLocks noChangeArrowheads="1" noChangeShapeType="1" noTextEdit="1"/>
          </p:cNvSpPr>
          <p:nvPr/>
        </p:nvSpPr>
        <p:spPr bwMode="auto">
          <a:xfrm>
            <a:off x="1677427" y="3334609"/>
            <a:ext cx="460375" cy="38735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endParaRPr lang="vi-VN" b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</a:endParaRP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940826" y="845411"/>
            <a:ext cx="1543050" cy="1358900"/>
          </a:xfrm>
          <a:prstGeom prst="sun">
            <a:avLst>
              <a:gd name="adj" fmla="val 19880"/>
            </a:avLst>
          </a:prstGeom>
          <a:gradFill rotWithShape="1">
            <a:gsLst>
              <a:gs pos="0">
                <a:srgbClr val="FF0066"/>
              </a:gs>
              <a:gs pos="100000">
                <a:srgbClr val="E9EE1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3600" b="1"/>
          </a:p>
        </p:txBody>
      </p:sp>
      <p:sp>
        <p:nvSpPr>
          <p:cNvPr id="7196" name="WordArt 28"/>
          <p:cNvSpPr>
            <a:spLocks noChangeArrowheads="1" noChangeShapeType="1" noTextEdit="1"/>
          </p:cNvSpPr>
          <p:nvPr/>
        </p:nvSpPr>
        <p:spPr bwMode="auto">
          <a:xfrm>
            <a:off x="1358338" y="1213711"/>
            <a:ext cx="685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Câu 4</a:t>
            </a:r>
          </a:p>
        </p:txBody>
      </p:sp>
      <p:pic>
        <p:nvPicPr>
          <p:cNvPr id="1047" name="Picture 29" descr="Picture1"/>
          <p:cNvPicPr>
            <a:picLocks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51" y="569187"/>
            <a:ext cx="9144001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9" name="Picture 32" descr="Bellcoll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82" y="-35719"/>
            <a:ext cx="1652588" cy="167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WordArt 13"/>
          <p:cNvSpPr>
            <a:spLocks noChangeArrowheads="1" noChangeShapeType="1" noTextEdit="1"/>
          </p:cNvSpPr>
          <p:nvPr/>
        </p:nvSpPr>
        <p:spPr bwMode="auto">
          <a:xfrm>
            <a:off x="3203747" y="-157405"/>
            <a:ext cx="4401454" cy="827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AI NHANH AI ĐÚNG?</a:t>
            </a:r>
            <a:endParaRPr lang="en-US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6" name="AutoShape 51"/>
          <p:cNvSpPr>
            <a:spLocks noChangeArrowheads="1"/>
          </p:cNvSpPr>
          <p:nvPr/>
        </p:nvSpPr>
        <p:spPr bwMode="auto">
          <a:xfrm>
            <a:off x="6650328" y="3391396"/>
            <a:ext cx="3225192" cy="6096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4000" b="1" dirty="0" smtClean="0">
                <a:solidFill>
                  <a:schemeClr val="bg1"/>
                </a:solidFill>
              </a:rPr>
              <a:t>b) </a:t>
            </a:r>
            <a:r>
              <a:rPr lang="en-US" altLang="en-US" sz="4000" b="1" dirty="0" err="1" smtClean="0">
                <a:solidFill>
                  <a:schemeClr val="bg1"/>
                </a:solidFill>
              </a:rPr>
              <a:t>Bát</a:t>
            </a:r>
            <a:r>
              <a:rPr lang="en-US" altLang="en-US" sz="4000" b="1" dirty="0" smtClean="0">
                <a:solidFill>
                  <a:schemeClr val="bg1"/>
                </a:solidFill>
              </a:rPr>
              <a:t>: …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653" y="3342697"/>
            <a:ext cx="1477107" cy="707886"/>
          </a:xfrm>
          <a:prstGeom prst="rect">
            <a:avLst/>
          </a:prstGeom>
          <a:solidFill>
            <a:srgbClr val="FF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</a:t>
            </a:r>
            <a:r>
              <a:rPr lang="en-US" sz="4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ách</a:t>
            </a:r>
            <a:endParaRPr lang="vi-VN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980290" y="4725200"/>
            <a:ext cx="1477107" cy="1323439"/>
          </a:xfrm>
          <a:prstGeom prst="rect">
            <a:avLst/>
          </a:prstGeom>
          <a:solidFill>
            <a:srgbClr val="FF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Dữ</a:t>
            </a:r>
            <a:r>
              <a:rPr 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(</a:t>
            </a:r>
            <a:r>
              <a:rPr lang="en-US" sz="4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ác</a:t>
            </a:r>
            <a:r>
              <a:rPr 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)</a:t>
            </a:r>
            <a:endParaRPr lang="vi-VN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338634" y="3334609"/>
            <a:ext cx="1477107" cy="707886"/>
          </a:xfrm>
          <a:prstGeom prst="rect">
            <a:avLst/>
          </a:prstGeom>
          <a:solidFill>
            <a:srgbClr val="FF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Vỡ</a:t>
            </a:r>
            <a:endParaRPr lang="vi-VN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102038" y="4768022"/>
            <a:ext cx="1477107" cy="707886"/>
          </a:xfrm>
          <a:prstGeom prst="rect">
            <a:avLst/>
          </a:prstGeom>
          <a:solidFill>
            <a:srgbClr val="FF3B3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Độc</a:t>
            </a:r>
            <a:endParaRPr lang="vi-VN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719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Jet Fighter 2-DVD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5" presetClass="entr" presetSubtype="10" fill="hold" grpId="0" nodeType="with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7" grpId="0" animBg="1"/>
      <p:bldP spid="20" grpId="0" animBg="1"/>
      <p:bldP spid="7195" grpId="0" animBg="1"/>
      <p:bldP spid="7195" grpId="1" animBg="1"/>
      <p:bldP spid="7196" grpId="0" animBg="1"/>
      <p:bldP spid="46" grpId="0" animBg="1"/>
      <p:bldP spid="3" grpId="0" animBg="1"/>
      <p:bldP spid="47" grpId="0" animBg="1"/>
      <p:bldP spid="48" grpId="0" animBg="1"/>
      <p:bldP spid="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44157" y="658789"/>
            <a:ext cx="50480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>
                <a:solidFill>
                  <a:schemeClr val="accent1">
                    <a:lumMod val="75000"/>
                  </a:schemeClr>
                </a:solidFill>
              </a:rPr>
              <a:t>Củng</a:t>
            </a: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accent1">
                    <a:lumMod val="75000"/>
                  </a:schemeClr>
                </a:solidFill>
              </a:rPr>
              <a:t>cố</a:t>
            </a: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en-US" sz="5400" b="1" dirty="0" err="1">
                <a:solidFill>
                  <a:schemeClr val="accent1">
                    <a:lumMod val="75000"/>
                  </a:schemeClr>
                </a:solidFill>
              </a:rPr>
              <a:t>Dặn</a:t>
            </a:r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5400" b="1" dirty="0" err="1">
                <a:solidFill>
                  <a:schemeClr val="accent1">
                    <a:lumMod val="75000"/>
                  </a:schemeClr>
                </a:solidFill>
              </a:rPr>
              <a:t>dò</a:t>
            </a:r>
            <a:endParaRPr lang="vi-VN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80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-Point Star 1">
            <a:hlinkClick r:id="rId2" action="ppaction://hlinkfile"/>
          </p:cNvPr>
          <p:cNvSpPr/>
          <p:nvPr/>
        </p:nvSpPr>
        <p:spPr>
          <a:xfrm>
            <a:off x="3679720" y="2074749"/>
            <a:ext cx="4420882" cy="2436103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2684" tIns="46342" rIns="92684" bIns="4634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THƯ GIÃN CHUYỂN TIẾT</a:t>
            </a:r>
            <a:endParaRPr lang="vi-V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1120037" y="-372377"/>
            <a:ext cx="9610716" cy="1474695"/>
          </a:xfrm>
          <a:prstGeom prst="flowChartPunchedTap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3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10494" y="534106"/>
            <a:ext cx="10093569" cy="3130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CÁC BÀI TẬP ĐỌC CHỦ ĐIỂM 2</a:t>
            </a:r>
            <a:endParaRPr lang="vi-VN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300817"/>
              </p:ext>
            </p:extLst>
          </p:nvPr>
        </p:nvGraphicFramePr>
        <p:xfrm>
          <a:off x="604496" y="1223001"/>
          <a:ext cx="10905563" cy="5226208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831894"/>
                <a:gridCol w="1731574"/>
                <a:gridCol w="7342095"/>
              </a:tblGrid>
              <a:tr h="682225">
                <a:tc>
                  <a:txBody>
                    <a:bodyPr/>
                    <a:lstStyle/>
                    <a:p>
                      <a:pPr algn="ctr"/>
                      <a:r>
                        <a:rPr lang="vi-VN" sz="3200" dirty="0" smtClean="0">
                          <a:solidFill>
                            <a:srgbClr val="FF0000"/>
                          </a:solidFill>
                        </a:rPr>
                        <a:t>Tên</a:t>
                      </a:r>
                      <a:r>
                        <a:rPr lang="vi-VN" sz="3200" baseline="0" dirty="0" smtClean="0">
                          <a:solidFill>
                            <a:srgbClr val="FF0000"/>
                          </a:solidFill>
                        </a:rPr>
                        <a:t> bài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dirty="0" smtClean="0">
                          <a:solidFill>
                            <a:srgbClr val="FF0000"/>
                          </a:solidFill>
                        </a:rPr>
                        <a:t>Tác</a:t>
                      </a:r>
                      <a:r>
                        <a:rPr lang="vi-VN" sz="3200" baseline="0" dirty="0" smtClean="0">
                          <a:solidFill>
                            <a:srgbClr val="FF0000"/>
                          </a:solidFill>
                        </a:rPr>
                        <a:t> giả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dirty="0" smtClean="0">
                          <a:solidFill>
                            <a:srgbClr val="FF0000"/>
                          </a:solidFill>
                        </a:rPr>
                        <a:t>Nội</a:t>
                      </a:r>
                      <a:r>
                        <a:rPr lang="vi-VN" sz="3200" baseline="0" dirty="0" smtClean="0">
                          <a:solidFill>
                            <a:srgbClr val="FF0000"/>
                          </a:solidFill>
                        </a:rPr>
                        <a:t> dung chính</a:t>
                      </a:r>
                      <a:endParaRPr lang="vi-VN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1701"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Những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con sếu bằng giấy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Theo Những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mẩu chuyện lịch sử thế giới</a:t>
                      </a:r>
                      <a:endParaRPr lang="vi-VN" sz="1600" b="1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Tố cáo tội ác chiến tranh hạt nhân, thể hiện khát vọng sống, khát vọng hoà bình của trẻ em toàn thế giới.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1701"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Bài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ca về trái đất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Định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Hải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Kêu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gọi m</a:t>
                      </a: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ọi người hãy sống vì hoà bình, chống chiến tranh, bảo vệ quyền bình đẳng của các dân tộc.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1701"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Một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chuyên gia máy xúc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Hồng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Thủy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Tình hữu nghị giữa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các dân tộc được thể hiện qua tình cảm chân thành</a:t>
                      </a: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 của một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chuyên gia nước bạn với công nhân Việt Nam.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1701"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Ê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– mi – li, con...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Tố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Hữu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kern="1200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 ngợi hành động dũng cảm của một công dân Mĩ tự thiêu để phản đối cuộc chiến tranh xâm lược Việt Nam.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1701"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Sự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sụp đổ của chế độ a – pác thai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Theo Những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mẩu chuyện lịch sử thế giới</a:t>
                      </a:r>
                      <a:endParaRPr lang="vi-VN" sz="1600" b="1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Phản đối chế độ phân biệt chủng tộc ở Nam Phi và cuộc đấu tranh đòi bình đẳng của những người da màu.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91701"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Tác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phẩm của Si – le và tên phát xít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Nguyễn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ĐÌnh Chính sưu tầm</a:t>
                      </a:r>
                      <a:endParaRPr lang="vi-VN" sz="16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Ca ngợi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c</a:t>
                      </a: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ụ già người Pháp thông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minh, biết phân biệt người Đức và phát xít Đức và</a:t>
                      </a:r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 đã dạy cho tên sĩ quan Đức hống hách một bài học sâu sắc.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44837" y="1968460"/>
            <a:ext cx="1721845" cy="6671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644837" y="2756307"/>
            <a:ext cx="1721845" cy="6247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Rectangle 8"/>
          <p:cNvSpPr/>
          <p:nvPr/>
        </p:nvSpPr>
        <p:spPr>
          <a:xfrm>
            <a:off x="644837" y="3444531"/>
            <a:ext cx="1721845" cy="6247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" name="Rectangle 9"/>
          <p:cNvSpPr/>
          <p:nvPr/>
        </p:nvSpPr>
        <p:spPr>
          <a:xfrm>
            <a:off x="644837" y="4126448"/>
            <a:ext cx="1721845" cy="6247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Rectangle 10"/>
          <p:cNvSpPr/>
          <p:nvPr/>
        </p:nvSpPr>
        <p:spPr>
          <a:xfrm>
            <a:off x="658284" y="4871813"/>
            <a:ext cx="1721845" cy="688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617942" y="5680815"/>
            <a:ext cx="1721845" cy="688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ectangle 12"/>
          <p:cNvSpPr/>
          <p:nvPr/>
        </p:nvSpPr>
        <p:spPr>
          <a:xfrm>
            <a:off x="2514600" y="1987647"/>
            <a:ext cx="1600509" cy="688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Rectangle 13"/>
          <p:cNvSpPr/>
          <p:nvPr/>
        </p:nvSpPr>
        <p:spPr>
          <a:xfrm>
            <a:off x="4263027" y="1947306"/>
            <a:ext cx="7140079" cy="6883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ectangle 14"/>
          <p:cNvSpPr/>
          <p:nvPr/>
        </p:nvSpPr>
        <p:spPr>
          <a:xfrm>
            <a:off x="2514599" y="2796648"/>
            <a:ext cx="1600509" cy="584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Rectangle 15"/>
          <p:cNvSpPr/>
          <p:nvPr/>
        </p:nvSpPr>
        <p:spPr>
          <a:xfrm>
            <a:off x="4244204" y="2764015"/>
            <a:ext cx="6779177" cy="584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ectangle 16"/>
          <p:cNvSpPr/>
          <p:nvPr/>
        </p:nvSpPr>
        <p:spPr>
          <a:xfrm>
            <a:off x="2514599" y="3440611"/>
            <a:ext cx="1600509" cy="584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 17"/>
          <p:cNvSpPr/>
          <p:nvPr/>
        </p:nvSpPr>
        <p:spPr>
          <a:xfrm>
            <a:off x="4244203" y="3440745"/>
            <a:ext cx="7045951" cy="584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Rectangle 18"/>
          <p:cNvSpPr/>
          <p:nvPr/>
        </p:nvSpPr>
        <p:spPr>
          <a:xfrm>
            <a:off x="2514599" y="4145729"/>
            <a:ext cx="1331260" cy="5844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Rectangle 19"/>
          <p:cNvSpPr/>
          <p:nvPr/>
        </p:nvSpPr>
        <p:spPr>
          <a:xfrm>
            <a:off x="4244204" y="4153571"/>
            <a:ext cx="7045951" cy="523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Rectangle 20"/>
          <p:cNvSpPr/>
          <p:nvPr/>
        </p:nvSpPr>
        <p:spPr>
          <a:xfrm>
            <a:off x="2514598" y="4850847"/>
            <a:ext cx="1600509" cy="736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vi-VN" dirty="0"/>
          </a:p>
        </p:txBody>
      </p:sp>
      <p:sp>
        <p:nvSpPr>
          <p:cNvPr id="22" name="Rectangle 21"/>
          <p:cNvSpPr/>
          <p:nvPr/>
        </p:nvSpPr>
        <p:spPr>
          <a:xfrm>
            <a:off x="4244204" y="4871813"/>
            <a:ext cx="6957196" cy="736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vi-VN" dirty="0"/>
          </a:p>
        </p:txBody>
      </p:sp>
      <p:sp>
        <p:nvSpPr>
          <p:cNvPr id="23" name="Rectangle 22"/>
          <p:cNvSpPr/>
          <p:nvPr/>
        </p:nvSpPr>
        <p:spPr>
          <a:xfrm>
            <a:off x="2514598" y="5673524"/>
            <a:ext cx="1506073" cy="736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vi-VN" dirty="0"/>
          </a:p>
        </p:txBody>
      </p:sp>
      <p:sp>
        <p:nvSpPr>
          <p:cNvPr id="24" name="Rectangle 23"/>
          <p:cNvSpPr/>
          <p:nvPr/>
        </p:nvSpPr>
        <p:spPr>
          <a:xfrm>
            <a:off x="4263025" y="5660511"/>
            <a:ext cx="7140082" cy="7361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06975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93895" y="624718"/>
            <a:ext cx="11432345" cy="1839692"/>
          </a:xfrm>
          <a:prstGeom prst="flowChartPunchedTap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9" y="881783"/>
            <a:ext cx="11236805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 ĐỒNG NGHĨA – TỪ TRÁI NGHĨA</a:t>
            </a:r>
            <a:endParaRPr lang="vi-VN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895" y="3471544"/>
            <a:ext cx="11671495" cy="1831975"/>
          </a:xfrm>
        </p:spPr>
        <p:txBody>
          <a:bodyPr>
            <a:no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</a:rPr>
              <a:t>Ôn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tập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kiến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thức</a:t>
            </a:r>
            <a:r>
              <a:rPr lang="en-US" sz="4400" b="1" dirty="0" smtClean="0">
                <a:solidFill>
                  <a:srgbClr val="FF0000"/>
                </a:solidFill>
              </a:rPr>
              <a:t>: </a:t>
            </a:r>
            <a:r>
              <a:rPr lang="en-US" sz="4400" b="1" dirty="0" err="1" smtClean="0">
                <a:solidFill>
                  <a:srgbClr val="FF0000"/>
                </a:solidFill>
              </a:rPr>
              <a:t>Từ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đồng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nghĩa</a:t>
            </a:r>
            <a:r>
              <a:rPr lang="en-US" sz="4400" b="1" dirty="0" smtClean="0">
                <a:solidFill>
                  <a:srgbClr val="FF0000"/>
                </a:solidFill>
              </a:rPr>
              <a:t>, </a:t>
            </a:r>
            <a:r>
              <a:rPr lang="en-US" sz="4400" b="1" dirty="0" err="1" smtClean="0">
                <a:solidFill>
                  <a:srgbClr val="FF0000"/>
                </a:solidFill>
              </a:rPr>
              <a:t>trái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nghĩa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400" b="1" dirty="0" err="1" smtClean="0">
                <a:solidFill>
                  <a:schemeClr val="accent6"/>
                </a:solidFill>
              </a:rPr>
              <a:t>Luyện</a:t>
            </a:r>
            <a:r>
              <a:rPr lang="en-US" sz="4400" b="1" dirty="0" smtClean="0">
                <a:solidFill>
                  <a:schemeClr val="accent6"/>
                </a:solidFill>
              </a:rPr>
              <a:t> </a:t>
            </a:r>
            <a:r>
              <a:rPr lang="en-US" sz="4400" b="1" dirty="0" err="1" smtClean="0">
                <a:solidFill>
                  <a:schemeClr val="accent6"/>
                </a:solidFill>
              </a:rPr>
              <a:t>tập</a:t>
            </a:r>
            <a:r>
              <a:rPr lang="en-US" sz="4400" b="1" dirty="0" smtClean="0">
                <a:solidFill>
                  <a:schemeClr val="accent6"/>
                </a:solidFill>
              </a:rPr>
              <a:t> – </a:t>
            </a:r>
            <a:r>
              <a:rPr lang="en-US" sz="4400" b="1" dirty="0" err="1" smtClean="0">
                <a:solidFill>
                  <a:schemeClr val="accent6"/>
                </a:solidFill>
              </a:rPr>
              <a:t>Thực</a:t>
            </a:r>
            <a:r>
              <a:rPr lang="en-US" sz="4400" b="1" dirty="0" smtClean="0">
                <a:solidFill>
                  <a:schemeClr val="accent6"/>
                </a:solidFill>
              </a:rPr>
              <a:t> </a:t>
            </a:r>
            <a:r>
              <a:rPr lang="en-US" sz="4400" b="1" dirty="0" err="1" smtClean="0">
                <a:solidFill>
                  <a:schemeClr val="accent6"/>
                </a:solidFill>
              </a:rPr>
              <a:t>hành</a:t>
            </a:r>
            <a:endParaRPr lang="en-US" sz="4400" b="1" dirty="0" smtClean="0">
              <a:solidFill>
                <a:schemeClr val="accent6"/>
              </a:solidFill>
            </a:endParaRPr>
          </a:p>
          <a:p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Củng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cố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en-US" sz="4400" b="1" dirty="0" err="1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ặn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dò</a:t>
            </a:r>
            <a:endParaRPr lang="vi-VN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6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227" y="310793"/>
            <a:ext cx="9877153" cy="1325563"/>
          </a:xfrm>
        </p:spPr>
        <p:txBody>
          <a:bodyPr>
            <a:normAutofit/>
          </a:bodyPr>
          <a:lstStyle/>
          <a:p>
            <a:pPr algn="ctr"/>
            <a:r>
              <a:rPr lang="en-US" sz="3852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KIẾN THỨC</a:t>
            </a:r>
            <a:endParaRPr lang="vi-VN" sz="3852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058" y="1273506"/>
            <a:ext cx="7994027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 TỪ ĐỒNG NGHĨA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13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-Point Star 1"/>
          <p:cNvSpPr/>
          <p:nvPr/>
        </p:nvSpPr>
        <p:spPr>
          <a:xfrm>
            <a:off x="10254240" y="1001981"/>
            <a:ext cx="1792918" cy="159493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2251380" y="1494650"/>
            <a:ext cx="7192985" cy="1028092"/>
          </a:xfrm>
          <a:prstGeom prst="flowChartTerminator">
            <a:avLst/>
          </a:prstGeom>
          <a:noFill/>
          <a:ln w="12700">
            <a:solidFill>
              <a:srgbClr val="2E0C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vi-VN" sz="4054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vi-VN" sz="405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54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vi-VN" sz="405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54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án</a:t>
            </a:r>
            <a:r>
              <a:rPr lang="en-US" altLang="vi-VN" sz="405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54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4054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54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nhất</a:t>
            </a:r>
            <a:endParaRPr lang="en-US" altLang="vi-VN" sz="4054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827649" y="3348944"/>
            <a:ext cx="8229600" cy="627063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827650" y="4111244"/>
            <a:ext cx="8458200" cy="5810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3600" dirty="0">
                <a:solidFill>
                  <a:srgbClr val="2E0CC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827649" y="4915173"/>
            <a:ext cx="8534400" cy="838200"/>
          </a:xfrm>
          <a:prstGeom prst="roundRect">
            <a:avLst>
              <a:gd name="adj" fmla="val 16667"/>
            </a:avLst>
          </a:prstGeom>
          <a:noFill/>
          <a:ln w="19050">
            <a:noFill/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C.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nghĩa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hoặc</a:t>
            </a:r>
            <a:endParaRPr lang="en-US" altLang="vi-VN" sz="3600" b="1" dirty="0">
              <a:solidFill>
                <a:srgbClr val="2E0CC0"/>
              </a:solidFill>
              <a:latin typeface="Times New Roman" panose="02020603050405020304" pitchFamily="18" charset="0"/>
            </a:endParaRPr>
          </a:p>
          <a:p>
            <a:pPr algn="l" eaLnBrk="1" hangingPunct="1"/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gần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2E0CC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3600" b="1" dirty="0">
                <a:solidFill>
                  <a:srgbClr val="2E0CC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7904" name="Oval 16"/>
          <p:cNvSpPr>
            <a:spLocks noChangeArrowheads="1"/>
          </p:cNvSpPr>
          <p:nvPr/>
        </p:nvSpPr>
        <p:spPr bwMode="auto">
          <a:xfrm>
            <a:off x="10731599" y="1494650"/>
            <a:ext cx="838200" cy="609600"/>
          </a:xfrm>
          <a:prstGeom prst="ellipse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latin typeface="Times New Roman"/>
              </a:rPr>
              <a:t>0</a:t>
            </a:r>
          </a:p>
        </p:txBody>
      </p:sp>
      <p:sp>
        <p:nvSpPr>
          <p:cNvPr id="37905" name="Oval 17"/>
          <p:cNvSpPr>
            <a:spLocks noChangeArrowheads="1"/>
          </p:cNvSpPr>
          <p:nvPr/>
        </p:nvSpPr>
        <p:spPr bwMode="auto">
          <a:xfrm>
            <a:off x="10731599" y="1494650"/>
            <a:ext cx="838200" cy="609600"/>
          </a:xfrm>
          <a:prstGeom prst="ellipse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latin typeface="Times New Roman"/>
              </a:rPr>
              <a:t>1</a:t>
            </a:r>
          </a:p>
        </p:txBody>
      </p:sp>
      <p:sp>
        <p:nvSpPr>
          <p:cNvPr id="37906" name="Oval 18"/>
          <p:cNvSpPr>
            <a:spLocks noChangeArrowheads="1"/>
          </p:cNvSpPr>
          <p:nvPr/>
        </p:nvSpPr>
        <p:spPr bwMode="auto">
          <a:xfrm>
            <a:off x="10731599" y="1494650"/>
            <a:ext cx="838200" cy="609600"/>
          </a:xfrm>
          <a:prstGeom prst="ellipse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latin typeface="Times New Roman"/>
              </a:rPr>
              <a:t>2</a:t>
            </a:r>
          </a:p>
        </p:txBody>
      </p:sp>
      <p:sp>
        <p:nvSpPr>
          <p:cNvPr id="37907" name="Oval 19"/>
          <p:cNvSpPr>
            <a:spLocks noChangeArrowheads="1"/>
          </p:cNvSpPr>
          <p:nvPr/>
        </p:nvSpPr>
        <p:spPr bwMode="auto">
          <a:xfrm>
            <a:off x="10731599" y="1494650"/>
            <a:ext cx="838200" cy="609600"/>
          </a:xfrm>
          <a:prstGeom prst="ellipse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latin typeface="Times New Roman"/>
              </a:rPr>
              <a:t>3</a:t>
            </a:r>
          </a:p>
        </p:txBody>
      </p:sp>
      <p:sp>
        <p:nvSpPr>
          <p:cNvPr id="37908" name="Oval 20"/>
          <p:cNvSpPr>
            <a:spLocks noChangeArrowheads="1"/>
          </p:cNvSpPr>
          <p:nvPr/>
        </p:nvSpPr>
        <p:spPr bwMode="auto">
          <a:xfrm>
            <a:off x="10731599" y="1494650"/>
            <a:ext cx="838200" cy="609600"/>
          </a:xfrm>
          <a:prstGeom prst="ellipse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latin typeface="Times New Roman"/>
              </a:rPr>
              <a:t>4</a:t>
            </a:r>
          </a:p>
        </p:txBody>
      </p:sp>
      <p:sp>
        <p:nvSpPr>
          <p:cNvPr id="37909" name="Oval 21"/>
          <p:cNvSpPr>
            <a:spLocks noChangeArrowheads="1"/>
          </p:cNvSpPr>
          <p:nvPr/>
        </p:nvSpPr>
        <p:spPr bwMode="auto">
          <a:xfrm>
            <a:off x="10731599" y="1494650"/>
            <a:ext cx="838200" cy="609600"/>
          </a:xfrm>
          <a:prstGeom prst="ellipse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latin typeface="Times New Roman"/>
              </a:rPr>
              <a:t>5</a:t>
            </a:r>
          </a:p>
        </p:txBody>
      </p:sp>
      <p:sp>
        <p:nvSpPr>
          <p:cNvPr id="15380" name="Rectangle 3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vi-VN" altLang="vi-VN"/>
          </a:p>
        </p:txBody>
      </p:sp>
      <p:sp>
        <p:nvSpPr>
          <p:cNvPr id="21" name="AutoShape 27"/>
          <p:cNvSpPr>
            <a:spLocks noChangeArrowheads="1"/>
          </p:cNvSpPr>
          <p:nvPr/>
        </p:nvSpPr>
        <p:spPr bwMode="auto">
          <a:xfrm>
            <a:off x="687331" y="1258554"/>
            <a:ext cx="1564049" cy="1377393"/>
          </a:xfrm>
          <a:prstGeom prst="sun">
            <a:avLst>
              <a:gd name="adj" fmla="val 19880"/>
            </a:avLst>
          </a:prstGeom>
          <a:gradFill rotWithShape="1">
            <a:gsLst>
              <a:gs pos="0">
                <a:srgbClr val="FF0066"/>
              </a:gs>
              <a:gs pos="100000">
                <a:srgbClr val="E9EE1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3649" b="1"/>
          </a:p>
        </p:txBody>
      </p:sp>
      <p:sp>
        <p:nvSpPr>
          <p:cNvPr id="22" name="WordArt 28"/>
          <p:cNvSpPr>
            <a:spLocks noChangeArrowheads="1" noChangeShapeType="1" noTextEdit="1"/>
          </p:cNvSpPr>
          <p:nvPr/>
        </p:nvSpPr>
        <p:spPr bwMode="auto">
          <a:xfrm>
            <a:off x="1110524" y="1631866"/>
            <a:ext cx="695133" cy="61789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824" b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022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9000"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9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9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1" dur="17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17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17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build="allAtOnce" animBg="1"/>
      <p:bldP spid="37896" grpId="0"/>
      <p:bldP spid="37897" grpId="0"/>
      <p:bldP spid="37898" grpId="0"/>
      <p:bldP spid="37898" grpId="1"/>
      <p:bldP spid="37904" grpId="0" animBg="1"/>
      <p:bldP spid="37904" grpId="1" animBg="1"/>
      <p:bldP spid="37905" grpId="0" animBg="1"/>
      <p:bldP spid="37906" grpId="0" animBg="1"/>
      <p:bldP spid="37907" grpId="0" animBg="1"/>
      <p:bldP spid="37907" grpId="1" animBg="1"/>
      <p:bldP spid="37908" grpId="0" animBg="1"/>
      <p:bldP spid="37908" grpId="1" animBg="1"/>
      <p:bldP spid="37909" grpId="0" animBg="1"/>
      <p:bldP spid="3790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227" y="310793"/>
            <a:ext cx="9877153" cy="1325563"/>
          </a:xfrm>
        </p:spPr>
        <p:txBody>
          <a:bodyPr>
            <a:normAutofit/>
          </a:bodyPr>
          <a:lstStyle/>
          <a:p>
            <a:pPr algn="ctr"/>
            <a:r>
              <a:rPr lang="en-US" sz="3852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KIẾN THỨC</a:t>
            </a:r>
            <a:endParaRPr lang="vi-VN" sz="3852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058" y="1273506"/>
            <a:ext cx="7994027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 TỪ ĐỒNG NGHĨA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917356" y="1991862"/>
            <a:ext cx="9467383" cy="461665"/>
            <a:chOff x="1917356" y="1991862"/>
            <a:chExt cx="9467383" cy="461665"/>
          </a:xfrm>
        </p:grpSpPr>
        <p:sp>
          <p:nvSpPr>
            <p:cNvPr id="5" name="Rectangle 4"/>
            <p:cNvSpPr/>
            <p:nvPr/>
          </p:nvSpPr>
          <p:spPr>
            <a:xfrm>
              <a:off x="1917356" y="1991862"/>
              <a:ext cx="946738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181828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đồng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nghĩa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những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nghĩa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giống</a:t>
              </a:r>
              <a:r>
                <a:rPr lang="en-US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nhau</a:t>
              </a:r>
              <a:r>
                <a:rPr lang="en-US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hoặc</a:t>
              </a:r>
              <a:r>
                <a:rPr lang="en-US" sz="2000" b="1" dirty="0">
                  <a:solidFill>
                    <a:srgbClr val="2E0C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gần</a:t>
              </a:r>
              <a:r>
                <a:rPr lang="en-US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giống</a:t>
              </a:r>
              <a:r>
                <a:rPr lang="en-US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nhau</a:t>
              </a:r>
              <a:r>
                <a:rPr lang="en-US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27" name="24-Point Star 26">
              <a:hlinkClick r:id="rId2" action="ppaction://hlinksldjump"/>
            </p:cNvPr>
            <p:cNvSpPr/>
            <p:nvPr/>
          </p:nvSpPr>
          <p:spPr>
            <a:xfrm>
              <a:off x="10752094" y="1991862"/>
              <a:ext cx="403660" cy="433122"/>
            </a:xfrm>
            <a:prstGeom prst="star24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153663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12" y="3122392"/>
            <a:ext cx="11063068" cy="1325563"/>
          </a:xfrm>
        </p:spPr>
        <p:txBody>
          <a:bodyPr>
            <a:normAutofit/>
          </a:bodyPr>
          <a:lstStyle/>
          <a:p>
            <a:pPr indent="801688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7-Point Star 3">
            <a:hlinkClick r:id="rId4" action="ppaction://hlinkfile"/>
          </p:cNvPr>
          <p:cNvSpPr/>
          <p:nvPr/>
        </p:nvSpPr>
        <p:spPr>
          <a:xfrm>
            <a:off x="85182" y="25232"/>
            <a:ext cx="4420882" cy="2436103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2684" tIns="46342" rIns="92684" bIns="4634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vi-VN" sz="1824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8512" y="943760"/>
            <a:ext cx="3114221" cy="881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82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 THÁCH</a:t>
            </a:r>
          </a:p>
          <a:p>
            <a:pPr algn="ctr"/>
            <a:r>
              <a:rPr lang="en-US" sz="6082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(N)</a:t>
            </a:r>
            <a:endParaRPr lang="vi-VN" sz="6082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WordArt 33"/>
          <p:cNvSpPr>
            <a:spLocks noChangeArrowheads="1" noChangeShapeType="1" noTextEdit="1"/>
          </p:cNvSpPr>
          <p:nvPr/>
        </p:nvSpPr>
        <p:spPr bwMode="auto">
          <a:xfrm>
            <a:off x="10222864" y="140713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0</a:t>
            </a:r>
          </a:p>
        </p:txBody>
      </p:sp>
      <p:sp>
        <p:nvSpPr>
          <p:cNvPr id="7" name="WordArt 34"/>
          <p:cNvSpPr>
            <a:spLocks noChangeArrowheads="1" noChangeShapeType="1" noTextEdit="1"/>
          </p:cNvSpPr>
          <p:nvPr/>
        </p:nvSpPr>
        <p:spPr bwMode="auto">
          <a:xfrm>
            <a:off x="10175239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</a:t>
            </a:r>
          </a:p>
        </p:txBody>
      </p:sp>
      <p:sp>
        <p:nvSpPr>
          <p:cNvPr id="8" name="WordArt 35"/>
          <p:cNvSpPr>
            <a:spLocks noChangeArrowheads="1" noChangeShapeType="1" noTextEdit="1"/>
          </p:cNvSpPr>
          <p:nvPr/>
        </p:nvSpPr>
        <p:spPr bwMode="auto">
          <a:xfrm>
            <a:off x="10251439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2</a:t>
            </a:r>
          </a:p>
        </p:txBody>
      </p:sp>
      <p:sp>
        <p:nvSpPr>
          <p:cNvPr id="9" name="WordArt 36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3</a:t>
            </a:r>
          </a:p>
        </p:txBody>
      </p:sp>
      <p:sp>
        <p:nvSpPr>
          <p:cNvPr id="10" name="WordArt 37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4</a:t>
            </a:r>
          </a:p>
        </p:txBody>
      </p:sp>
      <p:sp>
        <p:nvSpPr>
          <p:cNvPr id="11" name="WordArt 38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5</a:t>
            </a:r>
          </a:p>
        </p:txBody>
      </p:sp>
      <p:sp>
        <p:nvSpPr>
          <p:cNvPr id="12" name="WordArt 39"/>
          <p:cNvSpPr>
            <a:spLocks noChangeArrowheads="1" noChangeShapeType="1" noTextEdit="1"/>
          </p:cNvSpPr>
          <p:nvPr/>
        </p:nvSpPr>
        <p:spPr bwMode="auto">
          <a:xfrm>
            <a:off x="10327639" y="139760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6</a:t>
            </a:r>
          </a:p>
        </p:txBody>
      </p:sp>
      <p:sp>
        <p:nvSpPr>
          <p:cNvPr id="13" name="WordArt 40"/>
          <p:cNvSpPr>
            <a:spLocks noChangeArrowheads="1" noChangeShapeType="1" noTextEdit="1"/>
          </p:cNvSpPr>
          <p:nvPr/>
        </p:nvSpPr>
        <p:spPr bwMode="auto">
          <a:xfrm>
            <a:off x="10302239" y="14166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7</a:t>
            </a:r>
          </a:p>
        </p:txBody>
      </p:sp>
      <p:sp>
        <p:nvSpPr>
          <p:cNvPr id="14" name="WordArt 41"/>
          <p:cNvSpPr>
            <a:spLocks noChangeArrowheads="1" noChangeShapeType="1" noTextEdit="1"/>
          </p:cNvSpPr>
          <p:nvPr/>
        </p:nvSpPr>
        <p:spPr bwMode="auto">
          <a:xfrm>
            <a:off x="10327639" y="14166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8</a:t>
            </a:r>
          </a:p>
        </p:txBody>
      </p:sp>
      <p:sp>
        <p:nvSpPr>
          <p:cNvPr id="15" name="WordArt 42"/>
          <p:cNvSpPr>
            <a:spLocks noChangeArrowheads="1" noChangeShapeType="1" noTextEdit="1"/>
          </p:cNvSpPr>
          <p:nvPr/>
        </p:nvSpPr>
        <p:spPr bwMode="auto">
          <a:xfrm>
            <a:off x="10327639" y="14039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9</a:t>
            </a:r>
          </a:p>
        </p:txBody>
      </p:sp>
      <p:sp>
        <p:nvSpPr>
          <p:cNvPr id="16" name="WordArt 43"/>
          <p:cNvSpPr>
            <a:spLocks noChangeArrowheads="1" noChangeShapeType="1" noTextEdit="1"/>
          </p:cNvSpPr>
          <p:nvPr/>
        </p:nvSpPr>
        <p:spPr bwMode="auto">
          <a:xfrm>
            <a:off x="10327639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10</a:t>
            </a:r>
          </a:p>
        </p:txBody>
      </p:sp>
      <p:grpSp>
        <p:nvGrpSpPr>
          <p:cNvPr id="17" name="Group 49"/>
          <p:cNvGrpSpPr>
            <a:grpSpLocks/>
          </p:cNvGrpSpPr>
          <p:nvPr/>
        </p:nvGrpSpPr>
        <p:grpSpPr bwMode="auto">
          <a:xfrm>
            <a:off x="9743438" y="858718"/>
            <a:ext cx="1752600" cy="1752600"/>
            <a:chOff x="4320" y="2905"/>
            <a:chExt cx="1104" cy="1104"/>
          </a:xfrm>
        </p:grpSpPr>
        <p:sp>
          <p:nvSpPr>
            <p:cNvPr id="18" name="AutoShape 50"/>
            <p:cNvSpPr>
              <a:spLocks noChangeArrowheads="1"/>
            </p:cNvSpPr>
            <p:nvPr/>
          </p:nvSpPr>
          <p:spPr bwMode="auto">
            <a:xfrm>
              <a:off x="4320" y="2905"/>
              <a:ext cx="1104" cy="1104"/>
            </a:xfrm>
            <a:prstGeom prst="star32">
              <a:avLst>
                <a:gd name="adj" fmla="val 37500"/>
              </a:avLst>
            </a:prstGeom>
            <a:gradFill rotWithShape="1">
              <a:gsLst>
                <a:gs pos="0">
                  <a:srgbClr val="EC9EC5"/>
                </a:gs>
                <a:gs pos="100000">
                  <a:srgbClr val="CC00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 altLang="en-US" sz="6000" b="1">
                <a:solidFill>
                  <a:srgbClr val="FF0066"/>
                </a:solidFill>
                <a:latin typeface=".VnHelvetInsH" panose="020B7200000000000000" pitchFamily="34" charset="0"/>
              </a:endParaRPr>
            </a:p>
          </p:txBody>
        </p:sp>
        <p:sp>
          <p:nvSpPr>
            <p:cNvPr id="19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4563" y="3168"/>
              <a:ext cx="67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b="1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cs typeface="Times New Roman" panose="02020603050405020304" pitchFamily="18" charset="0"/>
                </a:rPr>
                <a:t>Hết giờ</a:t>
              </a:r>
            </a:p>
          </p:txBody>
        </p:sp>
      </p:grpSp>
      <p:sp>
        <p:nvSpPr>
          <p:cNvPr id="20" name="WordArt 34"/>
          <p:cNvSpPr>
            <a:spLocks noChangeArrowheads="1" noChangeShapeType="1" noTextEdit="1"/>
          </p:cNvSpPr>
          <p:nvPr/>
        </p:nvSpPr>
        <p:spPr bwMode="auto">
          <a:xfrm>
            <a:off x="10251439" y="136354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11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1" name="WordArt 35"/>
          <p:cNvSpPr>
            <a:spLocks noChangeArrowheads="1" noChangeShapeType="1" noTextEdit="1"/>
          </p:cNvSpPr>
          <p:nvPr/>
        </p:nvSpPr>
        <p:spPr bwMode="auto">
          <a:xfrm>
            <a:off x="10239420" y="1378558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12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2" name="WordArt 36"/>
          <p:cNvSpPr>
            <a:spLocks noChangeArrowheads="1" noChangeShapeType="1" noTextEdit="1"/>
          </p:cNvSpPr>
          <p:nvPr/>
        </p:nvSpPr>
        <p:spPr bwMode="auto">
          <a:xfrm>
            <a:off x="10239420" y="136989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13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3" name="WordArt 37"/>
          <p:cNvSpPr>
            <a:spLocks noChangeArrowheads="1" noChangeShapeType="1" noTextEdit="1"/>
          </p:cNvSpPr>
          <p:nvPr/>
        </p:nvSpPr>
        <p:spPr bwMode="auto">
          <a:xfrm>
            <a:off x="10299064" y="136989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14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24" name="WordArt 38"/>
          <p:cNvSpPr>
            <a:spLocks noChangeArrowheads="1" noChangeShapeType="1" noTextEdit="1"/>
          </p:cNvSpPr>
          <p:nvPr/>
        </p:nvSpPr>
        <p:spPr bwMode="auto">
          <a:xfrm>
            <a:off x="10251439" y="1369893"/>
            <a:ext cx="666750" cy="742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15</a:t>
            </a:r>
            <a:endParaRPr lang="vi-VN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441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400"/>
                            </p:stCondLst>
                            <p:childTnLst>
                              <p:par>
                                <p:cTn id="29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900"/>
                            </p:stCondLst>
                            <p:childTnLst>
                              <p:par>
                                <p:cTn id="3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9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9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400"/>
                            </p:stCondLst>
                            <p:childTnLst>
                              <p:par>
                                <p:cTn id="4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9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400"/>
                            </p:stCondLst>
                            <p:childTnLst>
                              <p:par>
                                <p:cTn id="5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9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400"/>
                            </p:stCondLst>
                            <p:childTnLst>
                              <p:par>
                                <p:cTn id="6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9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400"/>
                            </p:stCondLst>
                            <p:childTnLst>
                              <p:par>
                                <p:cTn id="7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9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400"/>
                            </p:stCondLst>
                            <p:childTnLst>
                              <p:par>
                                <p:cTn id="8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9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400"/>
                            </p:stCondLst>
                            <p:childTnLst>
                              <p:par>
                                <p:cTn id="9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9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400"/>
                            </p:stCondLst>
                            <p:childTnLst>
                              <p:par>
                                <p:cTn id="10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9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1300"/>
                            </p:stCondLst>
                            <p:childTnLst>
                              <p:par>
                                <p:cTn id="11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18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2300"/>
                            </p:stCondLst>
                            <p:childTnLst>
                              <p:par>
                                <p:cTn id="12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2800"/>
                            </p:stCondLst>
                            <p:childTnLst>
                              <p:par>
                                <p:cTn id="134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2800"/>
                            </p:stCondLst>
                            <p:childTnLst>
                              <p:par>
                                <p:cTn id="137" presetID="53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38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4300"/>
                            </p:stCondLst>
                            <p:childTnLst>
                              <p:par>
                                <p:cTn id="14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48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300"/>
                            </p:stCondLst>
                            <p:childTnLst>
                              <p:par>
                                <p:cTn id="157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227" y="310793"/>
            <a:ext cx="9877153" cy="1325563"/>
          </a:xfrm>
        </p:spPr>
        <p:txBody>
          <a:bodyPr>
            <a:normAutofit/>
          </a:bodyPr>
          <a:lstStyle/>
          <a:p>
            <a:pPr algn="ctr"/>
            <a:r>
              <a:rPr lang="en-US" sz="3852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KIẾN THỨC</a:t>
            </a:r>
            <a:endParaRPr lang="vi-VN" sz="3852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058" y="1273506"/>
            <a:ext cx="7994027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 TỪ ĐỒNG NGHĨA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226" y="3449175"/>
            <a:ext cx="34695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/>
              <a:t>đồng</a:t>
            </a:r>
            <a:r>
              <a:rPr lang="en-US" sz="2400" dirty="0"/>
              <a:t> </a:t>
            </a:r>
            <a:r>
              <a:rPr lang="en-US" sz="2400" dirty="0" err="1"/>
              <a:t>nghĩa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hoàn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toàn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i="1" dirty="0"/>
              <a:t>   </a:t>
            </a: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/>
              <a:t>dụ</a:t>
            </a:r>
            <a:r>
              <a:rPr lang="en-US" sz="2400" i="1" dirty="0"/>
              <a:t>: </a:t>
            </a:r>
            <a:r>
              <a:rPr lang="en-US" sz="2400" i="1" dirty="0" err="1" smtClean="0"/>
              <a:t>Mẹ</a:t>
            </a:r>
            <a:r>
              <a:rPr lang="en-US" sz="2400" i="1" dirty="0" smtClean="0"/>
              <a:t> - </a:t>
            </a:r>
            <a:r>
              <a:rPr lang="en-US" sz="2400" i="1" dirty="0" err="1" smtClean="0"/>
              <a:t>má</a:t>
            </a:r>
            <a:r>
              <a:rPr lang="en-US" sz="2400" i="1" dirty="0" smtClean="0"/>
              <a:t> – u – </a:t>
            </a:r>
            <a:r>
              <a:rPr lang="en-US" sz="2400" i="1" dirty="0" err="1" smtClean="0"/>
              <a:t>mẹ</a:t>
            </a:r>
            <a:endParaRPr lang="en-US" sz="2400" i="1" dirty="0"/>
          </a:p>
          <a:p>
            <a:endParaRPr lang="vi-V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473336" y="2834561"/>
            <a:ext cx="268374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TỪ ĐỒNG NGHĨA</a:t>
            </a:r>
            <a:endParaRPr lang="en-U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vi-VN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378" y="4285653"/>
            <a:ext cx="2143125" cy="21431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75248" y="4395268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ĐỎ</a:t>
            </a:r>
            <a:endParaRPr lang="vi-VN" b="1" dirty="0">
              <a:solidFill>
                <a:srgbClr val="FF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7343335" y="4689612"/>
            <a:ext cx="1055077" cy="456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9" idx="2"/>
          </p:cNvCxnSpPr>
          <p:nvPr/>
        </p:nvCxnSpPr>
        <p:spPr>
          <a:xfrm flipV="1">
            <a:off x="8519065" y="4764600"/>
            <a:ext cx="0" cy="451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8629262" y="4694026"/>
            <a:ext cx="1049310" cy="451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758354" y="5145634"/>
            <a:ext cx="1112519" cy="79433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Rectangle 17"/>
          <p:cNvSpPr/>
          <p:nvPr/>
        </p:nvSpPr>
        <p:spPr>
          <a:xfrm>
            <a:off x="8151255" y="5157310"/>
            <a:ext cx="1112519" cy="794339"/>
          </a:xfrm>
          <a:prstGeom prst="rect">
            <a:avLst/>
          </a:prstGeom>
          <a:solidFill>
            <a:srgbClr val="CC0000"/>
          </a:solidFill>
          <a:ln>
            <a:solidFill>
              <a:srgbClr val="D00E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Rectangle 18"/>
          <p:cNvSpPr/>
          <p:nvPr/>
        </p:nvSpPr>
        <p:spPr>
          <a:xfrm>
            <a:off x="8151254" y="5160132"/>
            <a:ext cx="1112519" cy="794339"/>
          </a:xfrm>
          <a:prstGeom prst="rect">
            <a:avLst/>
          </a:prstGeom>
          <a:solidFill>
            <a:srgbClr val="F20000"/>
          </a:solidFill>
          <a:ln>
            <a:solidFill>
              <a:srgbClr val="D00E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458085" y="5145633"/>
            <a:ext cx="1112519" cy="794339"/>
          </a:xfrm>
          <a:prstGeom prst="rect">
            <a:avLst/>
          </a:prstGeom>
          <a:solidFill>
            <a:srgbClr val="F77D03"/>
          </a:solidFill>
          <a:ln>
            <a:solidFill>
              <a:srgbClr val="D00E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TextBox 20"/>
          <p:cNvSpPr txBox="1"/>
          <p:nvPr/>
        </p:nvSpPr>
        <p:spPr>
          <a:xfrm>
            <a:off x="6651048" y="3415715"/>
            <a:ext cx="45749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/>
              <a:t>đồng</a:t>
            </a:r>
            <a:r>
              <a:rPr lang="en-US" sz="2400" dirty="0"/>
              <a:t> </a:t>
            </a:r>
            <a:r>
              <a:rPr lang="en-US" sz="2400" dirty="0" err="1"/>
              <a:t>nghĩa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không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hoàn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toàn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</a:t>
            </a: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/>
              <a:t>dụ</a:t>
            </a:r>
            <a:r>
              <a:rPr lang="en-US" sz="2400" i="1" dirty="0"/>
              <a:t>: </a:t>
            </a:r>
            <a:r>
              <a:rPr lang="en-US" sz="2400" i="1" dirty="0" err="1"/>
              <a:t>Đỏ</a:t>
            </a:r>
            <a:r>
              <a:rPr lang="en-US" sz="2400" i="1" dirty="0"/>
              <a:t> </a:t>
            </a:r>
            <a:r>
              <a:rPr lang="en-US" sz="2400" i="1" dirty="0" err="1"/>
              <a:t>tươi</a:t>
            </a:r>
            <a:r>
              <a:rPr lang="en-US" sz="2400" i="1" dirty="0"/>
              <a:t> – </a:t>
            </a:r>
            <a:r>
              <a:rPr lang="en-US" sz="2400" i="1" dirty="0" err="1"/>
              <a:t>đỏ</a:t>
            </a:r>
            <a:r>
              <a:rPr lang="en-US" sz="2400" i="1" dirty="0"/>
              <a:t> </a:t>
            </a:r>
            <a:r>
              <a:rPr lang="en-US" sz="2400" i="1" dirty="0" err="1"/>
              <a:t>nâu</a:t>
            </a:r>
            <a:r>
              <a:rPr lang="en-US" sz="2400" i="1" dirty="0"/>
              <a:t> – </a:t>
            </a:r>
            <a:r>
              <a:rPr lang="en-US" sz="2400" i="1" dirty="0" err="1"/>
              <a:t>đỏ</a:t>
            </a:r>
            <a:r>
              <a:rPr lang="en-US" sz="2400" i="1" dirty="0"/>
              <a:t> </a:t>
            </a:r>
            <a:r>
              <a:rPr lang="en-US" sz="2400" i="1" dirty="0" smtClean="0"/>
              <a:t>cam</a:t>
            </a:r>
            <a:endParaRPr lang="en-US" sz="2400" i="1" dirty="0"/>
          </a:p>
          <a:p>
            <a:endParaRPr lang="vi-VN" sz="2400" dirty="0"/>
          </a:p>
        </p:txBody>
      </p:sp>
      <p:cxnSp>
        <p:nvCxnSpPr>
          <p:cNvPr id="23" name="Straight Connector 22"/>
          <p:cNvCxnSpPr>
            <a:endCxn id="6" idx="0"/>
          </p:cNvCxnSpPr>
          <p:nvPr/>
        </p:nvCxnSpPr>
        <p:spPr>
          <a:xfrm flipH="1">
            <a:off x="3213996" y="3077220"/>
            <a:ext cx="1318661" cy="371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7079752" y="3066721"/>
            <a:ext cx="1549510" cy="382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917356" y="1991862"/>
            <a:ext cx="9467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1828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đồng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nghĩa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những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nghĩa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giống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hoặc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gần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giống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6813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9" grpId="0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227" y="310793"/>
            <a:ext cx="9877153" cy="1325563"/>
          </a:xfrm>
        </p:spPr>
        <p:txBody>
          <a:bodyPr>
            <a:normAutofit/>
          </a:bodyPr>
          <a:lstStyle/>
          <a:p>
            <a:pPr algn="ctr"/>
            <a:r>
              <a:rPr lang="en-US" sz="3852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KIẾN THỨC</a:t>
            </a:r>
            <a:endParaRPr lang="vi-VN" sz="3852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058" y="1273506"/>
            <a:ext cx="7994027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II. TỪ TRÁI NGHĨA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spcBef>
                <a:spcPts val="300"/>
              </a:spcBef>
              <a:buAutoNum type="arabicPeriod"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spcBef>
                <a:spcPts val="300"/>
              </a:spcBef>
              <a:buAutoNum type="arabicPeriod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9226" y="3449175"/>
            <a:ext cx="32532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trái</a:t>
            </a:r>
            <a:r>
              <a:rPr lang="en-US" sz="2400" dirty="0" smtClean="0"/>
              <a:t> </a:t>
            </a:r>
            <a:r>
              <a:rPr lang="en-US" sz="2400" dirty="0" err="1" smtClean="0"/>
              <a:t>nghĩa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hoàn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toàn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i="1" dirty="0"/>
              <a:t>   </a:t>
            </a: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/>
              <a:t>dụ</a:t>
            </a:r>
            <a:r>
              <a:rPr lang="en-US" sz="2400" i="1" dirty="0"/>
              <a:t>: </a:t>
            </a:r>
            <a:r>
              <a:rPr lang="en-US" sz="2400" i="1" dirty="0" err="1" smtClean="0"/>
              <a:t>giàu</a:t>
            </a:r>
            <a:r>
              <a:rPr lang="en-US" sz="2400" i="1" dirty="0" smtClean="0"/>
              <a:t> - </a:t>
            </a:r>
            <a:r>
              <a:rPr lang="en-US" sz="2400" i="1" dirty="0" err="1" smtClean="0"/>
              <a:t>nghèo</a:t>
            </a:r>
            <a:endParaRPr lang="en-US" sz="2400" i="1" dirty="0"/>
          </a:p>
          <a:p>
            <a:endParaRPr lang="vi-V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473336" y="2834561"/>
            <a:ext cx="24320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TỪ TRÁI NGHĨA</a:t>
            </a:r>
            <a:endParaRPr lang="en-U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endParaRPr lang="vi-VN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1048" y="3415715"/>
            <a:ext cx="46490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trái</a:t>
            </a:r>
            <a:r>
              <a:rPr lang="en-US" sz="2400" dirty="0" smtClean="0"/>
              <a:t> </a:t>
            </a:r>
            <a:r>
              <a:rPr lang="en-US" sz="2400" dirty="0" err="1"/>
              <a:t>nghĩa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không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hoàn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toàn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    </a:t>
            </a:r>
            <a:r>
              <a:rPr lang="en-US" sz="2400" i="1" dirty="0" err="1"/>
              <a:t>Ví</a:t>
            </a:r>
            <a:r>
              <a:rPr lang="en-US" sz="2400" i="1" dirty="0"/>
              <a:t> </a:t>
            </a:r>
            <a:r>
              <a:rPr lang="en-US" sz="2400" i="1" dirty="0" err="1"/>
              <a:t>dụ</a:t>
            </a:r>
            <a:r>
              <a:rPr lang="en-US" sz="2400" i="1" dirty="0"/>
              <a:t>: </a:t>
            </a:r>
            <a:r>
              <a:rPr lang="en-US" sz="2400" i="1" dirty="0" err="1" smtClean="0"/>
              <a:t>đen</a:t>
            </a:r>
            <a:r>
              <a:rPr lang="en-US" sz="2400" i="1" dirty="0" smtClean="0"/>
              <a:t> – </a:t>
            </a:r>
            <a:r>
              <a:rPr lang="en-US" sz="2400" i="1" dirty="0" err="1" smtClean="0"/>
              <a:t>sáng</a:t>
            </a:r>
            <a:r>
              <a:rPr lang="en-US" sz="2400" i="1" dirty="0" smtClean="0"/>
              <a:t> </a:t>
            </a:r>
          </a:p>
          <a:p>
            <a:r>
              <a:rPr lang="en-US" sz="2400" i="1" dirty="0" smtClean="0"/>
              <a:t>(</a:t>
            </a:r>
            <a:r>
              <a:rPr lang="en-US" sz="2400" i="1" dirty="0" err="1" smtClean="0"/>
              <a:t>gần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mực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thì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đen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gần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đèn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thì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sáng</a:t>
            </a:r>
            <a:r>
              <a:rPr lang="en-US" sz="2400" i="1" dirty="0"/>
              <a:t>)</a:t>
            </a:r>
          </a:p>
          <a:p>
            <a:endParaRPr lang="vi-VN" sz="2400" dirty="0"/>
          </a:p>
        </p:txBody>
      </p:sp>
      <p:cxnSp>
        <p:nvCxnSpPr>
          <p:cNvPr id="23" name="Straight Connector 22"/>
          <p:cNvCxnSpPr>
            <a:endCxn id="6" idx="0"/>
          </p:cNvCxnSpPr>
          <p:nvPr/>
        </p:nvCxnSpPr>
        <p:spPr>
          <a:xfrm flipH="1">
            <a:off x="3105858" y="3077220"/>
            <a:ext cx="1426800" cy="371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7079752" y="3066721"/>
            <a:ext cx="1549510" cy="382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072101" y="1985673"/>
            <a:ext cx="94673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1828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000" b="1" dirty="0" smtClean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nghĩa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những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nghĩa</a:t>
            </a:r>
            <a:r>
              <a:rPr lang="en-US" sz="2000" b="1" dirty="0">
                <a:solidFill>
                  <a:srgbClr val="2E0C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021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/>
      <p:bldP spid="21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.4|0.5|0.5|0.5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.4|0.5|0.5|0.5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.4|0.5|0.5|0.5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2.4|0.5|0.5|0.5|0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940</Words>
  <Application>Microsoft Office PowerPoint</Application>
  <PresentationFormat>Widescreen</PresentationFormat>
  <Paragraphs>183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.VnHelvetInsH</vt:lpstr>
      <vt:lpstr>.VnTime</vt:lpstr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TỪ ĐỒNG NGHĨA – TỪ TRÁI NGHĨA</vt:lpstr>
      <vt:lpstr>ÔN TẬP KIẾN THỨC</vt:lpstr>
      <vt:lpstr>PowerPoint Presentation</vt:lpstr>
      <vt:lpstr>ÔN TẬP KIẾN THỨC</vt:lpstr>
      <vt:lpstr>Tìm 2 cặp từ đồng nghĩa trong thời gian 15 giây</vt:lpstr>
      <vt:lpstr>ÔN TẬP KIẾN THỨC</vt:lpstr>
      <vt:lpstr>ÔN TẬP KIẾN THỨC</vt:lpstr>
      <vt:lpstr>Tìm 1 câu thành ngữ, tục ngữ có sử dụng cặp từ trái nghĩa trong thời gian 15 giây.</vt:lpstr>
      <vt:lpstr>ÔN TẬP KIẾN THỨC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Xuân Nguyễn Thị Thanh</dc:creator>
  <cp:lastModifiedBy>MyPC</cp:lastModifiedBy>
  <cp:revision>53</cp:revision>
  <dcterms:created xsi:type="dcterms:W3CDTF">2017-10-21T02:51:17Z</dcterms:created>
  <dcterms:modified xsi:type="dcterms:W3CDTF">2020-03-31T13:46:01Z</dcterms:modified>
</cp:coreProperties>
</file>