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52" r:id="rId2"/>
    <p:sldId id="389" r:id="rId3"/>
    <p:sldId id="387" r:id="rId4"/>
    <p:sldId id="391" r:id="rId5"/>
    <p:sldId id="358" r:id="rId6"/>
    <p:sldId id="362" r:id="rId7"/>
    <p:sldId id="392" r:id="rId8"/>
    <p:sldId id="383" r:id="rId9"/>
    <p:sldId id="367" r:id="rId10"/>
    <p:sldId id="369" r:id="rId11"/>
    <p:sldId id="382" r:id="rId12"/>
    <p:sldId id="370" r:id="rId13"/>
    <p:sldId id="357" r:id="rId14"/>
    <p:sldId id="371" r:id="rId15"/>
    <p:sldId id="384" r:id="rId16"/>
    <p:sldId id="377" r:id="rId17"/>
    <p:sldId id="395" r:id="rId18"/>
    <p:sldId id="385" r:id="rId19"/>
    <p:sldId id="347" r:id="rId20"/>
    <p:sldId id="396" r:id="rId21"/>
    <p:sldId id="386" r:id="rId22"/>
    <p:sldId id="348" r:id="rId23"/>
    <p:sldId id="398" r:id="rId24"/>
    <p:sldId id="397" r:id="rId25"/>
  </p:sldIdLst>
  <p:sldSz cx="12195175" cy="6858000"/>
  <p:notesSz cx="6858000" cy="92964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000000"/>
    <a:srgbClr val="0000CC"/>
    <a:srgbClr val="0066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 autoAdjust="0"/>
  </p:normalViewPr>
  <p:slideViewPr>
    <p:cSldViewPr showGuides="1">
      <p:cViewPr varScale="1">
        <p:scale>
          <a:sx n="71" d="100"/>
          <a:sy n="71" d="100"/>
        </p:scale>
        <p:origin x="357" y="27"/>
      </p:cViewPr>
      <p:guideLst>
        <p:guide orient="horz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319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828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20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70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527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83345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800" b="1">
                <a:latin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676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68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71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16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464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15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jpeg"/><Relationship Id="rId5" Type="http://schemas.openxmlformats.org/officeDocument/2006/relationships/audio" Target="../media/audio5.wav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1.xml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slide" Target="slide15.xml"/><Relationship Id="rId4" Type="http://schemas.openxmlformats.org/officeDocument/2006/relationships/image" Target="../media/image35.png"/><Relationship Id="rId9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gif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8.xml"/><Relationship Id="rId5" Type="http://schemas.openxmlformats.org/officeDocument/2006/relationships/image" Target="../media/image33.gif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1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7.gif"/><Relationship Id="rId11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3.gif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slide" Target="slide14.xml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gif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60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gif"/><Relationship Id="rId5" Type="http://schemas.openxmlformats.org/officeDocument/2006/relationships/image" Target="../media/image44.gif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slide" Target="slide14.xml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audio" Target="../media/audio4.wav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" y="4596"/>
            <a:ext cx="12175559" cy="68476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90" y="1767969"/>
            <a:ext cx="11619397" cy="115261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8141" y="666904"/>
            <a:ext cx="10981086" cy="3700166"/>
          </a:xfrm>
          <a:prstGeom prst="rect">
            <a:avLst/>
          </a:prstGeom>
        </p:spPr>
        <p:txBody>
          <a:bodyPr lIns="66358" tIns="33179" rIns="66358" bIns="33179" anchor="b">
            <a:prstTxWarp prst="textArchUp">
              <a:avLst/>
            </a:prstTxWarp>
          </a:bodyPr>
          <a:lstStyle>
            <a:lvl1pPr marL="0" lvl="0" indent="0" algn="ctr" defTabSz="15005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8255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TIẾNG VIỆT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43248" y="6092665"/>
            <a:ext cx="5422032" cy="731872"/>
          </a:xfrm>
          <a:prstGeom prst="rect">
            <a:avLst/>
          </a:prstGeom>
        </p:spPr>
        <p:txBody>
          <a:bodyPr lIns="66358" tIns="33179" rIns="66358" bIns="33179" anchor="b"/>
          <a:lstStyle>
            <a:lvl1pPr marL="0" lvl="0" indent="0" algn="ctr" defTabSz="15005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8255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43200000">
                                      <p:cBhvr>
                                        <p:cTn id="6" dur="20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4000" t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1241" y="1857364"/>
            <a:ext cx="9899813" cy="3139321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–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1241" y="2615152"/>
            <a:ext cx="10883934" cy="854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1241" y="3397224"/>
            <a:ext cx="8344483" cy="854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(mình,...)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6524" y="4131264"/>
            <a:ext cx="9683789" cy="854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(vậy)</a:t>
            </a:r>
            <a:r>
              <a:rPr 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 –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5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8"/>
          <p:cNvSpPr txBox="1"/>
          <p:nvPr/>
        </p:nvSpPr>
        <p:spPr>
          <a:xfrm>
            <a:off x="-167109" y="1050744"/>
            <a:ext cx="12195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E13810"/>
                </a:solidFill>
                <a:latin typeface="Cambria" panose="02040503050406030204" pitchFamily="18" charset="0"/>
              </a:rPr>
              <a:t>    II. </a:t>
            </a:r>
            <a:r>
              <a:rPr lang="vi-VN" altLang="zh-CN" sz="4800" b="1" dirty="0">
                <a:solidFill>
                  <a:srgbClr val="E13810"/>
                </a:solidFill>
                <a:latin typeface="Cambria" panose="02040503050406030204" pitchFamily="18" charset="0"/>
              </a:rPr>
              <a:t>KẾT TỪ</a:t>
            </a:r>
            <a:endParaRPr lang="zh-CN" altLang="en-US" sz="4800" b="1" dirty="0">
              <a:solidFill>
                <a:srgbClr val="E1381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34" y="3593026"/>
            <a:ext cx="3264973" cy="3264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71" y="4077072"/>
            <a:ext cx="2780928" cy="27809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12" y="3789040"/>
            <a:ext cx="3068960" cy="3068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34" y="111160"/>
            <a:ext cx="2232248" cy="2232248"/>
          </a:xfrm>
          <a:prstGeom prst="rect">
            <a:avLst/>
          </a:prstGeom>
        </p:spPr>
      </p:pic>
      <p:pic>
        <p:nvPicPr>
          <p:cNvPr id="6" name="nen vui nhon 10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620136" y="6918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9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4832" t="14906" r="20318" b="25180"/>
          <a:stretch/>
        </p:blipFill>
        <p:spPr>
          <a:xfrm>
            <a:off x="-14015" y="-315416"/>
            <a:ext cx="12232282" cy="71734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6987" y="1055638"/>
            <a:ext cx="10873208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881563" y="2132856"/>
            <a:ext cx="0" cy="9361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4153372" y="3068960"/>
            <a:ext cx="1806169" cy="648076"/>
          </a:xfrm>
          <a:prstGeom prst="curvedConnector3">
            <a:avLst>
              <a:gd name="adj1" fmla="val 97325"/>
            </a:avLst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5953572" y="3068959"/>
            <a:ext cx="1584175" cy="648076"/>
          </a:xfrm>
          <a:prstGeom prst="curvedConnector3">
            <a:avLst>
              <a:gd name="adj1" fmla="val 97683"/>
            </a:avLst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13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3" y="3320989"/>
            <a:ext cx="5406198" cy="31323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96783" y="4491117"/>
            <a:ext cx="4041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5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97" y="3429000"/>
            <a:ext cx="5406198" cy="313234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79817" y="4365104"/>
            <a:ext cx="4041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3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585" y="1278554"/>
            <a:ext cx="1280493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   HỘP QUÀ BÍ MẬT</a:t>
            </a:r>
          </a:p>
        </p:txBody>
      </p:sp>
      <p:pic>
        <p:nvPicPr>
          <p:cNvPr id="22531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38" y="25401"/>
            <a:ext cx="8130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50" y="500063"/>
            <a:ext cx="8130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381" y="4800601"/>
            <a:ext cx="8130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58" y="5715001"/>
            <a:ext cx="8130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34" y="2959101"/>
            <a:ext cx="106072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25" y="6189663"/>
            <a:ext cx="8130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99" y="2484438"/>
            <a:ext cx="8130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140" y="2247901"/>
            <a:ext cx="8130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416" y="6189663"/>
            <a:ext cx="8130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2" y="3505201"/>
            <a:ext cx="8130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404" y="381001"/>
            <a:ext cx="8130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921" y="2366567"/>
            <a:ext cx="609759" cy="35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88" y="4478338"/>
            <a:ext cx="81301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35" y="974726"/>
            <a:ext cx="81301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15" y="5391945"/>
            <a:ext cx="856183" cy="50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94" y="1308101"/>
            <a:ext cx="11051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194" y="6238876"/>
            <a:ext cx="1105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772" y="5247959"/>
            <a:ext cx="11051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19" y="2416176"/>
            <a:ext cx="11051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05" y="2814639"/>
            <a:ext cx="11051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37" y="4398964"/>
            <a:ext cx="106072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074" y="378776"/>
            <a:ext cx="11467535" cy="8708034"/>
          </a:xfrm>
          <a:prstGeom prst="rect">
            <a:avLst/>
          </a:prstGeom>
        </p:spPr>
      </p:pic>
      <p:pic>
        <p:nvPicPr>
          <p:cNvPr id="27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93" y="4398964"/>
            <a:ext cx="609759" cy="35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35" y="5624593"/>
            <a:ext cx="609759" cy="35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40" y="5980590"/>
            <a:ext cx="609759" cy="32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92" y="5322255"/>
            <a:ext cx="609759" cy="32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huyen canh 10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772404" y="6930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6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 re mi - Dang cap nhat [NCT 0203927446]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2478">
            <a:off x="7399659" y="206708"/>
            <a:ext cx="4915179" cy="348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255">
            <a:off x="315496" y="-615693"/>
            <a:ext cx="4799334" cy="47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2" y="704851"/>
            <a:ext cx="1105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22" y="2155826"/>
            <a:ext cx="1105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00" y="5062538"/>
            <a:ext cx="110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99" y="4294188"/>
            <a:ext cx="110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11" y="1416050"/>
            <a:ext cx="11051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988" y="5562601"/>
            <a:ext cx="1105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94" y="3455989"/>
            <a:ext cx="11051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6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1" y="6208714"/>
            <a:ext cx="11051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19" y="2733806"/>
            <a:ext cx="3766875" cy="37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51" y="-2115616"/>
            <a:ext cx="6836221" cy="9414544"/>
          </a:xfrm>
          <a:prstGeom prst="rect">
            <a:avLst/>
          </a:prstGeom>
        </p:spPr>
      </p:pic>
      <p:pic>
        <p:nvPicPr>
          <p:cNvPr id="3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34" y="2959101"/>
            <a:ext cx="106072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63" y="4080018"/>
            <a:ext cx="734106" cy="4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63" y="4962986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17" y="4962986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58" y="2840180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34" y="4051689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84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/>
        </p:nvSpPr>
        <p:spPr>
          <a:xfrm>
            <a:off x="1882745" y="928670"/>
            <a:ext cx="8946112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5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5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zh-CN" sz="35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zh-CN" sz="35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5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5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en-US" altLang="zh-CN" sz="35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5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35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5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5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9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359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35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29" name="矩形 28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Group 3"/>
          <p:cNvGrpSpPr/>
          <p:nvPr/>
        </p:nvGrpSpPr>
        <p:grpSpPr>
          <a:xfrm rot="5400000">
            <a:off x="1334848" y="2542435"/>
            <a:ext cx="631730" cy="1712140"/>
            <a:chOff x="4980416" y="5037518"/>
            <a:chExt cx="412706" cy="1820482"/>
          </a:xfrm>
        </p:grpSpPr>
        <p:sp>
          <p:nvSpPr>
            <p:cNvPr id="178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9" name="Group 4"/>
          <p:cNvGrpSpPr/>
          <p:nvPr/>
        </p:nvGrpSpPr>
        <p:grpSpPr>
          <a:xfrm rot="5400000">
            <a:off x="1184294" y="3125037"/>
            <a:ext cx="618494" cy="1541812"/>
            <a:chOff x="5502862" y="5355294"/>
            <a:chExt cx="412706" cy="1502706"/>
          </a:xfrm>
        </p:grpSpPr>
        <p:sp>
          <p:nvSpPr>
            <p:cNvPr id="190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1" name="Group 5"/>
          <p:cNvGrpSpPr/>
          <p:nvPr/>
        </p:nvGrpSpPr>
        <p:grpSpPr>
          <a:xfrm rot="5400000">
            <a:off x="1557427" y="3543993"/>
            <a:ext cx="615070" cy="1852605"/>
            <a:chOff x="6007804" y="4266641"/>
            <a:chExt cx="403952" cy="2588666"/>
          </a:xfrm>
        </p:grpSpPr>
        <p:sp>
          <p:nvSpPr>
            <p:cNvPr id="20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3" name="Group 6"/>
          <p:cNvGrpSpPr/>
          <p:nvPr/>
        </p:nvGrpSpPr>
        <p:grpSpPr>
          <a:xfrm rot="5400000">
            <a:off x="1058012" y="3731177"/>
            <a:ext cx="612787" cy="1766885"/>
            <a:chOff x="6480429" y="3713225"/>
            <a:chExt cx="409339" cy="3142082"/>
          </a:xfrm>
        </p:grpSpPr>
        <p:sp>
          <p:nvSpPr>
            <p:cNvPr id="21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5" name="Group 7"/>
          <p:cNvGrpSpPr/>
          <p:nvPr/>
        </p:nvGrpSpPr>
        <p:grpSpPr>
          <a:xfrm rot="5400000">
            <a:off x="1199404" y="5082130"/>
            <a:ext cx="610593" cy="1132082"/>
            <a:chOff x="6959786" y="5355294"/>
            <a:chExt cx="407320" cy="1502706"/>
          </a:xfrm>
        </p:grpSpPr>
        <p:sp>
          <p:nvSpPr>
            <p:cNvPr id="226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-95101" y="1966836"/>
            <a:ext cx="1311431" cy="4449577"/>
            <a:chOff x="0" y="1569337"/>
            <a:chExt cx="2332140" cy="4954631"/>
          </a:xfrm>
        </p:grpSpPr>
        <p:grpSp>
          <p:nvGrpSpPr>
            <p:cNvPr id="238" name="组合 237"/>
            <p:cNvGrpSpPr/>
            <p:nvPr/>
          </p:nvGrpSpPr>
          <p:grpSpPr>
            <a:xfrm>
              <a:off x="1510340" y="1570966"/>
              <a:ext cx="821800" cy="4951373"/>
              <a:chOff x="1510340" y="1570966"/>
              <a:chExt cx="971049" cy="4951373"/>
            </a:xfrm>
          </p:grpSpPr>
          <p:sp>
            <p:nvSpPr>
              <p:cNvPr id="273" name="Freeform 5"/>
              <p:cNvSpPr>
                <a:spLocks/>
              </p:cNvSpPr>
              <p:nvPr/>
            </p:nvSpPr>
            <p:spPr bwMode="auto">
              <a:xfrm>
                <a:off x="1510340" y="1570966"/>
                <a:ext cx="971049" cy="1603209"/>
              </a:xfrm>
              <a:custGeom>
                <a:avLst/>
                <a:gdLst>
                  <a:gd name="T0" fmla="*/ 504 w 504"/>
                  <a:gd name="T1" fmla="*/ 832 h 832"/>
                  <a:gd name="T2" fmla="*/ 0 w 504"/>
                  <a:gd name="T3" fmla="*/ 514 h 832"/>
                  <a:gd name="T4" fmla="*/ 0 w 504"/>
                  <a:gd name="T5" fmla="*/ 0 h 832"/>
                  <a:gd name="T6" fmla="*/ 504 w 504"/>
                  <a:gd name="T7" fmla="*/ 530 h 832"/>
                  <a:gd name="T8" fmla="*/ 504 w 504"/>
                  <a:gd name="T9" fmla="*/ 832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832">
                    <a:moveTo>
                      <a:pt x="504" y="832"/>
                    </a:moveTo>
                    <a:cubicBezTo>
                      <a:pt x="336" y="726"/>
                      <a:pt x="168" y="620"/>
                      <a:pt x="0" y="514"/>
                    </a:cubicBezTo>
                    <a:cubicBezTo>
                      <a:pt x="0" y="343"/>
                      <a:pt x="0" y="171"/>
                      <a:pt x="0" y="0"/>
                    </a:cubicBezTo>
                    <a:cubicBezTo>
                      <a:pt x="168" y="177"/>
                      <a:pt x="336" y="353"/>
                      <a:pt x="504" y="530"/>
                    </a:cubicBezTo>
                    <a:cubicBezTo>
                      <a:pt x="504" y="631"/>
                      <a:pt x="504" y="731"/>
                      <a:pt x="504" y="832"/>
                    </a:cubicBezTo>
                    <a:close/>
                  </a:path>
                </a:pathLst>
              </a:custGeom>
              <a:solidFill>
                <a:srgbClr val="00A39E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6"/>
              <p:cNvSpPr>
                <a:spLocks/>
              </p:cNvSpPr>
              <p:nvPr/>
            </p:nvSpPr>
            <p:spPr bwMode="auto">
              <a:xfrm>
                <a:off x="1510340" y="2560752"/>
                <a:ext cx="971049" cy="1195075"/>
              </a:xfrm>
              <a:custGeom>
                <a:avLst/>
                <a:gdLst>
                  <a:gd name="T0" fmla="*/ 504 w 504"/>
                  <a:gd name="T1" fmla="*/ 620 h 620"/>
                  <a:gd name="T2" fmla="*/ 0 w 504"/>
                  <a:gd name="T3" fmla="*/ 514 h 620"/>
                  <a:gd name="T4" fmla="*/ 0 w 504"/>
                  <a:gd name="T5" fmla="*/ 0 h 620"/>
                  <a:gd name="T6" fmla="*/ 504 w 504"/>
                  <a:gd name="T7" fmla="*/ 318 h 620"/>
                  <a:gd name="T8" fmla="*/ 504 w 504"/>
                  <a:gd name="T9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620">
                    <a:moveTo>
                      <a:pt x="504" y="620"/>
                    </a:moveTo>
                    <a:cubicBezTo>
                      <a:pt x="336" y="585"/>
                      <a:pt x="168" y="549"/>
                      <a:pt x="0" y="514"/>
                    </a:cubicBezTo>
                    <a:cubicBezTo>
                      <a:pt x="0" y="343"/>
                      <a:pt x="0" y="171"/>
                      <a:pt x="0" y="0"/>
                    </a:cubicBezTo>
                    <a:cubicBezTo>
                      <a:pt x="168" y="106"/>
                      <a:pt x="336" y="212"/>
                      <a:pt x="504" y="318"/>
                    </a:cubicBezTo>
                    <a:cubicBezTo>
                      <a:pt x="504" y="419"/>
                      <a:pt x="504" y="519"/>
                      <a:pt x="504" y="620"/>
                    </a:cubicBezTo>
                    <a:close/>
                  </a:path>
                </a:pathLst>
              </a:custGeom>
              <a:solidFill>
                <a:srgbClr val="82B732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7"/>
              <p:cNvSpPr>
                <a:spLocks/>
              </p:cNvSpPr>
              <p:nvPr/>
            </p:nvSpPr>
            <p:spPr bwMode="auto">
              <a:xfrm>
                <a:off x="1510340" y="3551352"/>
                <a:ext cx="971049" cy="990600"/>
              </a:xfrm>
              <a:custGeom>
                <a:avLst/>
                <a:gdLst>
                  <a:gd name="T0" fmla="*/ 504 w 504"/>
                  <a:gd name="T1" fmla="*/ 408 h 514"/>
                  <a:gd name="T2" fmla="*/ 0 w 504"/>
                  <a:gd name="T3" fmla="*/ 514 h 514"/>
                  <a:gd name="T4" fmla="*/ 0 w 504"/>
                  <a:gd name="T5" fmla="*/ 0 h 514"/>
                  <a:gd name="T6" fmla="*/ 504 w 504"/>
                  <a:gd name="T7" fmla="*/ 106 h 514"/>
                  <a:gd name="T8" fmla="*/ 504 w 504"/>
                  <a:gd name="T9" fmla="*/ 408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14">
                    <a:moveTo>
                      <a:pt x="504" y="408"/>
                    </a:moveTo>
                    <a:cubicBezTo>
                      <a:pt x="336" y="443"/>
                      <a:pt x="168" y="479"/>
                      <a:pt x="0" y="514"/>
                    </a:cubicBezTo>
                    <a:cubicBezTo>
                      <a:pt x="0" y="343"/>
                      <a:pt x="0" y="171"/>
                      <a:pt x="0" y="0"/>
                    </a:cubicBezTo>
                    <a:cubicBezTo>
                      <a:pt x="168" y="35"/>
                      <a:pt x="336" y="71"/>
                      <a:pt x="504" y="106"/>
                    </a:cubicBezTo>
                    <a:cubicBezTo>
                      <a:pt x="504" y="207"/>
                      <a:pt x="504" y="307"/>
                      <a:pt x="504" y="408"/>
                    </a:cubicBezTo>
                    <a:close/>
                  </a:path>
                </a:pathLst>
              </a:custGeom>
              <a:solidFill>
                <a:srgbClr val="F39C11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8"/>
              <p:cNvSpPr>
                <a:spLocks/>
              </p:cNvSpPr>
              <p:nvPr/>
            </p:nvSpPr>
            <p:spPr bwMode="auto">
              <a:xfrm>
                <a:off x="1510340" y="4337478"/>
                <a:ext cx="971049" cy="1194260"/>
              </a:xfrm>
              <a:custGeom>
                <a:avLst/>
                <a:gdLst>
                  <a:gd name="T0" fmla="*/ 504 w 504"/>
                  <a:gd name="T1" fmla="*/ 302 h 620"/>
                  <a:gd name="T2" fmla="*/ 0 w 504"/>
                  <a:gd name="T3" fmla="*/ 620 h 620"/>
                  <a:gd name="T4" fmla="*/ 0 w 504"/>
                  <a:gd name="T5" fmla="*/ 106 h 620"/>
                  <a:gd name="T6" fmla="*/ 504 w 504"/>
                  <a:gd name="T7" fmla="*/ 0 h 620"/>
                  <a:gd name="T8" fmla="*/ 504 w 504"/>
                  <a:gd name="T9" fmla="*/ 302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620">
                    <a:moveTo>
                      <a:pt x="504" y="302"/>
                    </a:moveTo>
                    <a:cubicBezTo>
                      <a:pt x="336" y="408"/>
                      <a:pt x="168" y="514"/>
                      <a:pt x="0" y="620"/>
                    </a:cubicBezTo>
                    <a:cubicBezTo>
                      <a:pt x="0" y="449"/>
                      <a:pt x="0" y="277"/>
                      <a:pt x="0" y="106"/>
                    </a:cubicBezTo>
                    <a:cubicBezTo>
                      <a:pt x="168" y="71"/>
                      <a:pt x="336" y="35"/>
                      <a:pt x="504" y="0"/>
                    </a:cubicBezTo>
                    <a:cubicBezTo>
                      <a:pt x="504" y="101"/>
                      <a:pt x="504" y="201"/>
                      <a:pt x="504" y="302"/>
                    </a:cubicBezTo>
                    <a:close/>
                  </a:path>
                </a:pathLst>
              </a:custGeom>
              <a:solidFill>
                <a:srgbClr val="E23761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9"/>
              <p:cNvSpPr>
                <a:spLocks/>
              </p:cNvSpPr>
              <p:nvPr/>
            </p:nvSpPr>
            <p:spPr bwMode="auto">
              <a:xfrm>
                <a:off x="1510340" y="4919130"/>
                <a:ext cx="971049" cy="1603209"/>
              </a:xfrm>
              <a:custGeom>
                <a:avLst/>
                <a:gdLst>
                  <a:gd name="T0" fmla="*/ 504 w 504"/>
                  <a:gd name="T1" fmla="*/ 302 h 832"/>
                  <a:gd name="T2" fmla="*/ 0 w 504"/>
                  <a:gd name="T3" fmla="*/ 832 h 832"/>
                  <a:gd name="T4" fmla="*/ 0 w 504"/>
                  <a:gd name="T5" fmla="*/ 318 h 832"/>
                  <a:gd name="T6" fmla="*/ 504 w 504"/>
                  <a:gd name="T7" fmla="*/ 0 h 832"/>
                  <a:gd name="T8" fmla="*/ 504 w 504"/>
                  <a:gd name="T9" fmla="*/ 302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832">
                    <a:moveTo>
                      <a:pt x="504" y="302"/>
                    </a:moveTo>
                    <a:cubicBezTo>
                      <a:pt x="336" y="479"/>
                      <a:pt x="168" y="655"/>
                      <a:pt x="0" y="832"/>
                    </a:cubicBezTo>
                    <a:cubicBezTo>
                      <a:pt x="0" y="661"/>
                      <a:pt x="0" y="489"/>
                      <a:pt x="0" y="318"/>
                    </a:cubicBezTo>
                    <a:cubicBezTo>
                      <a:pt x="168" y="212"/>
                      <a:pt x="336" y="106"/>
                      <a:pt x="504" y="0"/>
                    </a:cubicBezTo>
                    <a:cubicBezTo>
                      <a:pt x="504" y="101"/>
                      <a:pt x="504" y="201"/>
                      <a:pt x="504" y="302"/>
                    </a:cubicBezTo>
                    <a:close/>
                  </a:path>
                </a:pathLst>
              </a:custGeom>
              <a:solidFill>
                <a:srgbClr val="44546A">
                  <a:lumMod val="75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9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9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rgbClr val="FCFCFC"/>
            </a:solidFill>
          </p:grpSpPr>
          <p:sp>
            <p:nvSpPr>
              <p:cNvPr id="264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5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6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7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8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9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0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1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2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250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rgbClr val="FCFCFC"/>
            </a:solidFill>
          </p:grpSpPr>
          <p:sp>
            <p:nvSpPr>
              <p:cNvPr id="262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3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251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rgbClr val="FCFCFC"/>
            </a:solidFill>
          </p:grpSpPr>
          <p:sp>
            <p:nvSpPr>
              <p:cNvPr id="260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1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252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rgbClr val="FCFCFC"/>
            </a:solidFill>
          </p:grpSpPr>
          <p:sp>
            <p:nvSpPr>
              <p:cNvPr id="257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8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9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253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rgbClr val="FCFCFC"/>
            </a:solidFill>
          </p:grpSpPr>
          <p:sp>
            <p:nvSpPr>
              <p:cNvPr id="254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5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6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278" name="文本框 184"/>
          <p:cNvSpPr txBox="1"/>
          <p:nvPr/>
        </p:nvSpPr>
        <p:spPr>
          <a:xfrm>
            <a:off x="2522835" y="1714488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a)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5" name="TextBox 4"/>
          <p:cNvSpPr txBox="1"/>
          <p:nvPr/>
        </p:nvSpPr>
        <p:spPr>
          <a:xfrm>
            <a:off x="3197367" y="1714488"/>
            <a:ext cx="8297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endParaRPr kumimoji="0" lang="en-US" altLang="zh-CN" sz="32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3200" b="0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ãi</a:t>
            </a:r>
            <a:r>
              <a:rPr lang="en-US" altLang="zh-CN" sz="3200" b="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zh-CN" sz="3200" b="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zh-CN" sz="3200" b="0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文本框 184"/>
          <p:cNvSpPr txBox="1"/>
          <p:nvPr/>
        </p:nvSpPr>
        <p:spPr>
          <a:xfrm>
            <a:off x="2511445" y="2938624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b)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5" name="TextBox 4"/>
          <p:cNvSpPr txBox="1"/>
          <p:nvPr/>
        </p:nvSpPr>
        <p:spPr>
          <a:xfrm>
            <a:off x="3185977" y="2938624"/>
            <a:ext cx="90091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3200" b="0" kern="0" baseline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oài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文本框 184"/>
          <p:cNvSpPr txBox="1"/>
          <p:nvPr/>
        </p:nvSpPr>
        <p:spPr>
          <a:xfrm>
            <a:off x="2586470" y="4738824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c)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7" name="TextBox 4"/>
          <p:cNvSpPr txBox="1"/>
          <p:nvPr/>
        </p:nvSpPr>
        <p:spPr>
          <a:xfrm>
            <a:off x="3261002" y="4738824"/>
            <a:ext cx="82173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3200" b="0" kern="0" baseline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hòng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653342" y="1790054"/>
            <a:ext cx="520654" cy="4630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715523" y="1766054"/>
            <a:ext cx="662295" cy="6023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9018873" y="3454478"/>
            <a:ext cx="1208818" cy="6023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235093" y="4832295"/>
            <a:ext cx="615023" cy="5267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4827091" y="5304674"/>
            <a:ext cx="599929" cy="5472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343" y="5769761"/>
            <a:ext cx="1903655" cy="110297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066095" y="2176897"/>
            <a:ext cx="15262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173996" y="2176897"/>
            <a:ext cx="15262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356928" y="2177343"/>
            <a:ext cx="51147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461891" y="2177343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4"/>
          <p:cNvSpPr txBox="1"/>
          <p:nvPr/>
        </p:nvSpPr>
        <p:spPr>
          <a:xfrm>
            <a:off x="3162709" y="2938624"/>
            <a:ext cx="9009198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3200" b="0" kern="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altLang="zh-CN" sz="3200" b="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zh-CN" sz="3200" b="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altLang="zh-CN" sz="3200" b="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zh-CN" sz="3200" b="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altLang="zh-CN" sz="3200" b="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altLang="zh-CN" sz="3200" b="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32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zh-CN" sz="32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sz="3200" b="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sz="3200" b="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oài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kumimoji="0" lang="en-US" altLang="zh-CN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>
            <a:off x="3941556" y="5222729"/>
            <a:ext cx="7224987" cy="246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3298885" y="5762399"/>
            <a:ext cx="1528206" cy="38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5547703" y="5762399"/>
            <a:ext cx="52560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443883" y="6241615"/>
            <a:ext cx="18872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3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3" grpId="0" animBg="1"/>
      <p:bldP spid="141" grpId="0" animBg="1"/>
      <p:bldP spid="143" grpId="0" animBg="1"/>
      <p:bldP spid="144" grpId="0" animBg="1"/>
      <p:bldP spid="1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2478">
            <a:off x="7399659" y="206708"/>
            <a:ext cx="4915179" cy="348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2" y="704851"/>
            <a:ext cx="1105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22" y="2155826"/>
            <a:ext cx="1105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00" y="5062538"/>
            <a:ext cx="110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99" y="4294188"/>
            <a:ext cx="110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11" y="1416050"/>
            <a:ext cx="11051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988" y="5562601"/>
            <a:ext cx="1105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94" y="3455989"/>
            <a:ext cx="11051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1" y="6208714"/>
            <a:ext cx="11051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19" y="2733806"/>
            <a:ext cx="3766875" cy="37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5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61" y="711444"/>
            <a:ext cx="5688632" cy="5688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94" y="89247"/>
            <a:ext cx="2325627" cy="2325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87" y="89247"/>
            <a:ext cx="2497188" cy="2325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9" y="-171400"/>
            <a:ext cx="1423461" cy="1423461"/>
          </a:xfrm>
          <a:prstGeom prst="rect">
            <a:avLst/>
          </a:prstGeom>
        </p:spPr>
      </p:pic>
      <p:pic>
        <p:nvPicPr>
          <p:cNvPr id="6" name="Picture 296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63" y="4080018"/>
            <a:ext cx="734106" cy="4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6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17" y="4962986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6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34" y="4051689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6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17" y="2434950"/>
            <a:ext cx="734106" cy="4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6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71" y="3317918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96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88" y="2406621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6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114" y="5120326"/>
            <a:ext cx="734106" cy="4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6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68" y="6003294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6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85" y="5091997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96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16" y="3799043"/>
            <a:ext cx="734106" cy="4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96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70" y="4682011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6" descr="Picture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87" y="3770714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Tieng-vo-tay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058707" y="6888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0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文本框 463"/>
          <p:cNvSpPr txBox="1"/>
          <p:nvPr/>
        </p:nvSpPr>
        <p:spPr>
          <a:xfrm>
            <a:off x="3165869" y="1331374"/>
            <a:ext cx="873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A39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zh-CN" altLang="en-US" sz="4000" b="1" dirty="0">
              <a:solidFill>
                <a:srgbClr val="00A39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0" name="文本框 465"/>
          <p:cNvSpPr txBox="1"/>
          <p:nvPr/>
        </p:nvSpPr>
        <p:spPr>
          <a:xfrm>
            <a:off x="5253510" y="3053309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0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4000" b="1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1" name="文本框 466"/>
          <p:cNvSpPr txBox="1"/>
          <p:nvPr/>
        </p:nvSpPr>
        <p:spPr>
          <a:xfrm>
            <a:off x="5253510" y="397366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0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4000" b="1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2" name="文本框 467"/>
          <p:cNvSpPr txBox="1"/>
          <p:nvPr/>
        </p:nvSpPr>
        <p:spPr>
          <a:xfrm>
            <a:off x="6255996" y="306837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0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4000" b="1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3" name="文本框 468"/>
          <p:cNvSpPr txBox="1"/>
          <p:nvPr/>
        </p:nvSpPr>
        <p:spPr>
          <a:xfrm>
            <a:off x="6267194" y="397366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4000" b="1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4000" b="1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6" name="文本框 471"/>
          <p:cNvSpPr txBox="1"/>
          <p:nvPr/>
        </p:nvSpPr>
        <p:spPr>
          <a:xfrm>
            <a:off x="8369164" y="1423606"/>
            <a:ext cx="2025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F2851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lang="zh-CN" altLang="en-US" sz="4000" b="1" dirty="0">
              <a:solidFill>
                <a:srgbClr val="F2851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5"/>
          <p:cNvSpPr txBox="1"/>
          <p:nvPr/>
        </p:nvSpPr>
        <p:spPr>
          <a:xfrm>
            <a:off x="662315" y="617505"/>
            <a:ext cx="1153286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740105"/>
              </p:ext>
            </p:extLst>
          </p:nvPr>
        </p:nvGraphicFramePr>
        <p:xfrm>
          <a:off x="1168365" y="2071678"/>
          <a:ext cx="4437164" cy="451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7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341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altLang="zh-CN" sz="2400" b="1" u="sng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1" u="sng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quyến</a:t>
                      </a: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rũ</a:t>
                      </a:r>
                      <a:r>
                        <a:rPr lang="en-US" altLang="zh-CN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altLang="en-US" sz="2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24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413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0" u="sng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u="sng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3413"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0" u="sng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u="sng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400" b="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164581"/>
              </p:ext>
            </p:extLst>
          </p:nvPr>
        </p:nvGraphicFramePr>
        <p:xfrm>
          <a:off x="6619213" y="2071678"/>
          <a:ext cx="4437164" cy="451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7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341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altLang="zh-CN" sz="2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altLang="zh-CN" sz="24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altLang="zh-CN" sz="24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altLang="zh-CN" sz="24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altLang="zh-CN" sz="24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altLang="zh-CN" sz="24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altLang="zh-CN" sz="24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CN" sz="24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altLang="zh-CN" sz="24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altLang="zh-CN" sz="24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altLang="zh-CN" sz="24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zh-CN" sz="24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altLang="zh-CN" sz="24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alt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2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41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341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5605529" y="2863766"/>
            <a:ext cx="1002486" cy="30243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605529" y="2863766"/>
            <a:ext cx="1013684" cy="14638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594331" y="4375934"/>
            <a:ext cx="1013684" cy="14638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973" y="5877272"/>
            <a:ext cx="1903655" cy="11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3" name="chimes.wav"/>
          </p:stSnd>
        </p:sndAc>
      </p:transition>
    </mc:Choice>
    <mc:Fallback xmlns="">
      <p:transition spd="slow" advClick="0">
        <p:circl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45059" y="1988840"/>
            <a:ext cx="9793088" cy="33123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00B050"/>
                </a:solidFill>
              </a:rPr>
              <a:t>PHẦN 1:</a:t>
            </a:r>
            <a:br>
              <a:rPr lang="en-US" sz="7200" b="1" dirty="0">
                <a:solidFill>
                  <a:srgbClr val="00B050"/>
                </a:solidFill>
              </a:rPr>
            </a:br>
            <a:r>
              <a:rPr lang="en-US" sz="7200" b="1" dirty="0">
                <a:solidFill>
                  <a:srgbClr val="00B050"/>
                </a:solidFill>
              </a:rPr>
              <a:t>CÁC BÀI TĐ CHỦ ĐIỂM 4:</a:t>
            </a:r>
          </a:p>
          <a:p>
            <a:r>
              <a:rPr lang="en-US" sz="7200" b="1" dirty="0">
                <a:solidFill>
                  <a:srgbClr val="00B050"/>
                </a:solidFill>
              </a:rPr>
              <a:t>GIỮ LẤY MÀU XANH</a:t>
            </a:r>
          </a:p>
        </p:txBody>
      </p:sp>
    </p:spTree>
    <p:extLst>
      <p:ext uri="{BB962C8B-B14F-4D97-AF65-F5344CB8AC3E}">
        <p14:creationId xmlns:p14="http://schemas.microsoft.com/office/powerpoint/2010/main" val="423810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2478">
            <a:off x="7399659" y="206708"/>
            <a:ext cx="4915179" cy="348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2" y="704851"/>
            <a:ext cx="1105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22" y="2155826"/>
            <a:ext cx="1105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00" y="5062538"/>
            <a:ext cx="110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99" y="4294188"/>
            <a:ext cx="110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11" y="1416050"/>
            <a:ext cx="11051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988" y="5562601"/>
            <a:ext cx="1105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94" y="3455989"/>
            <a:ext cx="11051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6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1" y="6208714"/>
            <a:ext cx="11051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7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91" y="-316877"/>
            <a:ext cx="8568952" cy="7745273"/>
          </a:xfrm>
          <a:prstGeom prst="rect">
            <a:avLst/>
          </a:prstGeom>
        </p:spPr>
      </p:pic>
      <p:pic>
        <p:nvPicPr>
          <p:cNvPr id="3" name="Picture 29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91" y="4772345"/>
            <a:ext cx="734106" cy="4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17" y="4962986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9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71" y="3317918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85" y="5091997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70" y="4682011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87" y="3770714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48" y="2989912"/>
            <a:ext cx="734106" cy="42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02" y="3872880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9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56" y="2227812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70" y="4001891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55" y="3591905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6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72" y="2680608"/>
            <a:ext cx="407487" cy="2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drumroll.wav"/>
          </p:stSnd>
        </p:sndAc>
      </p:transition>
    </mc:Choice>
    <mc:Fallback xmlns="">
      <p:transition spd="slow">
        <p:sndAc>
          <p:stSnd>
            <p:snd r:embed="rId7" name="drumroll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057027" y="2093853"/>
            <a:ext cx="936104" cy="48565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  <p:sp>
        <p:nvSpPr>
          <p:cNvPr id="42" name="文本框 5"/>
          <p:cNvSpPr txBox="1"/>
          <p:nvPr/>
        </p:nvSpPr>
        <p:spPr>
          <a:xfrm>
            <a:off x="768995" y="1214422"/>
            <a:ext cx="1142618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zh-CN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zh-CN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zh-CN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en-US" altLang="zh-CN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1683" y="2093853"/>
            <a:ext cx="678815" cy="48565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  <p:sp>
        <p:nvSpPr>
          <p:cNvPr id="13" name="Oval 12"/>
          <p:cNvSpPr/>
          <p:nvPr/>
        </p:nvSpPr>
        <p:spPr>
          <a:xfrm>
            <a:off x="1065829" y="4583704"/>
            <a:ext cx="1512168" cy="48565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  <p:sp>
        <p:nvSpPr>
          <p:cNvPr id="14" name="Oval 13"/>
          <p:cNvSpPr/>
          <p:nvPr/>
        </p:nvSpPr>
        <p:spPr>
          <a:xfrm>
            <a:off x="7105699" y="4583704"/>
            <a:ext cx="1224136" cy="48565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  <p:sp>
        <p:nvSpPr>
          <p:cNvPr id="2" name="Oval 1"/>
          <p:cNvSpPr/>
          <p:nvPr/>
        </p:nvSpPr>
        <p:spPr>
          <a:xfrm>
            <a:off x="10778107" y="3375210"/>
            <a:ext cx="763587" cy="48565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b="1"/>
          </a:p>
        </p:txBody>
      </p:sp>
      <p:sp>
        <p:nvSpPr>
          <p:cNvPr id="8" name="Oval 7"/>
          <p:cNvSpPr/>
          <p:nvPr/>
        </p:nvSpPr>
        <p:spPr>
          <a:xfrm>
            <a:off x="552971" y="3327658"/>
            <a:ext cx="720080" cy="533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文本框 5"/>
          <p:cNvSpPr txBox="1"/>
          <p:nvPr/>
        </p:nvSpPr>
        <p:spPr>
          <a:xfrm>
            <a:off x="167640" y="2071678"/>
            <a:ext cx="11590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indent="533400" algn="just"/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5"/>
          <p:cNvSpPr txBox="1"/>
          <p:nvPr/>
        </p:nvSpPr>
        <p:spPr>
          <a:xfrm>
            <a:off x="167640" y="4546140"/>
            <a:ext cx="12041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indent="533400" algn="just"/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文本框 5"/>
          <p:cNvSpPr txBox="1"/>
          <p:nvPr/>
        </p:nvSpPr>
        <p:spPr>
          <a:xfrm>
            <a:off x="-14669" y="3280172"/>
            <a:ext cx="122098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indent="723900" algn="just"/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Ở </a:t>
            </a:r>
            <a:r>
              <a:rPr lang="en-US" altLang="zh-CN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da </a:t>
            </a:r>
            <a:r>
              <a:rPr lang="en-US" altLang="zh-CN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altLang="zh-CN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343" y="5769761"/>
            <a:ext cx="1903655" cy="1102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9834" y="3864034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778107" y="3327658"/>
            <a:ext cx="763587" cy="5332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3" name="chimes.wav"/>
          </p:stSnd>
        </p:sndAc>
      </p:transition>
    </mc:Choice>
    <mc:Fallback xmlns="">
      <p:transition spd="slow" advClick="0">
        <p:circl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" grpId="0" animBg="1"/>
      <p:bldP spid="8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45059" y="404664"/>
            <a:ext cx="9793088" cy="11521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00B050"/>
                </a:solidFill>
              </a:rPr>
              <a:t>CỦNG CỐ - DẶN DÒ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89075" y="3140968"/>
            <a:ext cx="9793088" cy="11521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/>
              <a:t>Vẽ</a:t>
            </a:r>
            <a:r>
              <a:rPr lang="en-US" sz="4800" b="1" dirty="0"/>
              <a:t> </a:t>
            </a:r>
            <a:r>
              <a:rPr lang="en-US" sz="4800" b="1" dirty="0" err="1"/>
              <a:t>sơ</a:t>
            </a:r>
            <a:r>
              <a:rPr lang="en-US" sz="4800" b="1" dirty="0"/>
              <a:t> </a:t>
            </a:r>
            <a:r>
              <a:rPr lang="en-US" sz="4800" b="1" dirty="0" err="1"/>
              <a:t>đồ</a:t>
            </a:r>
            <a:r>
              <a:rPr lang="en-US" sz="4800" b="1" dirty="0"/>
              <a:t> </a:t>
            </a:r>
            <a:r>
              <a:rPr lang="en-US" sz="4800" b="1" dirty="0" err="1"/>
              <a:t>tư</a:t>
            </a:r>
            <a:r>
              <a:rPr lang="en-US" sz="4800" b="1" dirty="0"/>
              <a:t> </a:t>
            </a:r>
            <a:r>
              <a:rPr lang="en-US" sz="4800" b="1" dirty="0" err="1"/>
              <a:t>duy</a:t>
            </a:r>
            <a:r>
              <a:rPr lang="en-US" sz="4800" b="1" dirty="0"/>
              <a:t> </a:t>
            </a:r>
            <a:r>
              <a:rPr lang="en-US" sz="4800" b="1" dirty="0" err="1"/>
              <a:t>về</a:t>
            </a:r>
            <a:r>
              <a:rPr lang="en-US" sz="4800" b="1" dirty="0"/>
              <a:t> </a:t>
            </a:r>
            <a:r>
              <a:rPr lang="en-US" sz="4800" b="1" dirty="0" err="1"/>
              <a:t>Từ</a:t>
            </a:r>
            <a:r>
              <a:rPr lang="en-US" sz="4800" b="1" dirty="0"/>
              <a:t> </a:t>
            </a:r>
            <a:r>
              <a:rPr lang="en-US" sz="4800" b="1" dirty="0" err="1"/>
              <a:t>loại</a:t>
            </a:r>
            <a:endParaRPr lang="en-US" sz="4800" b="1" dirty="0"/>
          </a:p>
          <a:p>
            <a:pPr marL="1612900" indent="363538" algn="l">
              <a:buFont typeface="Wingdings" panose="05000000000000000000" pitchFamily="2" charset="2"/>
              <a:buChar char="v"/>
              <a:tabLst>
                <a:tab pos="1519238" algn="l"/>
                <a:tab pos="2246313" algn="l"/>
              </a:tabLst>
            </a:pPr>
            <a:r>
              <a:rPr lang="en-US" sz="4800" b="1" dirty="0" err="1"/>
              <a:t>Danh</a:t>
            </a:r>
            <a:r>
              <a:rPr lang="en-US" sz="4800" b="1" dirty="0"/>
              <a:t> </a:t>
            </a:r>
            <a:r>
              <a:rPr lang="en-US" sz="4800" b="1" dirty="0" err="1"/>
              <a:t>từ</a:t>
            </a:r>
            <a:endParaRPr lang="en-US" sz="4800" b="1" dirty="0"/>
          </a:p>
          <a:p>
            <a:pPr marL="1612900" indent="363538" algn="l">
              <a:buFont typeface="Wingdings" panose="05000000000000000000" pitchFamily="2" charset="2"/>
              <a:buChar char="v"/>
              <a:tabLst>
                <a:tab pos="1519238" algn="l"/>
                <a:tab pos="2246313" algn="l"/>
              </a:tabLst>
            </a:pPr>
            <a:r>
              <a:rPr lang="en-US" sz="4800" b="1" dirty="0" err="1"/>
              <a:t>Động</a:t>
            </a:r>
            <a:r>
              <a:rPr lang="en-US" sz="4800" b="1" dirty="0"/>
              <a:t> </a:t>
            </a:r>
            <a:r>
              <a:rPr lang="en-US" sz="4800" b="1" dirty="0" err="1"/>
              <a:t>từ</a:t>
            </a:r>
            <a:endParaRPr lang="en-US" sz="4800" b="1" dirty="0"/>
          </a:p>
          <a:p>
            <a:pPr marL="1612900" indent="363538" algn="l">
              <a:buFont typeface="Wingdings" panose="05000000000000000000" pitchFamily="2" charset="2"/>
              <a:buChar char="v"/>
              <a:tabLst>
                <a:tab pos="1519238" algn="l"/>
                <a:tab pos="2246313" algn="l"/>
              </a:tabLst>
            </a:pPr>
            <a:r>
              <a:rPr lang="en-US" sz="4800" b="1" dirty="0" err="1"/>
              <a:t>Tính</a:t>
            </a:r>
            <a:r>
              <a:rPr lang="en-US" sz="4800" b="1" dirty="0"/>
              <a:t> </a:t>
            </a:r>
            <a:r>
              <a:rPr lang="en-US" sz="4800" b="1" dirty="0" err="1"/>
              <a:t>từ</a:t>
            </a:r>
            <a:endParaRPr lang="en-US" sz="4800" b="1" dirty="0"/>
          </a:p>
          <a:p>
            <a:pPr marL="1612900" indent="363538" algn="l">
              <a:buFont typeface="Wingdings" panose="05000000000000000000" pitchFamily="2" charset="2"/>
              <a:buChar char="v"/>
              <a:tabLst>
                <a:tab pos="1519238" algn="l"/>
                <a:tab pos="2246313" algn="l"/>
              </a:tabLst>
            </a:pPr>
            <a:r>
              <a:rPr lang="en-US" sz="4800" b="1" dirty="0" err="1"/>
              <a:t>Đại</a:t>
            </a:r>
            <a:r>
              <a:rPr lang="en-US" sz="4800" b="1" dirty="0"/>
              <a:t> </a:t>
            </a:r>
            <a:r>
              <a:rPr lang="en-US" sz="4800" b="1" dirty="0" err="1"/>
              <a:t>từ</a:t>
            </a:r>
            <a:endParaRPr lang="en-US" sz="4800" b="1" dirty="0"/>
          </a:p>
          <a:p>
            <a:pPr marL="1612900" indent="363538" algn="l">
              <a:buFont typeface="Wingdings" panose="05000000000000000000" pitchFamily="2" charset="2"/>
              <a:buChar char="v"/>
              <a:tabLst>
                <a:tab pos="1519238" algn="l"/>
                <a:tab pos="2246313" algn="l"/>
              </a:tabLst>
            </a:pPr>
            <a:r>
              <a:rPr lang="vi-VN" sz="4800" b="1"/>
              <a:t>Kết </a:t>
            </a:r>
            <a:r>
              <a:rPr lang="en-US" sz="4800" b="1"/>
              <a:t>từ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652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" y="4596"/>
            <a:ext cx="12175559" cy="68476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90" y="1767969"/>
            <a:ext cx="11619397" cy="115261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8141" y="666904"/>
            <a:ext cx="10981086" cy="3700166"/>
          </a:xfrm>
          <a:prstGeom prst="rect">
            <a:avLst/>
          </a:prstGeom>
        </p:spPr>
        <p:txBody>
          <a:bodyPr lIns="66358" tIns="33179" rIns="66358" bIns="33179" anchor="b">
            <a:prstTxWarp prst="textArchUp">
              <a:avLst/>
            </a:prstTxWarp>
          </a:bodyPr>
          <a:lstStyle>
            <a:lvl1pPr marL="0" lvl="0" indent="0" algn="ctr" defTabSz="15005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8255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THƯ GIÃN – CHUYỂN TIẾT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43248" y="6092665"/>
            <a:ext cx="5422032" cy="731872"/>
          </a:xfrm>
          <a:prstGeom prst="rect">
            <a:avLst/>
          </a:prstGeom>
        </p:spPr>
        <p:txBody>
          <a:bodyPr lIns="66358" tIns="33179" rIns="66358" bIns="33179" anchor="b"/>
          <a:lstStyle>
            <a:lvl1pPr marL="0" lvl="0" indent="0" algn="ctr" defTabSz="15005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8255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43200000">
                                      <p:cBhvr>
                                        <p:cTn id="6" dur="20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66" y="725852"/>
            <a:ext cx="9232244" cy="54927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ÔN TẬP CÁC BÀI TĐ CHỦ </a:t>
            </a:r>
            <a:r>
              <a:rPr lang="en-US" sz="3600" b="1">
                <a:solidFill>
                  <a:srgbClr val="00B050"/>
                </a:solidFill>
              </a:rPr>
              <a:t>ĐIỂM 4: </a:t>
            </a:r>
            <a:r>
              <a:rPr lang="en-US" sz="3600" b="1" dirty="0">
                <a:solidFill>
                  <a:srgbClr val="00B050"/>
                </a:solidFill>
              </a:rPr>
              <a:t>GIỮ LẤY MÀU XANH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569" y="1600201"/>
            <a:ext cx="10975658" cy="45259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09940"/>
              </p:ext>
            </p:extLst>
          </p:nvPr>
        </p:nvGraphicFramePr>
        <p:xfrm>
          <a:off x="288719" y="1412776"/>
          <a:ext cx="11066139" cy="5256584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8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8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225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F0000"/>
                          </a:solidFill>
                        </a:rPr>
                        <a:t>Tên</a:t>
                      </a:r>
                      <a:r>
                        <a:rPr lang="vi-VN" sz="2800" baseline="0" dirty="0">
                          <a:solidFill>
                            <a:srgbClr val="FF0000"/>
                          </a:solidFill>
                        </a:rPr>
                        <a:t> bài</a:t>
                      </a:r>
                      <a:endParaRPr lang="vi-VN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F0000"/>
                          </a:solidFill>
                        </a:rPr>
                        <a:t>Tác</a:t>
                      </a:r>
                      <a:r>
                        <a:rPr lang="vi-VN" sz="2800" baseline="0" dirty="0">
                          <a:solidFill>
                            <a:srgbClr val="FF0000"/>
                          </a:solidFill>
                        </a:rPr>
                        <a:t> giả</a:t>
                      </a:r>
                      <a:endParaRPr lang="vi-VN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F0000"/>
                          </a:solidFill>
                        </a:rPr>
                        <a:t>Nội</a:t>
                      </a:r>
                      <a:r>
                        <a:rPr lang="vi-VN" sz="2800" baseline="0" dirty="0">
                          <a:solidFill>
                            <a:srgbClr val="FF0000"/>
                          </a:solidFill>
                        </a:rPr>
                        <a:t> dung chính</a:t>
                      </a:r>
                      <a:endParaRPr lang="vi-VN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701">
                <a:tc>
                  <a:txBody>
                    <a:bodyPr/>
                    <a:lstStyle/>
                    <a:p>
                      <a:endParaRPr lang="vi-VN" sz="1600" b="1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82">
                <a:tc>
                  <a:txBody>
                    <a:bodyPr/>
                    <a:lstStyle/>
                    <a:p>
                      <a:endParaRPr lang="vi-VN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600" b="1" dirty="0">
                        <a:solidFill>
                          <a:srgbClr val="FF0000"/>
                        </a:solidFill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709">
                <a:tc>
                  <a:txBody>
                    <a:bodyPr/>
                    <a:lstStyle/>
                    <a:p>
                      <a:endParaRPr lang="vi-VN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endParaRPr lang="vi-VN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701">
                <a:tc>
                  <a:txBody>
                    <a:bodyPr/>
                    <a:lstStyle/>
                    <a:p>
                      <a:endParaRPr lang="vi-VN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9870">
                <a:tc>
                  <a:txBody>
                    <a:bodyPr/>
                    <a:lstStyle/>
                    <a:p>
                      <a:endParaRPr lang="vi-VN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2138" y="2060848"/>
            <a:ext cx="1800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vi-VN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5941" y="2199347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  <a:endParaRPr lang="vi-VN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0543" y="2107014"/>
            <a:ext cx="7514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Thu,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358" y="2780928"/>
            <a:ext cx="1607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542" y="3451438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vi-VN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0685" y="3380233"/>
            <a:ext cx="101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endParaRPr lang="vi-VN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7027" y="3263484"/>
            <a:ext cx="7778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Thẩy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458" y="4197079"/>
            <a:ext cx="1602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lang="vi-VN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61428" y="4197079"/>
            <a:ext cx="1354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Mậu</a:t>
            </a:r>
            <a:endParaRPr lang="vi-VN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93963" y="4208784"/>
            <a:ext cx="7674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3808" y="5147134"/>
            <a:ext cx="1797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hon</a:t>
            </a:r>
            <a:endParaRPr lang="vi-VN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00061" y="5131763"/>
            <a:ext cx="1593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b="1" dirty="0">
                <a:solidFill>
                  <a:srgbClr val="FF0000"/>
                </a:solidFill>
                <a:cs typeface="Arial" panose="020B0604020202020204" pitchFamily="34" charset="0"/>
              </a:rPr>
              <a:t>Nguyễn Thị Cẩm Châu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64008" y="5115915"/>
            <a:ext cx="7704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b="1" dirty="0">
                <a:solidFill>
                  <a:srgbClr val="FF0000"/>
                </a:solidFill>
                <a:cs typeface="Arial" panose="020B0604020202020204" pitchFamily="34" charset="0"/>
              </a:rPr>
              <a:t>Biểu dương ý thức bảo vệ rừng, sự thông minh và dũng cảm của 1 công dân nhỏ tuổi.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3878" y="5819849"/>
            <a:ext cx="1736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cs typeface="Arial" panose="020B0604020202020204" pitchFamily="34" charset="0"/>
              </a:rPr>
              <a:t>Trồng rừng ngập mặn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00061" y="5787440"/>
            <a:ext cx="1819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b="1" dirty="0">
                <a:solidFill>
                  <a:srgbClr val="FF0000"/>
                </a:solidFill>
                <a:cs typeface="Arial" panose="020B0604020202020204" pitchFamily="34" charset="0"/>
              </a:rPr>
              <a:t>Phan Nguyên Hồng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84538" y="5768017"/>
            <a:ext cx="7671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b="1" dirty="0">
                <a:solidFill>
                  <a:srgbClr val="FF0000"/>
                </a:solidFill>
                <a:cs typeface="Arial" panose="020B0604020202020204" pitchFamily="34" charset="0"/>
              </a:rPr>
              <a:t>Nguyên nhân khiến rừng ngập mặn bị tàn phá; thành tích khôi phục rừng gập mặn những năm qua; tác dụng của rừng ngập mặn khi được phục hồi.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21788" y="280406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059" y="1988840"/>
            <a:ext cx="9793088" cy="33123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B050"/>
                </a:solidFill>
              </a:rPr>
              <a:t>PHẦN 2: ÔN TẬP </a:t>
            </a:r>
            <a:br>
              <a:rPr lang="en-US" sz="7200" b="1" dirty="0">
                <a:solidFill>
                  <a:srgbClr val="00B050"/>
                </a:solidFill>
              </a:rPr>
            </a:br>
            <a:r>
              <a:rPr lang="en-US" sz="7200" b="1" dirty="0">
                <a:solidFill>
                  <a:srgbClr val="00B050"/>
                </a:solidFill>
              </a:rPr>
              <a:t>ĐẠI TỪ VÀ QUAN HỆ TỪ</a:t>
            </a:r>
          </a:p>
        </p:txBody>
      </p:sp>
    </p:spTree>
    <p:extLst>
      <p:ext uri="{BB962C8B-B14F-4D97-AF65-F5344CB8AC3E}">
        <p14:creationId xmlns:p14="http://schemas.microsoft.com/office/powerpoint/2010/main" val="33732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8"/>
          <p:cNvSpPr txBox="1"/>
          <p:nvPr/>
        </p:nvSpPr>
        <p:spPr>
          <a:xfrm>
            <a:off x="-167109" y="1050744"/>
            <a:ext cx="12195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E13810"/>
                </a:solidFill>
                <a:latin typeface="Cambria" panose="02040503050406030204" pitchFamily="18" charset="0"/>
              </a:rPr>
              <a:t>I. ĐẠI TỪ</a:t>
            </a:r>
            <a:endParaRPr lang="zh-CN" altLang="en-US" sz="4800" b="1" dirty="0">
              <a:solidFill>
                <a:srgbClr val="E1381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34" y="3593026"/>
            <a:ext cx="3264973" cy="3264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71" y="4077072"/>
            <a:ext cx="2780928" cy="27809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12" y="3789040"/>
            <a:ext cx="3068960" cy="3068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34" y="111160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76" name="AutoShape 67"/>
          <p:cNvSpPr>
            <a:spLocks noChangeArrowheads="1"/>
          </p:cNvSpPr>
          <p:nvPr/>
        </p:nvSpPr>
        <p:spPr bwMode="gray">
          <a:xfrm>
            <a:off x="966842" y="1179205"/>
            <a:ext cx="10923123" cy="1071821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CC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21935" tIns="60968" rIns="121935" bIns="60968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>
              <a:lnSpc>
                <a:spcPct val="120000"/>
              </a:lnSpc>
              <a:buNone/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lnSpc>
                <a:spcPct val="120000"/>
              </a:lnSpc>
              <a:buNone/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3480" name="AutoShape 74"/>
          <p:cNvSpPr>
            <a:spLocks noChangeArrowheads="1"/>
          </p:cNvSpPr>
          <p:nvPr/>
        </p:nvSpPr>
        <p:spPr bwMode="gray">
          <a:xfrm>
            <a:off x="1025489" y="3854901"/>
            <a:ext cx="10898476" cy="819613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CC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21935" tIns="60968" rIns="121935" bIns="60968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3481" name="Freeform 76"/>
          <p:cNvSpPr>
            <a:spLocks/>
          </p:cNvSpPr>
          <p:nvPr/>
        </p:nvSpPr>
        <p:spPr bwMode="gray">
          <a:xfrm>
            <a:off x="1147614" y="2013022"/>
            <a:ext cx="534844" cy="167004"/>
          </a:xfrm>
          <a:custGeom>
            <a:avLst/>
            <a:gdLst>
              <a:gd name="T0" fmla="*/ 0 w 596"/>
              <a:gd name="T1" fmla="*/ 0 h 598"/>
              <a:gd name="T2" fmla="*/ 0 w 596"/>
              <a:gd name="T3" fmla="*/ 0 h 598"/>
              <a:gd name="T4" fmla="*/ 0 w 596"/>
              <a:gd name="T5" fmla="*/ 0 h 598"/>
              <a:gd name="T6" fmla="*/ 0 w 596"/>
              <a:gd name="T7" fmla="*/ 0 h 598"/>
              <a:gd name="T8" fmla="*/ 0 w 596"/>
              <a:gd name="T9" fmla="*/ 0 h 598"/>
              <a:gd name="T10" fmla="*/ 0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rgbClr val="9933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35" tIns="60968" rIns="121935" bIns="60968"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17" name="Text Box 77"/>
          <p:cNvSpPr txBox="1">
            <a:spLocks noChangeArrowheads="1"/>
          </p:cNvSpPr>
          <p:nvPr/>
        </p:nvSpPr>
        <p:spPr bwMode="gray">
          <a:xfrm>
            <a:off x="1613494" y="1762918"/>
            <a:ext cx="415474" cy="4924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3547" name="AutoShape 107"/>
          <p:cNvSpPr>
            <a:spLocks noChangeArrowheads="1"/>
          </p:cNvSpPr>
          <p:nvPr/>
        </p:nvSpPr>
        <p:spPr bwMode="gray">
          <a:xfrm>
            <a:off x="1854627" y="54771"/>
            <a:ext cx="7267296" cy="9979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903" tIns="60952" rIns="121903" bIns="6095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là gì?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589" name="Group 165"/>
          <p:cNvGrpSpPr>
            <a:grpSpLocks/>
          </p:cNvGrpSpPr>
          <p:nvPr/>
        </p:nvGrpSpPr>
        <p:grpSpPr bwMode="auto">
          <a:xfrm>
            <a:off x="-383133" y="1383171"/>
            <a:ext cx="1415429" cy="954806"/>
            <a:chOff x="-97" y="936"/>
            <a:chExt cx="622" cy="791"/>
          </a:xfrm>
        </p:grpSpPr>
        <p:sp>
          <p:nvSpPr>
            <p:cNvPr id="19507" name="AutoShape 81"/>
            <p:cNvSpPr>
              <a:spLocks noChangeArrowheads="1"/>
            </p:cNvSpPr>
            <p:nvPr/>
          </p:nvSpPr>
          <p:spPr bwMode="gray">
            <a:xfrm flipH="1">
              <a:off x="193" y="1033"/>
              <a:ext cx="103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08" name="AutoShape 82"/>
            <p:cNvSpPr>
              <a:spLocks noChangeArrowheads="1"/>
            </p:cNvSpPr>
            <p:nvPr/>
          </p:nvSpPr>
          <p:spPr bwMode="gray">
            <a:xfrm rot="10800000" flipH="1">
              <a:off x="205" y="1577"/>
              <a:ext cx="104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09" name="AutoShape 83"/>
            <p:cNvSpPr>
              <a:spLocks noChangeArrowheads="1"/>
            </p:cNvSpPr>
            <p:nvPr/>
          </p:nvSpPr>
          <p:spPr bwMode="gray">
            <a:xfrm rot="16200000" flipH="1">
              <a:off x="-110" y="1294"/>
              <a:ext cx="95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10" name="Oval 84"/>
            <p:cNvSpPr>
              <a:spLocks noChangeArrowheads="1"/>
            </p:cNvSpPr>
            <p:nvPr/>
          </p:nvSpPr>
          <p:spPr bwMode="gray">
            <a:xfrm rot="5400000">
              <a:off x="2" y="1059"/>
              <a:ext cx="501" cy="544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11" name="Oval 85"/>
            <p:cNvSpPr>
              <a:spLocks noChangeArrowheads="1"/>
            </p:cNvSpPr>
            <p:nvPr/>
          </p:nvSpPr>
          <p:spPr bwMode="gray">
            <a:xfrm rot="5400000">
              <a:off x="39" y="1089"/>
              <a:ext cx="444" cy="48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526" name="Oval 86"/>
            <p:cNvSpPr>
              <a:spLocks noChangeArrowheads="1"/>
            </p:cNvSpPr>
            <p:nvPr/>
          </p:nvSpPr>
          <p:spPr bwMode="gray">
            <a:xfrm rot="5400000">
              <a:off x="-249" y="1303"/>
              <a:ext cx="789" cy="5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13" name="Oval 87"/>
            <p:cNvSpPr>
              <a:spLocks noChangeArrowheads="1"/>
            </p:cNvSpPr>
            <p:nvPr/>
          </p:nvSpPr>
          <p:spPr bwMode="gray">
            <a:xfrm rot="5400000">
              <a:off x="-234" y="1304"/>
              <a:ext cx="789" cy="5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528" name="Oval 88"/>
            <p:cNvSpPr>
              <a:spLocks noChangeArrowheads="1"/>
            </p:cNvSpPr>
            <p:nvPr/>
          </p:nvSpPr>
          <p:spPr bwMode="gray">
            <a:xfrm rot="5400000">
              <a:off x="-150" y="1167"/>
              <a:ext cx="789" cy="32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15" name="Oval 89"/>
            <p:cNvSpPr>
              <a:spLocks noChangeArrowheads="1"/>
            </p:cNvSpPr>
            <p:nvPr/>
          </p:nvSpPr>
          <p:spPr bwMode="gray">
            <a:xfrm rot="5400000">
              <a:off x="-135" y="1167"/>
              <a:ext cx="789" cy="32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16" name="TextBox 132"/>
            <p:cNvSpPr txBox="1">
              <a:spLocks noChangeArrowheads="1"/>
            </p:cNvSpPr>
            <p:nvPr/>
          </p:nvSpPr>
          <p:spPr bwMode="auto">
            <a:xfrm>
              <a:off x="177" y="1092"/>
              <a:ext cx="177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03587" name="Group 163"/>
          <p:cNvGrpSpPr>
            <a:grpSpLocks/>
          </p:cNvGrpSpPr>
          <p:nvPr/>
        </p:nvGrpSpPr>
        <p:grpSpPr bwMode="auto">
          <a:xfrm>
            <a:off x="-246036" y="3748080"/>
            <a:ext cx="1985905" cy="952204"/>
            <a:chOff x="0" y="2429"/>
            <a:chExt cx="889" cy="826"/>
          </a:xfrm>
        </p:grpSpPr>
        <p:sp>
          <p:nvSpPr>
            <p:cNvPr id="19493" name="AutoShape 40"/>
            <p:cNvSpPr>
              <a:spLocks noChangeArrowheads="1"/>
            </p:cNvSpPr>
            <p:nvPr/>
          </p:nvSpPr>
          <p:spPr bwMode="gray">
            <a:xfrm flipH="1">
              <a:off x="418" y="2545"/>
              <a:ext cx="15" cy="18"/>
            </a:xfrm>
            <a:prstGeom prst="upArrow">
              <a:avLst>
                <a:gd name="adj1" fmla="val 51676"/>
                <a:gd name="adj2" fmla="val 12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4" name="AutoShape 41"/>
            <p:cNvSpPr>
              <a:spLocks noChangeArrowheads="1"/>
            </p:cNvSpPr>
            <p:nvPr/>
          </p:nvSpPr>
          <p:spPr bwMode="gray">
            <a:xfrm rot="10800000" flipH="1">
              <a:off x="420" y="2700"/>
              <a:ext cx="15" cy="18"/>
            </a:xfrm>
            <a:prstGeom prst="upArrow">
              <a:avLst>
                <a:gd name="adj1" fmla="val 51676"/>
                <a:gd name="adj2" fmla="val 12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5" name="AutoShape 42"/>
            <p:cNvSpPr>
              <a:spLocks noChangeArrowheads="1"/>
            </p:cNvSpPr>
            <p:nvPr/>
          </p:nvSpPr>
          <p:spPr bwMode="gray">
            <a:xfrm rot="16200000" flipH="1">
              <a:off x="360" y="2627"/>
              <a:ext cx="27" cy="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6" name="Freeform 69"/>
            <p:cNvSpPr>
              <a:spLocks/>
            </p:cNvSpPr>
            <p:nvPr/>
          </p:nvSpPr>
          <p:spPr bwMode="gray">
            <a:xfrm>
              <a:off x="627" y="2685"/>
              <a:ext cx="262" cy="264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9933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7" name="AutoShape 115"/>
            <p:cNvSpPr>
              <a:spLocks noChangeArrowheads="1"/>
            </p:cNvSpPr>
            <p:nvPr/>
          </p:nvSpPr>
          <p:spPr bwMode="gray">
            <a:xfrm flipH="1">
              <a:off x="261" y="2544"/>
              <a:ext cx="100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8" name="AutoShape 116"/>
            <p:cNvSpPr>
              <a:spLocks noChangeArrowheads="1"/>
            </p:cNvSpPr>
            <p:nvPr/>
          </p:nvSpPr>
          <p:spPr bwMode="gray">
            <a:xfrm rot="10800000" flipH="1">
              <a:off x="271" y="3088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9" name="AutoShape 117"/>
            <p:cNvSpPr>
              <a:spLocks noChangeArrowheads="1"/>
            </p:cNvSpPr>
            <p:nvPr/>
          </p:nvSpPr>
          <p:spPr bwMode="gray">
            <a:xfrm rot="16200000" flipH="1">
              <a:off x="-15" y="2807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00" name="Oval 118"/>
            <p:cNvSpPr>
              <a:spLocks noChangeArrowheads="1"/>
            </p:cNvSpPr>
            <p:nvPr/>
          </p:nvSpPr>
          <p:spPr bwMode="gray">
            <a:xfrm rot="5400000">
              <a:off x="59" y="2582"/>
              <a:ext cx="501" cy="519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01" name="Oval 119"/>
            <p:cNvSpPr>
              <a:spLocks noChangeArrowheads="1"/>
            </p:cNvSpPr>
            <p:nvPr/>
          </p:nvSpPr>
          <p:spPr bwMode="gray">
            <a:xfrm rot="5400000">
              <a:off x="96" y="2611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120"/>
            <p:cNvSpPr>
              <a:spLocks noChangeArrowheads="1"/>
            </p:cNvSpPr>
            <p:nvPr/>
          </p:nvSpPr>
          <p:spPr bwMode="gray">
            <a:xfrm rot="5400000">
              <a:off x="-194" y="2813"/>
              <a:ext cx="826" cy="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03" name="Oval 121"/>
            <p:cNvSpPr>
              <a:spLocks noChangeArrowheads="1"/>
            </p:cNvSpPr>
            <p:nvPr/>
          </p:nvSpPr>
          <p:spPr bwMode="gray">
            <a:xfrm rot="5400000">
              <a:off x="-195" y="2813"/>
              <a:ext cx="826" cy="5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122"/>
            <p:cNvSpPr>
              <a:spLocks noChangeArrowheads="1"/>
            </p:cNvSpPr>
            <p:nvPr/>
          </p:nvSpPr>
          <p:spPr bwMode="gray">
            <a:xfrm rot="5400000">
              <a:off x="-95" y="2678"/>
              <a:ext cx="826" cy="32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05" name="Oval 123"/>
            <p:cNvSpPr>
              <a:spLocks noChangeArrowheads="1"/>
            </p:cNvSpPr>
            <p:nvPr/>
          </p:nvSpPr>
          <p:spPr bwMode="gray">
            <a:xfrm rot="5400000">
              <a:off x="-97" y="2678"/>
              <a:ext cx="826" cy="32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06" name="TextBox 134"/>
            <p:cNvSpPr txBox="1">
              <a:spLocks noChangeArrowheads="1"/>
            </p:cNvSpPr>
            <p:nvPr/>
          </p:nvSpPr>
          <p:spPr bwMode="auto">
            <a:xfrm>
              <a:off x="217" y="2586"/>
              <a:ext cx="177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03556" name="AutoShape 67"/>
          <p:cNvSpPr>
            <a:spLocks noChangeArrowheads="1"/>
          </p:cNvSpPr>
          <p:nvPr/>
        </p:nvSpPr>
        <p:spPr bwMode="gray">
          <a:xfrm>
            <a:off x="1050117" y="2603096"/>
            <a:ext cx="10863625" cy="831418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CC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21935" tIns="60968" rIns="121935" bIns="60968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None/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3557" name="Freeform 69"/>
          <p:cNvSpPr>
            <a:spLocks/>
          </p:cNvSpPr>
          <p:nvPr/>
        </p:nvSpPr>
        <p:spPr bwMode="gray">
          <a:xfrm>
            <a:off x="1336138" y="2918620"/>
            <a:ext cx="541039" cy="331950"/>
          </a:xfrm>
          <a:custGeom>
            <a:avLst/>
            <a:gdLst>
              <a:gd name="T0" fmla="*/ 0 w 596"/>
              <a:gd name="T1" fmla="*/ 0 h 598"/>
              <a:gd name="T2" fmla="*/ 0 w 596"/>
              <a:gd name="T3" fmla="*/ 0 h 598"/>
              <a:gd name="T4" fmla="*/ 0 w 596"/>
              <a:gd name="T5" fmla="*/ 0 h 598"/>
              <a:gd name="T6" fmla="*/ 0 w 596"/>
              <a:gd name="T7" fmla="*/ 0 h 598"/>
              <a:gd name="T8" fmla="*/ 0 w 596"/>
              <a:gd name="T9" fmla="*/ 0 h 598"/>
              <a:gd name="T10" fmla="*/ 0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rgbClr val="9933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35" tIns="60968" rIns="121935" bIns="60968"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3586" name="Group 162"/>
          <p:cNvGrpSpPr>
            <a:grpSpLocks/>
          </p:cNvGrpSpPr>
          <p:nvPr/>
        </p:nvGrpSpPr>
        <p:grpSpPr bwMode="auto">
          <a:xfrm>
            <a:off x="-246027" y="2432791"/>
            <a:ext cx="1230124" cy="954806"/>
            <a:chOff x="-138" y="3358"/>
            <a:chExt cx="569" cy="791"/>
          </a:xfrm>
        </p:grpSpPr>
        <p:sp>
          <p:nvSpPr>
            <p:cNvPr id="19483" name="AutoShape 115"/>
            <p:cNvSpPr>
              <a:spLocks noChangeArrowheads="1"/>
            </p:cNvSpPr>
            <p:nvPr/>
          </p:nvSpPr>
          <p:spPr bwMode="gray">
            <a:xfrm flipH="1">
              <a:off x="122" y="3457"/>
              <a:ext cx="100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4" name="AutoShape 116"/>
            <p:cNvSpPr>
              <a:spLocks noChangeArrowheads="1"/>
            </p:cNvSpPr>
            <p:nvPr/>
          </p:nvSpPr>
          <p:spPr bwMode="gray">
            <a:xfrm rot="10800000" flipH="1">
              <a:off x="133" y="4000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5" name="AutoShape 117"/>
            <p:cNvSpPr>
              <a:spLocks noChangeArrowheads="1"/>
            </p:cNvSpPr>
            <p:nvPr/>
          </p:nvSpPr>
          <p:spPr bwMode="gray">
            <a:xfrm rot="16200000" flipH="1">
              <a:off x="-153" y="3719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6" name="Oval 118"/>
            <p:cNvSpPr>
              <a:spLocks noChangeArrowheads="1"/>
            </p:cNvSpPr>
            <p:nvPr/>
          </p:nvSpPr>
          <p:spPr bwMode="gray">
            <a:xfrm rot="5400000">
              <a:off x="-79" y="3494"/>
              <a:ext cx="501" cy="519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7" name="Oval 119"/>
            <p:cNvSpPr>
              <a:spLocks noChangeArrowheads="1"/>
            </p:cNvSpPr>
            <p:nvPr/>
          </p:nvSpPr>
          <p:spPr bwMode="gray">
            <a:xfrm rot="5400000">
              <a:off x="-42" y="3523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560" name="Oval 120"/>
            <p:cNvSpPr>
              <a:spLocks noChangeArrowheads="1"/>
            </p:cNvSpPr>
            <p:nvPr/>
          </p:nvSpPr>
          <p:spPr bwMode="gray">
            <a:xfrm rot="5400000">
              <a:off x="-313" y="3725"/>
              <a:ext cx="789" cy="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89" name="Oval 121"/>
            <p:cNvSpPr>
              <a:spLocks noChangeArrowheads="1"/>
            </p:cNvSpPr>
            <p:nvPr/>
          </p:nvSpPr>
          <p:spPr bwMode="gray">
            <a:xfrm rot="5400000">
              <a:off x="-314" y="3725"/>
              <a:ext cx="789" cy="6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562" name="Oval 122"/>
            <p:cNvSpPr>
              <a:spLocks noChangeArrowheads="1"/>
            </p:cNvSpPr>
            <p:nvPr/>
          </p:nvSpPr>
          <p:spPr bwMode="gray">
            <a:xfrm rot="5400000">
              <a:off x="-214" y="3590"/>
              <a:ext cx="789" cy="326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1" name="Oval 123"/>
            <p:cNvSpPr>
              <a:spLocks noChangeArrowheads="1"/>
            </p:cNvSpPr>
            <p:nvPr/>
          </p:nvSpPr>
          <p:spPr bwMode="gray">
            <a:xfrm rot="5400000">
              <a:off x="-216" y="3590"/>
              <a:ext cx="789" cy="32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92" name="TextBox 134"/>
            <p:cNvSpPr txBox="1">
              <a:spLocks noChangeArrowheads="1"/>
            </p:cNvSpPr>
            <p:nvPr/>
          </p:nvSpPr>
          <p:spPr bwMode="auto">
            <a:xfrm>
              <a:off x="12" y="3504"/>
              <a:ext cx="317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39" name="AutoShape 11"/>
          <p:cNvSpPr>
            <a:spLocks noChangeArrowheads="1"/>
          </p:cNvSpPr>
          <p:nvPr/>
        </p:nvSpPr>
        <p:spPr bwMode="gray">
          <a:xfrm>
            <a:off x="139290" y="152400"/>
            <a:ext cx="1421793" cy="787400"/>
          </a:xfrm>
          <a:prstGeom prst="roundRect">
            <a:avLst>
              <a:gd name="adj" fmla="val 11921"/>
            </a:avLst>
          </a:prstGeom>
          <a:solidFill>
            <a:srgbClr val="99FF66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lIns="121935" tIns="60968" rIns="121935" bIns="60968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519" y="-32829"/>
            <a:ext cx="1492639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10202041" y="6248480"/>
            <a:ext cx="2016225" cy="597926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10447954" y="5928237"/>
            <a:ext cx="1008113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10447954" y="5928237"/>
            <a:ext cx="1008113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4" name="Oval 15"/>
          <p:cNvSpPr>
            <a:spLocks noChangeArrowheads="1"/>
          </p:cNvSpPr>
          <p:nvPr/>
        </p:nvSpPr>
        <p:spPr bwMode="auto">
          <a:xfrm>
            <a:off x="10447954" y="5928237"/>
            <a:ext cx="1008113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5" name="Oval 16"/>
          <p:cNvSpPr>
            <a:spLocks noChangeArrowheads="1"/>
          </p:cNvSpPr>
          <p:nvPr/>
        </p:nvSpPr>
        <p:spPr bwMode="auto">
          <a:xfrm>
            <a:off x="10447954" y="5928237"/>
            <a:ext cx="1008113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6" name="Oval 17"/>
          <p:cNvSpPr>
            <a:spLocks noChangeArrowheads="1"/>
          </p:cNvSpPr>
          <p:nvPr/>
        </p:nvSpPr>
        <p:spPr bwMode="auto">
          <a:xfrm>
            <a:off x="10447954" y="5928237"/>
            <a:ext cx="1008113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7" name="Oval 18"/>
          <p:cNvSpPr>
            <a:spLocks noChangeArrowheads="1"/>
          </p:cNvSpPr>
          <p:nvPr/>
        </p:nvSpPr>
        <p:spPr bwMode="auto">
          <a:xfrm>
            <a:off x="10447954" y="5928237"/>
            <a:ext cx="1008113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8" name="Oval 19"/>
          <p:cNvSpPr>
            <a:spLocks noChangeArrowheads="1"/>
          </p:cNvSpPr>
          <p:nvPr/>
        </p:nvSpPr>
        <p:spPr bwMode="auto">
          <a:xfrm>
            <a:off x="10447954" y="5928237"/>
            <a:ext cx="1008113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9" name="Oval 20"/>
          <p:cNvSpPr>
            <a:spLocks noChangeArrowheads="1"/>
          </p:cNvSpPr>
          <p:nvPr/>
        </p:nvSpPr>
        <p:spPr bwMode="auto">
          <a:xfrm>
            <a:off x="10447954" y="5928237"/>
            <a:ext cx="1008113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Oval 21"/>
          <p:cNvSpPr>
            <a:spLocks noChangeArrowheads="1"/>
          </p:cNvSpPr>
          <p:nvPr/>
        </p:nvSpPr>
        <p:spPr bwMode="auto">
          <a:xfrm>
            <a:off x="10447954" y="5928237"/>
            <a:ext cx="1008113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" name="Oval 22"/>
          <p:cNvSpPr>
            <a:spLocks noChangeArrowheads="1"/>
          </p:cNvSpPr>
          <p:nvPr/>
        </p:nvSpPr>
        <p:spPr bwMode="auto">
          <a:xfrm>
            <a:off x="10447954" y="5928237"/>
            <a:ext cx="1008113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454249" y="1643050"/>
            <a:ext cx="1334431" cy="1461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525951" y="1641589"/>
            <a:ext cx="1334431" cy="1461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utoShape 67"/>
          <p:cNvSpPr>
            <a:spLocks noChangeArrowheads="1"/>
          </p:cNvSpPr>
          <p:nvPr/>
        </p:nvSpPr>
        <p:spPr bwMode="gray">
          <a:xfrm>
            <a:off x="1025489" y="2500306"/>
            <a:ext cx="10858576" cy="1033241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CC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21935" tIns="60968" rIns="121935" bIns="60968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None/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từ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AutoShape 74"/>
          <p:cNvSpPr>
            <a:spLocks noChangeArrowheads="1"/>
          </p:cNvSpPr>
          <p:nvPr/>
        </p:nvSpPr>
        <p:spPr bwMode="gray">
          <a:xfrm>
            <a:off x="954051" y="3857628"/>
            <a:ext cx="11001452" cy="819613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CC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21935" tIns="60968" rIns="121935" bIns="60968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từ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671" y="1571612"/>
            <a:ext cx="379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3" name="AutoShape 74"/>
          <p:cNvSpPr>
            <a:spLocks noChangeArrowheads="1"/>
          </p:cNvSpPr>
          <p:nvPr/>
        </p:nvSpPr>
        <p:spPr bwMode="gray">
          <a:xfrm>
            <a:off x="1096927" y="5069347"/>
            <a:ext cx="10898476" cy="819613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CC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21935" tIns="60968" rIns="121935" bIns="60968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từ miêu tả đặc điểm, tính chất của sự vật, hoạt động, trạng thái.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4" name="Group 163"/>
          <p:cNvGrpSpPr>
            <a:grpSpLocks/>
          </p:cNvGrpSpPr>
          <p:nvPr/>
        </p:nvGrpSpPr>
        <p:grpSpPr bwMode="auto">
          <a:xfrm>
            <a:off x="-174598" y="4962526"/>
            <a:ext cx="1985905" cy="952204"/>
            <a:chOff x="0" y="2429"/>
            <a:chExt cx="889" cy="826"/>
          </a:xfrm>
        </p:grpSpPr>
        <p:sp>
          <p:nvSpPr>
            <p:cNvPr id="85" name="AutoShape 40"/>
            <p:cNvSpPr>
              <a:spLocks noChangeArrowheads="1"/>
            </p:cNvSpPr>
            <p:nvPr/>
          </p:nvSpPr>
          <p:spPr bwMode="gray">
            <a:xfrm flipH="1">
              <a:off x="418" y="2545"/>
              <a:ext cx="15" cy="18"/>
            </a:xfrm>
            <a:prstGeom prst="upArrow">
              <a:avLst>
                <a:gd name="adj1" fmla="val 51676"/>
                <a:gd name="adj2" fmla="val 12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AutoShape 41"/>
            <p:cNvSpPr>
              <a:spLocks noChangeArrowheads="1"/>
            </p:cNvSpPr>
            <p:nvPr/>
          </p:nvSpPr>
          <p:spPr bwMode="gray">
            <a:xfrm rot="10800000" flipH="1">
              <a:off x="420" y="2700"/>
              <a:ext cx="15" cy="18"/>
            </a:xfrm>
            <a:prstGeom prst="upArrow">
              <a:avLst>
                <a:gd name="adj1" fmla="val 51676"/>
                <a:gd name="adj2" fmla="val 12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AutoShape 42"/>
            <p:cNvSpPr>
              <a:spLocks noChangeArrowheads="1"/>
            </p:cNvSpPr>
            <p:nvPr/>
          </p:nvSpPr>
          <p:spPr bwMode="gray">
            <a:xfrm rot="16200000" flipH="1">
              <a:off x="360" y="2627"/>
              <a:ext cx="27" cy="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gray">
            <a:xfrm>
              <a:off x="627" y="2685"/>
              <a:ext cx="262" cy="264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9933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AutoShape 115"/>
            <p:cNvSpPr>
              <a:spLocks noChangeArrowheads="1"/>
            </p:cNvSpPr>
            <p:nvPr/>
          </p:nvSpPr>
          <p:spPr bwMode="gray">
            <a:xfrm flipH="1">
              <a:off x="261" y="2544"/>
              <a:ext cx="100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AutoShape 116"/>
            <p:cNvSpPr>
              <a:spLocks noChangeArrowheads="1"/>
            </p:cNvSpPr>
            <p:nvPr/>
          </p:nvSpPr>
          <p:spPr bwMode="gray">
            <a:xfrm rot="10800000" flipH="1">
              <a:off x="271" y="3088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AutoShape 117"/>
            <p:cNvSpPr>
              <a:spLocks noChangeArrowheads="1"/>
            </p:cNvSpPr>
            <p:nvPr/>
          </p:nvSpPr>
          <p:spPr bwMode="gray">
            <a:xfrm rot="16200000" flipH="1">
              <a:off x="-15" y="2807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Oval 118"/>
            <p:cNvSpPr>
              <a:spLocks noChangeArrowheads="1"/>
            </p:cNvSpPr>
            <p:nvPr/>
          </p:nvSpPr>
          <p:spPr bwMode="gray">
            <a:xfrm rot="5400000">
              <a:off x="59" y="2582"/>
              <a:ext cx="501" cy="519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Oval 119"/>
            <p:cNvSpPr>
              <a:spLocks noChangeArrowheads="1"/>
            </p:cNvSpPr>
            <p:nvPr/>
          </p:nvSpPr>
          <p:spPr bwMode="gray">
            <a:xfrm rot="5400000">
              <a:off x="96" y="2611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120"/>
            <p:cNvSpPr>
              <a:spLocks noChangeArrowheads="1"/>
            </p:cNvSpPr>
            <p:nvPr/>
          </p:nvSpPr>
          <p:spPr bwMode="gray">
            <a:xfrm rot="5400000">
              <a:off x="-194" y="2813"/>
              <a:ext cx="826" cy="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Oval 121"/>
            <p:cNvSpPr>
              <a:spLocks noChangeArrowheads="1"/>
            </p:cNvSpPr>
            <p:nvPr/>
          </p:nvSpPr>
          <p:spPr bwMode="gray">
            <a:xfrm rot="5400000">
              <a:off x="-195" y="2813"/>
              <a:ext cx="826" cy="5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Oval 122"/>
            <p:cNvSpPr>
              <a:spLocks noChangeArrowheads="1"/>
            </p:cNvSpPr>
            <p:nvPr/>
          </p:nvSpPr>
          <p:spPr bwMode="gray">
            <a:xfrm rot="5400000">
              <a:off x="-95" y="2678"/>
              <a:ext cx="826" cy="32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Oval 123"/>
            <p:cNvSpPr>
              <a:spLocks noChangeArrowheads="1"/>
            </p:cNvSpPr>
            <p:nvPr/>
          </p:nvSpPr>
          <p:spPr bwMode="gray">
            <a:xfrm rot="5400000">
              <a:off x="-97" y="2678"/>
              <a:ext cx="826" cy="32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TextBox 134"/>
            <p:cNvSpPr txBox="1">
              <a:spLocks noChangeArrowheads="1"/>
            </p:cNvSpPr>
            <p:nvPr/>
          </p:nvSpPr>
          <p:spPr bwMode="auto">
            <a:xfrm>
              <a:off x="217" y="2586"/>
              <a:ext cx="177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99" name="AutoShape 74"/>
          <p:cNvSpPr>
            <a:spLocks noChangeArrowheads="1"/>
          </p:cNvSpPr>
          <p:nvPr/>
        </p:nvSpPr>
        <p:spPr bwMode="gray">
          <a:xfrm>
            <a:off x="1025489" y="5072074"/>
            <a:ext cx="10930014" cy="819613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00CC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21935" tIns="60968" rIns="121935" bIns="60968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từ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8484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347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47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347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10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10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10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03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10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10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10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03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76" grpId="0" animBg="1"/>
      <p:bldP spid="103476" grpId="1" build="allAtOnce" animBg="1"/>
      <p:bldP spid="103480" grpId="0" animBg="1"/>
      <p:bldP spid="103481" grpId="0" animBg="1"/>
      <p:bldP spid="573517" grpId="0"/>
      <p:bldP spid="573547" grpId="0" animBg="1"/>
      <p:bldP spid="103556" grpId="0" animBg="1"/>
      <p:bldP spid="39" grpId="0" animBg="1"/>
      <p:bldP spid="61" grpId="0" animBg="1"/>
      <p:bldP spid="61" grpId="1" animBg="1"/>
      <p:bldP spid="61" grpId="2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7" grpId="0" animBg="1"/>
      <p:bldP spid="78" grpId="0" animBg="1"/>
      <p:bldP spid="2" grpId="0"/>
      <p:bldP spid="83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920498"/>
            <a:ext cx="5388320" cy="639762"/>
          </a:xfrm>
        </p:spPr>
        <p:txBody>
          <a:bodyPr/>
          <a:lstStyle/>
          <a:p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80" y="920498"/>
            <a:ext cx="5390437" cy="639762"/>
          </a:xfrm>
        </p:spPr>
        <p:txBody>
          <a:bodyPr/>
          <a:lstStyle/>
          <a:p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4183" t="15683" r="11622" b="24762"/>
          <a:stretch/>
        </p:blipFill>
        <p:spPr>
          <a:xfrm>
            <a:off x="-95100" y="-27384"/>
            <a:ext cx="12280662" cy="6885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78943" y="999929"/>
            <a:ext cx="10528389" cy="6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3517" y="1574587"/>
            <a:ext cx="11422925" cy="14219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725488" algn="just">
              <a:lnSpc>
                <a:spcPct val="120000"/>
              </a:lnSpc>
              <a:buNone/>
              <a:defRPr/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22098" y="2718120"/>
            <a:ext cx="201930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3987" y="3474644"/>
            <a:ext cx="66095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hay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/>
          </a:p>
        </p:txBody>
      </p:sp>
      <p:sp>
        <p:nvSpPr>
          <p:cNvPr id="13" name="Rectangle 12"/>
          <p:cNvSpPr/>
          <p:nvPr/>
        </p:nvSpPr>
        <p:spPr>
          <a:xfrm>
            <a:off x="5277749" y="4780108"/>
            <a:ext cx="4689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/>
          </a:p>
        </p:txBody>
      </p:sp>
      <p:sp>
        <p:nvSpPr>
          <p:cNvPr id="14" name="Rectangle 13"/>
          <p:cNvSpPr/>
          <p:nvPr/>
        </p:nvSpPr>
        <p:spPr>
          <a:xfrm>
            <a:off x="5203422" y="5423771"/>
            <a:ext cx="7151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DT, ĐT, TT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DT, ĐT, TT)</a:t>
            </a:r>
            <a:endParaRPr lang="vi-VN" sz="2800" dirty="0"/>
          </a:p>
        </p:txBody>
      </p:sp>
      <p:sp>
        <p:nvSpPr>
          <p:cNvPr id="15" name="Rectangle 14"/>
          <p:cNvSpPr/>
          <p:nvPr/>
        </p:nvSpPr>
        <p:spPr>
          <a:xfrm>
            <a:off x="258563" y="3485333"/>
            <a:ext cx="326236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endParaRPr lang="vi-VN" sz="28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152" y="4845384"/>
            <a:ext cx="405797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Kia,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2800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563" y="5407138"/>
            <a:ext cx="4079386" cy="95410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...</a:t>
            </a:r>
            <a:endParaRPr lang="vi-VN" sz="28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5746" y="3889520"/>
            <a:ext cx="493699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2800" dirty="0">
              <a:solidFill>
                <a:srgbClr val="00B05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4653862" y="3548551"/>
            <a:ext cx="549560" cy="954078"/>
          </a:xfrm>
          <a:prstGeom prst="rightBrac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1603762" y="4329402"/>
            <a:ext cx="15503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(DT </a:t>
            </a:r>
            <a:r>
              <a:rPr lang="en-US" b="1" dirty="0" err="1"/>
              <a:t>chỉ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)</a:t>
            </a:r>
            <a:endParaRPr lang="vi-VN" b="1" dirty="0"/>
          </a:p>
        </p:txBody>
      </p:sp>
      <p:sp>
        <p:nvSpPr>
          <p:cNvPr id="20" name="Right Brace 19"/>
          <p:cNvSpPr/>
          <p:nvPr/>
        </p:nvSpPr>
        <p:spPr>
          <a:xfrm>
            <a:off x="4170851" y="5440188"/>
            <a:ext cx="549560" cy="772166"/>
          </a:xfrm>
          <a:prstGeom prst="rightBrac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04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1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1" y="6193532"/>
            <a:ext cx="2325638" cy="1328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48" y="6381328"/>
            <a:ext cx="2325638" cy="1328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19" y="6224012"/>
            <a:ext cx="2325638" cy="1328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88" y="6375568"/>
            <a:ext cx="2325638" cy="1328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756" y="6300212"/>
            <a:ext cx="2325638" cy="1328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65" y="6193532"/>
            <a:ext cx="1837521" cy="10500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33" y="6080484"/>
            <a:ext cx="2111985" cy="1206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7" y="6375568"/>
            <a:ext cx="2325638" cy="1328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03" y="6472456"/>
            <a:ext cx="1837521" cy="10500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12" y="6080484"/>
            <a:ext cx="1837521" cy="10500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36" y="5958397"/>
            <a:ext cx="2325638" cy="13289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210">
            <a:off x="1497917" y="4592787"/>
            <a:ext cx="2403632" cy="1958616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 rot="222346">
            <a:off x="1673047" y="3035789"/>
            <a:ext cx="3849577" cy="928895"/>
          </a:xfrm>
          <a:prstGeom prst="wedgeRoundRectCallout">
            <a:avLst>
              <a:gd name="adj1" fmla="val -33815"/>
              <a:gd name="adj2" fmla="val 1012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20120" y="859962"/>
            <a:ext cx="11003815" cy="1560926"/>
          </a:xfrm>
          <a:prstGeom prst="wedgeRoundRectCallout">
            <a:avLst>
              <a:gd name="adj1" fmla="val -32835"/>
              <a:gd name="adj2" fmla="val 8611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AutoShape 107"/>
          <p:cNvSpPr>
            <a:spLocks noChangeArrowheads="1"/>
          </p:cNvSpPr>
          <p:nvPr/>
        </p:nvSpPr>
        <p:spPr bwMode="gray">
          <a:xfrm>
            <a:off x="4395262" y="2533605"/>
            <a:ext cx="7796132" cy="81785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903" tIns="60952" rIns="121903" bIns="6095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s-E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74"/>
          <p:cNvSpPr>
            <a:spLocks noChangeArrowheads="1"/>
          </p:cNvSpPr>
          <p:nvPr/>
        </p:nvSpPr>
        <p:spPr bwMode="gray">
          <a:xfrm>
            <a:off x="5493706" y="3553244"/>
            <a:ext cx="3647489" cy="882380"/>
          </a:xfrm>
          <a:prstGeom prst="roundRect">
            <a:avLst>
              <a:gd name="adj" fmla="val 10889"/>
            </a:avLst>
          </a:prstGeom>
          <a:solidFill>
            <a:schemeClr val="accent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21935" tIns="60968" rIns="121935" bIns="60968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Freeform 76"/>
          <p:cNvSpPr>
            <a:spLocks/>
          </p:cNvSpPr>
          <p:nvPr/>
        </p:nvSpPr>
        <p:spPr bwMode="gray">
          <a:xfrm>
            <a:off x="4851343" y="4020935"/>
            <a:ext cx="548359" cy="298451"/>
          </a:xfrm>
          <a:custGeom>
            <a:avLst/>
            <a:gdLst>
              <a:gd name="T0" fmla="*/ 0 w 596"/>
              <a:gd name="T1" fmla="*/ 0 h 598"/>
              <a:gd name="T2" fmla="*/ 0 w 596"/>
              <a:gd name="T3" fmla="*/ 0 h 598"/>
              <a:gd name="T4" fmla="*/ 0 w 596"/>
              <a:gd name="T5" fmla="*/ 0 h 598"/>
              <a:gd name="T6" fmla="*/ 0 w 596"/>
              <a:gd name="T7" fmla="*/ 0 h 598"/>
              <a:gd name="T8" fmla="*/ 0 w 596"/>
              <a:gd name="T9" fmla="*/ 0 h 598"/>
              <a:gd name="T10" fmla="*/ 0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rgbClr val="9933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35" tIns="60968" rIns="121935" bIns="60968"/>
          <a:lstStyle/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77"/>
          <p:cNvSpPr txBox="1">
            <a:spLocks noChangeArrowheads="1"/>
          </p:cNvSpPr>
          <p:nvPr/>
        </p:nvSpPr>
        <p:spPr bwMode="gray">
          <a:xfrm>
            <a:off x="5029190" y="4020935"/>
            <a:ext cx="425973" cy="11387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9" name="Group 165"/>
          <p:cNvGrpSpPr>
            <a:grpSpLocks/>
          </p:cNvGrpSpPr>
          <p:nvPr/>
        </p:nvGrpSpPr>
        <p:grpSpPr bwMode="auto">
          <a:xfrm>
            <a:off x="4036151" y="3500238"/>
            <a:ext cx="1419012" cy="973139"/>
            <a:chOff x="-97" y="1028"/>
            <a:chExt cx="622" cy="613"/>
          </a:xfrm>
        </p:grpSpPr>
        <p:sp>
          <p:nvSpPr>
            <p:cNvPr id="30" name="AutoShape 81"/>
            <p:cNvSpPr>
              <a:spLocks noChangeArrowheads="1"/>
            </p:cNvSpPr>
            <p:nvPr/>
          </p:nvSpPr>
          <p:spPr bwMode="gray">
            <a:xfrm flipH="1">
              <a:off x="193" y="1033"/>
              <a:ext cx="103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AutoShape 82"/>
            <p:cNvSpPr>
              <a:spLocks noChangeArrowheads="1"/>
            </p:cNvSpPr>
            <p:nvPr/>
          </p:nvSpPr>
          <p:spPr bwMode="gray">
            <a:xfrm rot="10800000" flipH="1">
              <a:off x="205" y="1577"/>
              <a:ext cx="104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utoShape 83"/>
            <p:cNvSpPr>
              <a:spLocks noChangeArrowheads="1"/>
            </p:cNvSpPr>
            <p:nvPr/>
          </p:nvSpPr>
          <p:spPr bwMode="gray">
            <a:xfrm rot="16200000" flipH="1">
              <a:off x="-110" y="1294"/>
              <a:ext cx="95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84"/>
            <p:cNvSpPr>
              <a:spLocks noChangeArrowheads="1"/>
            </p:cNvSpPr>
            <p:nvPr/>
          </p:nvSpPr>
          <p:spPr bwMode="gray">
            <a:xfrm rot="5400000">
              <a:off x="2" y="1059"/>
              <a:ext cx="501" cy="544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85"/>
            <p:cNvSpPr>
              <a:spLocks noChangeArrowheads="1"/>
            </p:cNvSpPr>
            <p:nvPr/>
          </p:nvSpPr>
          <p:spPr bwMode="gray">
            <a:xfrm rot="5400000">
              <a:off x="39" y="1089"/>
              <a:ext cx="444" cy="48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86"/>
            <p:cNvSpPr>
              <a:spLocks noChangeArrowheads="1"/>
            </p:cNvSpPr>
            <p:nvPr/>
          </p:nvSpPr>
          <p:spPr bwMode="gray">
            <a:xfrm rot="5400000">
              <a:off x="-32" y="1303"/>
              <a:ext cx="354" cy="5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87"/>
            <p:cNvSpPr>
              <a:spLocks noChangeArrowheads="1"/>
            </p:cNvSpPr>
            <p:nvPr/>
          </p:nvSpPr>
          <p:spPr bwMode="gray">
            <a:xfrm rot="5400000">
              <a:off x="-44" y="1304"/>
              <a:ext cx="409" cy="5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88"/>
            <p:cNvSpPr>
              <a:spLocks noChangeArrowheads="1"/>
            </p:cNvSpPr>
            <p:nvPr/>
          </p:nvSpPr>
          <p:spPr bwMode="gray">
            <a:xfrm rot="5400000">
              <a:off x="67" y="1167"/>
              <a:ext cx="354" cy="32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89"/>
            <p:cNvSpPr>
              <a:spLocks noChangeArrowheads="1"/>
            </p:cNvSpPr>
            <p:nvPr/>
          </p:nvSpPr>
          <p:spPr bwMode="gray">
            <a:xfrm rot="5400000">
              <a:off x="55" y="1167"/>
              <a:ext cx="409" cy="32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32"/>
            <p:cNvSpPr txBox="1">
              <a:spLocks noChangeArrowheads="1"/>
            </p:cNvSpPr>
            <p:nvPr/>
          </p:nvSpPr>
          <p:spPr bwMode="auto">
            <a:xfrm>
              <a:off x="125" y="1028"/>
              <a:ext cx="17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0" name="Group 163"/>
          <p:cNvGrpSpPr>
            <a:grpSpLocks/>
          </p:cNvGrpSpPr>
          <p:nvPr/>
        </p:nvGrpSpPr>
        <p:grpSpPr bwMode="auto">
          <a:xfrm>
            <a:off x="4081363" y="5948883"/>
            <a:ext cx="2085460" cy="1016000"/>
            <a:chOff x="0" y="2512"/>
            <a:chExt cx="889" cy="640"/>
          </a:xfrm>
        </p:grpSpPr>
        <p:sp>
          <p:nvSpPr>
            <p:cNvPr id="41" name="AutoShape 40"/>
            <p:cNvSpPr>
              <a:spLocks noChangeArrowheads="1"/>
            </p:cNvSpPr>
            <p:nvPr/>
          </p:nvSpPr>
          <p:spPr bwMode="gray">
            <a:xfrm flipH="1">
              <a:off x="418" y="2545"/>
              <a:ext cx="15" cy="18"/>
            </a:xfrm>
            <a:prstGeom prst="upArrow">
              <a:avLst>
                <a:gd name="adj1" fmla="val 51676"/>
                <a:gd name="adj2" fmla="val 12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AutoShape 41"/>
            <p:cNvSpPr>
              <a:spLocks noChangeArrowheads="1"/>
            </p:cNvSpPr>
            <p:nvPr/>
          </p:nvSpPr>
          <p:spPr bwMode="gray">
            <a:xfrm rot="10800000" flipH="1">
              <a:off x="420" y="2700"/>
              <a:ext cx="15" cy="18"/>
            </a:xfrm>
            <a:prstGeom prst="upArrow">
              <a:avLst>
                <a:gd name="adj1" fmla="val 51676"/>
                <a:gd name="adj2" fmla="val 12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AutoShape 42"/>
            <p:cNvSpPr>
              <a:spLocks noChangeArrowheads="1"/>
            </p:cNvSpPr>
            <p:nvPr/>
          </p:nvSpPr>
          <p:spPr bwMode="gray">
            <a:xfrm rot="16200000" flipH="1">
              <a:off x="360" y="2627"/>
              <a:ext cx="27" cy="10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69"/>
            <p:cNvSpPr>
              <a:spLocks/>
            </p:cNvSpPr>
            <p:nvPr/>
          </p:nvSpPr>
          <p:spPr bwMode="gray">
            <a:xfrm>
              <a:off x="627" y="2685"/>
              <a:ext cx="262" cy="264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9933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AutoShape 115"/>
            <p:cNvSpPr>
              <a:spLocks noChangeArrowheads="1"/>
            </p:cNvSpPr>
            <p:nvPr/>
          </p:nvSpPr>
          <p:spPr bwMode="gray">
            <a:xfrm flipH="1">
              <a:off x="261" y="2544"/>
              <a:ext cx="100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AutoShape 116"/>
            <p:cNvSpPr>
              <a:spLocks noChangeArrowheads="1"/>
            </p:cNvSpPr>
            <p:nvPr/>
          </p:nvSpPr>
          <p:spPr bwMode="gray">
            <a:xfrm rot="10800000" flipH="1">
              <a:off x="271" y="3088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AutoShape 117"/>
            <p:cNvSpPr>
              <a:spLocks noChangeArrowheads="1"/>
            </p:cNvSpPr>
            <p:nvPr/>
          </p:nvSpPr>
          <p:spPr bwMode="gray">
            <a:xfrm rot="16200000" flipH="1">
              <a:off x="-15" y="2807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val 118"/>
            <p:cNvSpPr>
              <a:spLocks noChangeArrowheads="1"/>
            </p:cNvSpPr>
            <p:nvPr/>
          </p:nvSpPr>
          <p:spPr bwMode="gray">
            <a:xfrm rot="5400000">
              <a:off x="59" y="2503"/>
              <a:ext cx="501" cy="519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119"/>
            <p:cNvSpPr>
              <a:spLocks noChangeArrowheads="1"/>
            </p:cNvSpPr>
            <p:nvPr/>
          </p:nvSpPr>
          <p:spPr bwMode="gray">
            <a:xfrm rot="5400000">
              <a:off x="96" y="2611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120"/>
            <p:cNvSpPr>
              <a:spLocks noChangeArrowheads="1"/>
            </p:cNvSpPr>
            <p:nvPr/>
          </p:nvSpPr>
          <p:spPr bwMode="gray">
            <a:xfrm rot="5400000">
              <a:off x="42" y="2815"/>
              <a:ext cx="354" cy="5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121"/>
            <p:cNvSpPr>
              <a:spLocks noChangeArrowheads="1"/>
            </p:cNvSpPr>
            <p:nvPr/>
          </p:nvSpPr>
          <p:spPr bwMode="gray">
            <a:xfrm rot="5400000">
              <a:off x="14" y="2815"/>
              <a:ext cx="409" cy="5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122"/>
            <p:cNvSpPr>
              <a:spLocks noChangeArrowheads="1"/>
            </p:cNvSpPr>
            <p:nvPr/>
          </p:nvSpPr>
          <p:spPr bwMode="gray">
            <a:xfrm rot="5400000">
              <a:off x="141" y="2678"/>
              <a:ext cx="354" cy="327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123"/>
            <p:cNvSpPr>
              <a:spLocks noChangeArrowheads="1"/>
            </p:cNvSpPr>
            <p:nvPr/>
          </p:nvSpPr>
          <p:spPr bwMode="gray">
            <a:xfrm rot="5400000">
              <a:off x="112" y="2599"/>
              <a:ext cx="409" cy="32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134"/>
            <p:cNvSpPr txBox="1">
              <a:spLocks noChangeArrowheads="1"/>
            </p:cNvSpPr>
            <p:nvPr/>
          </p:nvSpPr>
          <p:spPr bwMode="auto">
            <a:xfrm>
              <a:off x="161" y="2512"/>
              <a:ext cx="17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55" name="AutoShape 67"/>
          <p:cNvSpPr>
            <a:spLocks noChangeArrowheads="1"/>
          </p:cNvSpPr>
          <p:nvPr/>
        </p:nvSpPr>
        <p:spPr bwMode="gray">
          <a:xfrm>
            <a:off x="5460875" y="4827097"/>
            <a:ext cx="3680319" cy="743351"/>
          </a:xfrm>
          <a:prstGeom prst="roundRect">
            <a:avLst>
              <a:gd name="adj" fmla="val 10889"/>
            </a:avLst>
          </a:prstGeom>
          <a:solidFill>
            <a:schemeClr val="accent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21935" tIns="60968" rIns="121935" bIns="60968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None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Freeform 69"/>
          <p:cNvSpPr>
            <a:spLocks/>
          </p:cNvSpPr>
          <p:nvPr/>
        </p:nvSpPr>
        <p:spPr bwMode="gray">
          <a:xfrm>
            <a:off x="4751835" y="5176636"/>
            <a:ext cx="554711" cy="436563"/>
          </a:xfrm>
          <a:custGeom>
            <a:avLst/>
            <a:gdLst>
              <a:gd name="T0" fmla="*/ 0 w 596"/>
              <a:gd name="T1" fmla="*/ 0 h 598"/>
              <a:gd name="T2" fmla="*/ 0 w 596"/>
              <a:gd name="T3" fmla="*/ 0 h 598"/>
              <a:gd name="T4" fmla="*/ 0 w 596"/>
              <a:gd name="T5" fmla="*/ 0 h 598"/>
              <a:gd name="T6" fmla="*/ 0 w 596"/>
              <a:gd name="T7" fmla="*/ 0 h 598"/>
              <a:gd name="T8" fmla="*/ 0 w 596"/>
              <a:gd name="T9" fmla="*/ 0 h 598"/>
              <a:gd name="T10" fmla="*/ 0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rgbClr val="9933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35" tIns="60968" rIns="121935" bIns="60968"/>
          <a:lstStyle/>
          <a:p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162"/>
          <p:cNvGrpSpPr>
            <a:grpSpLocks/>
          </p:cNvGrpSpPr>
          <p:nvPr/>
        </p:nvGrpSpPr>
        <p:grpSpPr bwMode="auto">
          <a:xfrm>
            <a:off x="4081363" y="4748123"/>
            <a:ext cx="1321144" cy="963612"/>
            <a:chOff x="-138" y="3457"/>
            <a:chExt cx="569" cy="607"/>
          </a:xfrm>
        </p:grpSpPr>
        <p:sp>
          <p:nvSpPr>
            <p:cNvPr id="58" name="AutoShape 115"/>
            <p:cNvSpPr>
              <a:spLocks noChangeArrowheads="1"/>
            </p:cNvSpPr>
            <p:nvPr/>
          </p:nvSpPr>
          <p:spPr bwMode="gray">
            <a:xfrm flipH="1">
              <a:off x="122" y="3457"/>
              <a:ext cx="100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AutoShape 116"/>
            <p:cNvSpPr>
              <a:spLocks noChangeArrowheads="1"/>
            </p:cNvSpPr>
            <p:nvPr/>
          </p:nvSpPr>
          <p:spPr bwMode="gray">
            <a:xfrm rot="10800000" flipH="1">
              <a:off x="133" y="4000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AutoShape 117"/>
            <p:cNvSpPr>
              <a:spLocks noChangeArrowheads="1"/>
            </p:cNvSpPr>
            <p:nvPr/>
          </p:nvSpPr>
          <p:spPr bwMode="gray">
            <a:xfrm rot="16200000" flipH="1">
              <a:off x="-153" y="3719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A7B8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118"/>
            <p:cNvSpPr>
              <a:spLocks noChangeArrowheads="1"/>
            </p:cNvSpPr>
            <p:nvPr/>
          </p:nvSpPr>
          <p:spPr bwMode="gray">
            <a:xfrm rot="5400000">
              <a:off x="-79" y="3494"/>
              <a:ext cx="501" cy="519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119"/>
            <p:cNvSpPr>
              <a:spLocks noChangeArrowheads="1"/>
            </p:cNvSpPr>
            <p:nvPr/>
          </p:nvSpPr>
          <p:spPr bwMode="gray">
            <a:xfrm rot="5400000">
              <a:off x="-42" y="3523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120"/>
            <p:cNvSpPr>
              <a:spLocks noChangeArrowheads="1"/>
            </p:cNvSpPr>
            <p:nvPr/>
          </p:nvSpPr>
          <p:spPr bwMode="gray">
            <a:xfrm rot="5400000">
              <a:off x="-96" y="3727"/>
              <a:ext cx="354" cy="5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val 121"/>
            <p:cNvSpPr>
              <a:spLocks noChangeArrowheads="1"/>
            </p:cNvSpPr>
            <p:nvPr/>
          </p:nvSpPr>
          <p:spPr bwMode="gray">
            <a:xfrm rot="5400000">
              <a:off x="-124" y="3727"/>
              <a:ext cx="409" cy="5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val 122"/>
            <p:cNvSpPr>
              <a:spLocks noChangeArrowheads="1"/>
            </p:cNvSpPr>
            <p:nvPr/>
          </p:nvSpPr>
          <p:spPr bwMode="gray">
            <a:xfrm rot="5400000">
              <a:off x="3" y="3590"/>
              <a:ext cx="354" cy="326"/>
            </a:xfrm>
            <a:prstGeom prst="ellipse">
              <a:avLst/>
            </a:prstGeom>
            <a:gradFill rotWithShape="1">
              <a:gsLst>
                <a:gs pos="0">
                  <a:srgbClr val="00008A"/>
                </a:gs>
                <a:gs pos="50000">
                  <a:schemeClr val="hlink"/>
                </a:gs>
                <a:gs pos="100000">
                  <a:srgbClr val="00008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Oval 123"/>
            <p:cNvSpPr>
              <a:spLocks noChangeArrowheads="1"/>
            </p:cNvSpPr>
            <p:nvPr/>
          </p:nvSpPr>
          <p:spPr bwMode="gray">
            <a:xfrm rot="5400000">
              <a:off x="-26" y="3590"/>
              <a:ext cx="409" cy="32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134"/>
            <p:cNvSpPr txBox="1">
              <a:spLocks noChangeArrowheads="1"/>
            </p:cNvSpPr>
            <p:nvPr/>
          </p:nvSpPr>
          <p:spPr bwMode="auto">
            <a:xfrm>
              <a:off x="41" y="3504"/>
              <a:ext cx="31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itchFamily="34" charset="0"/>
                <a:buChar char="◦"/>
                <a:defRPr sz="23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19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68" name="Rectangle 12"/>
          <p:cNvSpPr>
            <a:spLocks noChangeArrowheads="1"/>
          </p:cNvSpPr>
          <p:nvPr/>
        </p:nvSpPr>
        <p:spPr bwMode="auto">
          <a:xfrm>
            <a:off x="9482889" y="6115802"/>
            <a:ext cx="2361929" cy="597926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9" name="Oval 13"/>
          <p:cNvSpPr>
            <a:spLocks noChangeArrowheads="1"/>
          </p:cNvSpPr>
          <p:nvPr/>
        </p:nvSpPr>
        <p:spPr bwMode="auto">
          <a:xfrm>
            <a:off x="9901654" y="5795559"/>
            <a:ext cx="1180965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0" name="Oval 14"/>
          <p:cNvSpPr>
            <a:spLocks noChangeArrowheads="1"/>
          </p:cNvSpPr>
          <p:nvPr/>
        </p:nvSpPr>
        <p:spPr bwMode="auto">
          <a:xfrm>
            <a:off x="9901654" y="5795559"/>
            <a:ext cx="1180965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1" name="Oval 15"/>
          <p:cNvSpPr>
            <a:spLocks noChangeArrowheads="1"/>
          </p:cNvSpPr>
          <p:nvPr/>
        </p:nvSpPr>
        <p:spPr bwMode="auto">
          <a:xfrm>
            <a:off x="9901654" y="5795559"/>
            <a:ext cx="1180965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2" name="Oval 16"/>
          <p:cNvSpPr>
            <a:spLocks noChangeArrowheads="1"/>
          </p:cNvSpPr>
          <p:nvPr/>
        </p:nvSpPr>
        <p:spPr bwMode="auto">
          <a:xfrm>
            <a:off x="9901654" y="5795559"/>
            <a:ext cx="1180965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3" name="Oval 17"/>
          <p:cNvSpPr>
            <a:spLocks noChangeArrowheads="1"/>
          </p:cNvSpPr>
          <p:nvPr/>
        </p:nvSpPr>
        <p:spPr bwMode="auto">
          <a:xfrm>
            <a:off x="9901654" y="5795559"/>
            <a:ext cx="1180965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4" name="Oval 18"/>
          <p:cNvSpPr>
            <a:spLocks noChangeArrowheads="1"/>
          </p:cNvSpPr>
          <p:nvPr/>
        </p:nvSpPr>
        <p:spPr bwMode="auto">
          <a:xfrm>
            <a:off x="9901654" y="5795559"/>
            <a:ext cx="1180965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5" name="Oval 19"/>
          <p:cNvSpPr>
            <a:spLocks noChangeArrowheads="1"/>
          </p:cNvSpPr>
          <p:nvPr/>
        </p:nvSpPr>
        <p:spPr bwMode="auto">
          <a:xfrm>
            <a:off x="9901654" y="5795559"/>
            <a:ext cx="1180965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6" name="Oval 20"/>
          <p:cNvSpPr>
            <a:spLocks noChangeArrowheads="1"/>
          </p:cNvSpPr>
          <p:nvPr/>
        </p:nvSpPr>
        <p:spPr bwMode="auto">
          <a:xfrm>
            <a:off x="9901654" y="5795559"/>
            <a:ext cx="1180965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7" name="Oval 21"/>
          <p:cNvSpPr>
            <a:spLocks noChangeArrowheads="1"/>
          </p:cNvSpPr>
          <p:nvPr/>
        </p:nvSpPr>
        <p:spPr bwMode="auto">
          <a:xfrm>
            <a:off x="9901654" y="5795559"/>
            <a:ext cx="1180965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8" name="Oval 22"/>
          <p:cNvSpPr>
            <a:spLocks noChangeArrowheads="1"/>
          </p:cNvSpPr>
          <p:nvPr/>
        </p:nvSpPr>
        <p:spPr bwMode="auto">
          <a:xfrm>
            <a:off x="9901654" y="5795559"/>
            <a:ext cx="1180965" cy="847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9" name="AutoShape 67"/>
          <p:cNvSpPr>
            <a:spLocks noChangeArrowheads="1"/>
          </p:cNvSpPr>
          <p:nvPr/>
        </p:nvSpPr>
        <p:spPr bwMode="gray">
          <a:xfrm>
            <a:off x="5490133" y="4865598"/>
            <a:ext cx="3687173" cy="678781"/>
          </a:xfrm>
          <a:prstGeom prst="roundRect">
            <a:avLst>
              <a:gd name="adj" fmla="val 10889"/>
            </a:avLst>
          </a:prstGeom>
          <a:solidFill>
            <a:schemeClr val="accent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21935" tIns="60968" rIns="121935" bIns="60968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>
              <a:lnSpc>
                <a:spcPct val="120000"/>
              </a:lnSpc>
              <a:buNone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AutoShape 67"/>
          <p:cNvSpPr>
            <a:spLocks noChangeArrowheads="1"/>
          </p:cNvSpPr>
          <p:nvPr/>
        </p:nvSpPr>
        <p:spPr bwMode="gray">
          <a:xfrm>
            <a:off x="5454021" y="5949280"/>
            <a:ext cx="3687173" cy="743351"/>
          </a:xfrm>
          <a:prstGeom prst="roundRect">
            <a:avLst>
              <a:gd name="adj" fmla="val 10889"/>
            </a:avLst>
          </a:prstGeom>
          <a:solidFill>
            <a:schemeClr val="accent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lIns="121935" tIns="60968" rIns="121935" bIns="60968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None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699667" y="4170160"/>
            <a:ext cx="936104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06410" y="6525344"/>
            <a:ext cx="1031237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737547" y="5373216"/>
            <a:ext cx="18002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768668" y="5373216"/>
            <a:ext cx="299423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134"/>
          <p:cNvSpPr txBox="1">
            <a:spLocks noChangeArrowheads="1"/>
          </p:cNvSpPr>
          <p:nvPr/>
        </p:nvSpPr>
        <p:spPr bwMode="auto">
          <a:xfrm>
            <a:off x="4497458" y="4812392"/>
            <a:ext cx="73603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428">
            <a:off x="314911" y="3913553"/>
            <a:ext cx="2293904" cy="2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9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3" grpId="0" animBg="1"/>
      <p:bldP spid="26" grpId="0" animBg="1"/>
      <p:bldP spid="27" grpId="0" animBg="1"/>
      <p:bldP spid="28" grpId="0"/>
      <p:bldP spid="55" grpId="0" animBg="1"/>
      <p:bldP spid="56" grpId="0" animBg="1"/>
      <p:bldP spid="68" grpId="0" animBg="1"/>
      <p:bldP spid="68" grpId="1" animBg="1"/>
      <p:bldP spid="68" grpId="2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7"/>
          <p:cNvSpPr>
            <a:spLocks noChangeArrowheads="1"/>
          </p:cNvSpPr>
          <p:nvPr/>
        </p:nvSpPr>
        <p:spPr bwMode="gray">
          <a:xfrm>
            <a:off x="2574707" y="414811"/>
            <a:ext cx="8779464" cy="1285997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903" tIns="60952" rIns="121903" bIns="6095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alt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gray">
          <a:xfrm>
            <a:off x="1080120" y="697770"/>
            <a:ext cx="1417067" cy="545369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21935" tIns="60968" rIns="121935" bIns="60968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3051" y="2204864"/>
            <a:ext cx="7128792" cy="2554545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.....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....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 -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1" y="-8618"/>
            <a:ext cx="807300" cy="7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8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  <p:tag name="ISPRING_FIRST_PUBLISH" val="1"/>
  <p:tag name="ISPRING_LMS_API_VERSION" val="SCORM 1.2"/>
  <p:tag name="ISPRING_ULTRA_SCORM_COURCE_TITLE" val="truc tuyen 22-3"/>
  <p:tag name="ISPRING_ULTRA_SCORM_COURSE_ID" val="92668DE8-8057-413A-B0AF-67DCFF04AFF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|\uFFFDx{96CEE6C0-59C8-4BE3-B32B-57D45FA3DD00}&quot;,&quot;C:\\Users\\Admin\\Desktop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truc tuyen 22-3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1258</Words>
  <Application>Microsoft Office PowerPoint</Application>
  <PresentationFormat>Custom</PresentationFormat>
  <Paragraphs>169</Paragraphs>
  <Slides>24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微软雅黑</vt:lpstr>
      <vt:lpstr>宋体</vt:lpstr>
      <vt:lpstr>Arial</vt:lpstr>
      <vt:lpstr>Arial Unicode MS</vt:lpstr>
      <vt:lpstr>Calibri</vt:lpstr>
      <vt:lpstr>Cambria</vt:lpstr>
      <vt:lpstr>Gill Sans</vt:lpstr>
      <vt:lpstr>Times New Roman</vt:lpstr>
      <vt:lpstr>Wingdings</vt:lpstr>
      <vt:lpstr>Wingdings 3</vt:lpstr>
      <vt:lpstr>第一PPT，www.1ppt.com​</vt:lpstr>
      <vt:lpstr>PowerPoint Presentation</vt:lpstr>
      <vt:lpstr>PowerPoint Presentation</vt:lpstr>
      <vt:lpstr>ÔN TẬP CÁC BÀI TĐ CHỦ ĐIỂM 4: GIỮ LẤY MÀU XANH</vt:lpstr>
      <vt:lpstr>PHẦN 2: ÔN TẬP  ĐẠI TỪ VÀ QUAN HỆ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truc tuyen 22-3</dc:title>
  <dc:creator>第一PPT</dc:creator>
  <cp:keywords>www.1ppt.com</cp:keywords>
  <cp:lastModifiedBy>admin</cp:lastModifiedBy>
  <cp:revision>223</cp:revision>
  <dcterms:created xsi:type="dcterms:W3CDTF">2015-10-14T02:42:14Z</dcterms:created>
  <dcterms:modified xsi:type="dcterms:W3CDTF">2025-02-04T16:02:12Z</dcterms:modified>
</cp:coreProperties>
</file>