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99" r:id="rId2"/>
    <p:sldId id="389" r:id="rId3"/>
    <p:sldId id="387" r:id="rId4"/>
    <p:sldId id="391" r:id="rId5"/>
    <p:sldId id="402" r:id="rId6"/>
    <p:sldId id="403" r:id="rId7"/>
    <p:sldId id="416" r:id="rId8"/>
    <p:sldId id="411" r:id="rId9"/>
    <p:sldId id="415" r:id="rId10"/>
    <p:sldId id="406" r:id="rId11"/>
    <p:sldId id="407" r:id="rId12"/>
    <p:sldId id="408" r:id="rId13"/>
    <p:sldId id="398" r:id="rId14"/>
    <p:sldId id="405" r:id="rId15"/>
    <p:sldId id="412" r:id="rId16"/>
  </p:sldIdLst>
  <p:sldSz cx="12195175" cy="6858000"/>
  <p:notesSz cx="6858000" cy="92964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3F3F3"/>
    <a:srgbClr val="FB9705"/>
    <a:srgbClr val="000000"/>
    <a:srgbClr val="0066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autoAdjust="0"/>
  </p:normalViewPr>
  <p:slideViewPr>
    <p:cSldViewPr showGuides="1">
      <p:cViewPr varScale="1">
        <p:scale>
          <a:sx n="62" d="100"/>
          <a:sy n="62" d="100"/>
        </p:scale>
        <p:origin x="42" y="210"/>
      </p:cViewPr>
      <p:guideLst>
        <p:guide orient="horz"/>
        <p:guide pos="7681"/>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686139A-A79B-4645-92A0-09FBA3C9B72F}" type="datetimeFigureOut">
              <a:rPr lang="zh-CN" altLang="en-US" smtClean="0"/>
              <a:pPr/>
              <a:t>2020/4/24</a:t>
            </a:fld>
            <a:endParaRPr lang="zh-CN" altLang="en-US"/>
          </a:p>
        </p:txBody>
      </p:sp>
      <p:sp>
        <p:nvSpPr>
          <p:cNvPr id="4" name="幻灯片图像占位符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A906AC1-A2C3-49E6-95F4-01B67F45C1C1}" type="slidenum">
              <a:rPr lang="zh-CN" altLang="en-US" smtClean="0"/>
              <a:pPr/>
              <a:t>‹#›</a:t>
            </a:fld>
            <a:endParaRPr lang="zh-CN" altLang="en-US"/>
          </a:p>
        </p:txBody>
      </p:sp>
    </p:spTree>
    <p:extLst>
      <p:ext uri="{BB962C8B-B14F-4D97-AF65-F5344CB8AC3E}">
        <p14:creationId xmlns:p14="http://schemas.microsoft.com/office/powerpoint/2010/main" val="428203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793179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287866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155813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3709428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921" y="6225655"/>
            <a:ext cx="412706" cy="1820482"/>
            <a:chOff x="4980416" y="5037518"/>
            <a:chExt cx="412706" cy="1820482"/>
          </a:xfrm>
        </p:grpSpPr>
        <p:sp>
          <p:nvSpPr>
            <p:cNvPr id="26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6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475" y="6225655"/>
            <a:ext cx="412706" cy="1502706"/>
            <a:chOff x="5502862" y="5355294"/>
            <a:chExt cx="412706" cy="1502706"/>
          </a:xfrm>
        </p:grpSpPr>
        <p:sp>
          <p:nvSpPr>
            <p:cNvPr id="27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7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937" y="6225655"/>
            <a:ext cx="407320" cy="1502706"/>
            <a:chOff x="6959786" y="5355294"/>
            <a:chExt cx="407320" cy="1502706"/>
          </a:xfrm>
        </p:grpSpPr>
        <p:sp>
          <p:nvSpPr>
            <p:cNvPr id="28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8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4287" y="6225655"/>
            <a:ext cx="403952" cy="2588666"/>
            <a:chOff x="6007804" y="4266641"/>
            <a:chExt cx="403952" cy="2588666"/>
          </a:xfrm>
        </p:grpSpPr>
        <p:sp>
          <p:nvSpPr>
            <p:cNvPr id="29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29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275" y="6225655"/>
            <a:ext cx="409339" cy="3142082"/>
            <a:chOff x="6480429" y="3713225"/>
            <a:chExt cx="409339" cy="3142082"/>
          </a:xfrm>
        </p:grpSpPr>
        <p:sp>
          <p:nvSpPr>
            <p:cNvPr id="30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0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1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80237" y="6225655"/>
            <a:ext cx="412706" cy="1820482"/>
            <a:chOff x="4980416" y="5037518"/>
            <a:chExt cx="412706" cy="1820482"/>
          </a:xfrm>
        </p:grpSpPr>
        <p:sp>
          <p:nvSpPr>
            <p:cNvPr id="320"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1"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2"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3"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4"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5"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6"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7"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8"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29"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0"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2978" y="6225655"/>
            <a:ext cx="412706" cy="1502706"/>
            <a:chOff x="5502862" y="5355294"/>
            <a:chExt cx="412706" cy="1502706"/>
          </a:xfrm>
        </p:grpSpPr>
        <p:sp>
          <p:nvSpPr>
            <p:cNvPr id="332"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3"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4"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5"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6"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7"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8"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39"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0"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1"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2"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4694" y="6225655"/>
            <a:ext cx="407320" cy="1502706"/>
            <a:chOff x="6959786" y="5355294"/>
            <a:chExt cx="407320" cy="1502706"/>
          </a:xfrm>
        </p:grpSpPr>
        <p:sp>
          <p:nvSpPr>
            <p:cNvPr id="344"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5"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6"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7"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8"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49"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0"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1"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2"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3"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4"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9226" y="6225655"/>
            <a:ext cx="403952" cy="2167807"/>
            <a:chOff x="6007804" y="4266641"/>
            <a:chExt cx="403952" cy="2588666"/>
          </a:xfrm>
        </p:grpSpPr>
        <p:sp>
          <p:nvSpPr>
            <p:cNvPr id="356"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7"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8"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59"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0"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1"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2"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3"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4"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5"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6"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3724" y="6225655"/>
            <a:ext cx="409339" cy="3142082"/>
            <a:chOff x="6480429" y="3713225"/>
            <a:chExt cx="409339" cy="3142082"/>
          </a:xfrm>
        </p:grpSpPr>
        <p:sp>
          <p:nvSpPr>
            <p:cNvPr id="368"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69"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0"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1"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2"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3"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4"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5"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6"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7"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78"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5670" y="6225655"/>
            <a:ext cx="403952" cy="2167807"/>
            <a:chOff x="6007804" y="4266641"/>
            <a:chExt cx="403952" cy="2588666"/>
          </a:xfrm>
        </p:grpSpPr>
        <p:sp>
          <p:nvSpPr>
            <p:cNvPr id="38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8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8007" y="6225656"/>
            <a:ext cx="412706" cy="1820482"/>
            <a:chOff x="4980416" y="5037518"/>
            <a:chExt cx="412706" cy="1820482"/>
          </a:xfrm>
        </p:grpSpPr>
        <p:sp>
          <p:nvSpPr>
            <p:cNvPr id="392"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3"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4"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5"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6"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7"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8"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399"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0"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1"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2"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5561" y="6225656"/>
            <a:ext cx="412706" cy="1494115"/>
            <a:chOff x="5502862" y="5355294"/>
            <a:chExt cx="412706" cy="1502706"/>
          </a:xfrm>
        </p:grpSpPr>
        <p:sp>
          <p:nvSpPr>
            <p:cNvPr id="404"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5"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6"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7"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8"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09"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0"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1"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2"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3"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4"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5323" y="6225657"/>
            <a:ext cx="412706" cy="1497992"/>
            <a:chOff x="4980416" y="5037518"/>
            <a:chExt cx="412706" cy="1820482"/>
          </a:xfrm>
        </p:grpSpPr>
        <p:sp>
          <p:nvSpPr>
            <p:cNvPr id="416"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7"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8"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19"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0"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1"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2" name="Freeform 35"/>
            <p:cNvSpPr>
              <a:spLocks/>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3"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4"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5"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6"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8064" y="6225656"/>
            <a:ext cx="412706" cy="1299094"/>
            <a:chOff x="5502862" y="5355294"/>
            <a:chExt cx="412706" cy="1502706"/>
          </a:xfrm>
        </p:grpSpPr>
        <p:sp>
          <p:nvSpPr>
            <p:cNvPr id="428"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29"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0"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1"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2"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3"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4"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3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9780" y="6225656"/>
            <a:ext cx="407320" cy="1295020"/>
            <a:chOff x="6959786" y="5355294"/>
            <a:chExt cx="407320" cy="1502706"/>
          </a:xfrm>
        </p:grpSpPr>
        <p:sp>
          <p:nvSpPr>
            <p:cNvPr id="440"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1"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2"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3"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4"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5"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6"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7"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8"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49"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0"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4312" y="6225656"/>
            <a:ext cx="403952" cy="2106477"/>
            <a:chOff x="6007804" y="4266641"/>
            <a:chExt cx="403952" cy="2588666"/>
          </a:xfrm>
        </p:grpSpPr>
        <p:sp>
          <p:nvSpPr>
            <p:cNvPr id="452"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3"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4"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5"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6"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7"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8"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59"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0"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1"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2"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70506" y="6225656"/>
            <a:ext cx="409339" cy="2412631"/>
            <a:chOff x="6480429" y="3713225"/>
            <a:chExt cx="409339" cy="3142082"/>
          </a:xfrm>
        </p:grpSpPr>
        <p:sp>
          <p:nvSpPr>
            <p:cNvPr id="464"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5"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6"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7"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8"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69"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0" name="Freeform 55"/>
            <p:cNvSpPr>
              <a:spLocks/>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1"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2"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3"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4"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7596" y="6225656"/>
            <a:ext cx="412706" cy="1502706"/>
            <a:chOff x="5502862" y="5355294"/>
            <a:chExt cx="412706" cy="1502706"/>
          </a:xfrm>
        </p:grpSpPr>
        <p:sp>
          <p:nvSpPr>
            <p:cNvPr id="476"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7"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8"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79"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0"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1"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2" name="Freeform 40"/>
            <p:cNvSpPr>
              <a:spLocks/>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3"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4"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5"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6"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7918" y="6225656"/>
            <a:ext cx="407320" cy="1299095"/>
            <a:chOff x="6959786" y="5355294"/>
            <a:chExt cx="407320" cy="1502706"/>
          </a:xfrm>
        </p:grpSpPr>
        <p:sp>
          <p:nvSpPr>
            <p:cNvPr id="488"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89"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0"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1"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2"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3"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4" name="Freeform 45"/>
            <p:cNvSpPr>
              <a:spLocks/>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5"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6"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7"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498"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2450" y="6225656"/>
            <a:ext cx="403952" cy="2167807"/>
            <a:chOff x="6007804" y="4266641"/>
            <a:chExt cx="403952" cy="2588666"/>
          </a:xfrm>
        </p:grpSpPr>
        <p:sp>
          <p:nvSpPr>
            <p:cNvPr id="500"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1"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2"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3"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4"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5"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6" name="Freeform 50"/>
            <p:cNvSpPr>
              <a:spLocks/>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7"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8"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09"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sp>
          <p:nvSpPr>
            <p:cNvPr id="510"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a:extLst/>
          </p:spPr>
          <p:txBody>
            <a:bodyPr vert="horz" wrap="square" lIns="91440" tIns="45720" rIns="91440" bIns="45720" numCol="1" anchor="t" anchorCtr="0" compatLnSpc="1">
              <a:prstTxWarp prst="textNoShape">
                <a:avLst/>
              </a:prstTxWarp>
            </a:bodyPr>
            <a:lstStyle/>
            <a:p>
              <a:pPr>
                <a:defRPr/>
              </a:pPr>
              <a:endParaRPr lang="en-GB"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949"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7" name="组合 516"/>
          <p:cNvGrpSpPr/>
          <p:nvPr userDrawn="1"/>
        </p:nvGrpSpPr>
        <p:grpSpPr>
          <a:xfrm>
            <a:off x="3792" y="921962"/>
            <a:ext cx="12187592"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505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pPr/>
              <a:t>‹#›</a:t>
            </a:fld>
            <a:endParaRPr lang="zh-CN" altLang="en-US"/>
          </a:p>
        </p:txBody>
      </p:sp>
      <p:sp>
        <p:nvSpPr>
          <p:cNvPr id="9" name="矩形 8"/>
          <p:cNvSpPr/>
          <p:nvPr userDrawn="1"/>
        </p:nvSpPr>
        <p:spPr>
          <a:xfrm>
            <a:off x="8325228" y="6093296"/>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123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2028851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255527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362797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371758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pPr/>
              <a:t>2020/4/24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68283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pPr/>
              <a:t>2020/4/24</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pPr/>
              <a:t>‹#›</a:t>
            </a:fld>
            <a:endParaRPr lang="zh-CN" altLang="en-US"/>
          </a:p>
        </p:txBody>
      </p:sp>
    </p:spTree>
    <p:extLst>
      <p:ext uri="{BB962C8B-B14F-4D97-AF65-F5344CB8AC3E}">
        <p14:creationId xmlns:p14="http://schemas.microsoft.com/office/powerpoint/2010/main" val="3744109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019" y="404664"/>
            <a:ext cx="10365899" cy="2763739"/>
          </a:xfrm>
        </p:spPr>
        <p:txBody>
          <a:bodyPr>
            <a:prstTxWarp prst="textArchDown">
              <a:avLst/>
            </a:prstTxWarp>
            <a:noAutofit/>
          </a:bodyPr>
          <a:lstStyle/>
          <a:p>
            <a:pPr>
              <a:lnSpc>
                <a:spcPct val="150000"/>
              </a:lnSpc>
              <a:spcBef>
                <a:spcPts val="5400"/>
              </a:spcBef>
              <a:spcAft>
                <a:spcPts val="3600"/>
              </a:spcAft>
            </a:pPr>
            <a:r>
              <a:rPr lang="en-US" sz="115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TIẾNG VIỆT</a:t>
            </a:r>
            <a:endParaRPr lang="vi-VN" sz="115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317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Oval 30"/>
          <p:cNvSpPr/>
          <p:nvPr/>
        </p:nvSpPr>
        <p:spPr>
          <a:xfrm>
            <a:off x="9704155" y="2050768"/>
            <a:ext cx="288032" cy="35049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6147368" y="2050768"/>
            <a:ext cx="288032" cy="35049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3295442" y="2065123"/>
            <a:ext cx="288032" cy="35049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3134223" y="932153"/>
            <a:ext cx="610471" cy="5578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p:cNvSpPr>
            <a:spLocks noGrp="1"/>
          </p:cNvSpPr>
          <p:nvPr>
            <p:ph type="title"/>
          </p:nvPr>
        </p:nvSpPr>
        <p:spPr>
          <a:xfrm>
            <a:off x="0" y="71783"/>
            <a:ext cx="12268925" cy="5320597"/>
          </a:xfrm>
        </p:spPr>
        <p:style>
          <a:lnRef idx="2">
            <a:schemeClr val="accent2"/>
          </a:lnRef>
          <a:fillRef idx="1">
            <a:schemeClr val="lt1"/>
          </a:fillRef>
          <a:effectRef idx="0">
            <a:schemeClr val="accent2"/>
          </a:effectRef>
          <a:fontRef idx="minor">
            <a:schemeClr val="dk1"/>
          </a:fontRef>
        </p:style>
        <p:txBody>
          <a:bodyPr>
            <a:noAutofit/>
          </a:bodyPr>
          <a:lstStyle/>
          <a:p>
            <a:pPr algn="l"/>
            <a:r>
              <a:rPr lang="pt-BR" sz="2800" b="1" dirty="0" smtClean="0">
                <a:latin typeface="Arial" panose="020B0604020202020204" pitchFamily="34" charset="0"/>
                <a:cs typeface="Arial" panose="020B0604020202020204" pitchFamily="34" charset="0"/>
              </a:rPr>
              <a:t>Bài 1 : </a:t>
            </a:r>
            <a:r>
              <a:rPr lang="en-US" sz="2800" b="1" dirty="0" err="1" smtClean="0">
                <a:latin typeface="Arial" panose="020B0604020202020204" pitchFamily="34" charset="0"/>
                <a:cs typeface="Arial" panose="020B0604020202020204" pitchFamily="34" charset="0"/>
              </a:rPr>
              <a:t>Xác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định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thành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phần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câu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câu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nào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câu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đơn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câu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nào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câu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ghép</a:t>
            </a:r>
            <a:r>
              <a:rPr lang="en-US" sz="2800" b="1" dirty="0" smtClean="0">
                <a:latin typeface="Arial" panose="020B0604020202020204" pitchFamily="34" charset="0"/>
                <a:cs typeface="Arial" panose="020B0604020202020204" pitchFamily="34" charset="0"/>
              </a:rPr>
              <a:t>.</a:t>
            </a:r>
            <a:r>
              <a:rPr lang="vi-VN" sz="2800" b="1" dirty="0" smtClean="0">
                <a:latin typeface="Arial" panose="020B0604020202020204" pitchFamily="34" charset="0"/>
                <a:cs typeface="Arial" panose="020B0604020202020204" pitchFamily="34" charset="0"/>
              </a:rPr>
              <a:t/>
            </a:r>
            <a:br>
              <a:rPr lang="vi-VN"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(1) </a:t>
            </a:r>
            <a:r>
              <a:rPr lang="en-US" sz="2800" b="1" dirty="0" err="1" smtClean="0">
                <a:latin typeface="Arial" panose="020B0604020202020204" pitchFamily="34" charset="0"/>
                <a:cs typeface="Arial" panose="020B0604020202020204" pitchFamily="34" charset="0"/>
              </a:rPr>
              <a:t>Tôi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về</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đến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thì</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đổ</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mưa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rào</a:t>
            </a:r>
            <a:r>
              <a:rPr lang="en-US" sz="2800" b="1" dirty="0" smtClean="0">
                <a:latin typeface="Arial" panose="020B0604020202020204" pitchFamily="34" charset="0"/>
                <a:cs typeface="Arial" panose="020B0604020202020204" pitchFamily="34" charset="0"/>
              </a:rPr>
              <a:t>.</a:t>
            </a:r>
            <a:r>
              <a:rPr lang="vi-VN" sz="2800" b="1" dirty="0" smtClean="0">
                <a:latin typeface="Arial" panose="020B0604020202020204" pitchFamily="34" charset="0"/>
                <a:cs typeface="Arial" panose="020B0604020202020204" pitchFamily="34" charset="0"/>
              </a:rPr>
              <a:t/>
            </a:r>
            <a:br>
              <a:rPr lang="vi-VN" sz="2800" b="1" dirty="0" smtClean="0">
                <a:latin typeface="Arial" panose="020B0604020202020204" pitchFamily="34" charset="0"/>
                <a:cs typeface="Arial" panose="020B0604020202020204" pitchFamily="34" charset="0"/>
              </a:rPr>
            </a:br>
            <a:r>
              <a:rPr lang="vi-VN" sz="2800" b="1" dirty="0" smtClean="0">
                <a:latin typeface="Arial" panose="020B0604020202020204" pitchFamily="34" charset="0"/>
                <a:cs typeface="Arial" panose="020B0604020202020204" pitchFamily="34" charset="0"/>
              </a:rPr>
              <a:t/>
            </a:r>
            <a:br>
              <a:rPr lang="vi-VN"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(2) </a:t>
            </a:r>
            <a:r>
              <a:rPr lang="en-US" sz="2800" b="1" dirty="0" err="1" smtClean="0">
                <a:latin typeface="Arial" panose="020B0604020202020204" pitchFamily="34" charset="0"/>
                <a:cs typeface="Arial" panose="020B0604020202020204" pitchFamily="34" charset="0"/>
              </a:rPr>
              <a:t>Nước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rút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nhanh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hoa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cỏ</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bừng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nở</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chim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gọi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bầy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tổ</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ong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tìm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hoa</a:t>
            </a: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mật</a:t>
            </a:r>
            <a:r>
              <a:rPr lang="en-US" sz="2800" b="1" dirty="0" smtClean="0">
                <a:latin typeface="Arial" panose="020B0604020202020204" pitchFamily="34" charset="0"/>
                <a:cs typeface="Arial" panose="020B0604020202020204" pitchFamily="34" charset="0"/>
              </a:rPr>
              <a:t>. </a:t>
            </a:r>
            <a:r>
              <a:rPr lang="vi-VN" sz="2800" b="1" dirty="0" smtClean="0">
                <a:latin typeface="Arial" panose="020B0604020202020204" pitchFamily="34" charset="0"/>
                <a:cs typeface="Arial" panose="020B0604020202020204" pitchFamily="34" charset="0"/>
              </a:rPr>
              <a:t/>
            </a:r>
            <a:br>
              <a:rPr lang="vi-VN" sz="2800" b="1" dirty="0" smtClean="0">
                <a:latin typeface="Arial" panose="020B0604020202020204" pitchFamily="34" charset="0"/>
                <a:cs typeface="Arial" panose="020B0604020202020204" pitchFamily="34" charset="0"/>
              </a:rPr>
            </a:br>
            <a:r>
              <a:rPr lang="vi-VN" sz="2800" b="1" dirty="0" smtClean="0">
                <a:latin typeface="Arial" panose="020B0604020202020204" pitchFamily="34" charset="0"/>
                <a:cs typeface="Arial" panose="020B0604020202020204" pitchFamily="34" charset="0"/>
              </a:rPr>
              <a:t/>
            </a:r>
            <a:br>
              <a:rPr lang="vi-VN"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(3) </a:t>
            </a:r>
            <a:r>
              <a:rPr lang="en-US" sz="2800" b="1" dirty="0" err="1" smtClean="0">
                <a:latin typeface="Arial" panose="020B0604020202020204" pitchFamily="34" charset="0"/>
                <a:cs typeface="Arial" panose="020B0604020202020204" pitchFamily="34" charset="0"/>
              </a:rPr>
              <a:t>Vạn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vật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trút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bỏ</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lớp</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áo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ướt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át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vui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đón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những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tia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nắng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ấm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chan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hòa</a:t>
            </a:r>
            <a:r>
              <a:rPr lang="en-US" sz="2800" b="1" dirty="0" smtClean="0">
                <a:latin typeface="Arial" panose="020B0604020202020204" pitchFamily="34" charset="0"/>
                <a:cs typeface="Arial" panose="020B0604020202020204" pitchFamily="34" charset="0"/>
              </a:rPr>
              <a:t>.</a:t>
            </a:r>
            <a:r>
              <a:rPr lang="vi-VN" sz="2800" b="1" dirty="0" smtClean="0">
                <a:latin typeface="Arial" panose="020B0604020202020204" pitchFamily="34" charset="0"/>
                <a:cs typeface="Arial" panose="020B0604020202020204" pitchFamily="34" charset="0"/>
              </a:rPr>
              <a:t/>
            </a:r>
            <a:br>
              <a:rPr lang="vi-VN" sz="2800" b="1" dirty="0" smtClean="0">
                <a:latin typeface="Arial" panose="020B0604020202020204" pitchFamily="34" charset="0"/>
                <a:cs typeface="Arial" panose="020B0604020202020204" pitchFamily="34" charset="0"/>
              </a:rPr>
            </a:br>
            <a:r>
              <a:rPr lang="vi-VN" sz="2800" b="1" dirty="0" smtClean="0">
                <a:latin typeface="Arial" panose="020B0604020202020204" pitchFamily="34" charset="0"/>
                <a:cs typeface="Arial" panose="020B0604020202020204" pitchFamily="34" charset="0"/>
              </a:rPr>
              <a:t/>
            </a:r>
            <a:br>
              <a:rPr lang="vi-VN"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(4) </a:t>
            </a:r>
            <a:r>
              <a:rPr lang="en-US" sz="2800" b="1" dirty="0" err="1" smtClean="0">
                <a:latin typeface="Arial" panose="020B0604020202020204" pitchFamily="34" charset="0"/>
                <a:cs typeface="Arial" panose="020B0604020202020204" pitchFamily="34" charset="0"/>
              </a:rPr>
              <a:t>Thần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Nắng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cũng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ấm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áp</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đến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vùng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ngập</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lũ</a:t>
            </a:r>
            <a:r>
              <a:rPr lang="en-US" sz="2800" b="1" dirty="0" smtClean="0">
                <a:latin typeface="Arial" panose="020B0604020202020204" pitchFamily="34" charset="0"/>
                <a:cs typeface="Arial" panose="020B0604020202020204" pitchFamily="34" charset="0"/>
              </a:rPr>
              <a:t>. </a:t>
            </a:r>
            <a:r>
              <a:rPr lang="vi-VN" sz="2800" b="1" dirty="0" smtClean="0">
                <a:latin typeface="Arial" panose="020B0604020202020204" pitchFamily="34" charset="0"/>
                <a:cs typeface="Arial" panose="020B0604020202020204" pitchFamily="34" charset="0"/>
              </a:rPr>
              <a:t/>
            </a:r>
            <a:br>
              <a:rPr lang="vi-VN" sz="2800" b="1" dirty="0" smtClean="0">
                <a:latin typeface="Arial" panose="020B0604020202020204" pitchFamily="34" charset="0"/>
                <a:cs typeface="Arial" panose="020B0604020202020204" pitchFamily="34" charset="0"/>
              </a:rPr>
            </a:br>
            <a:endParaRPr lang="vi-VN" sz="2800" b="1" dirty="0">
              <a:latin typeface="Arial" panose="020B0604020202020204" pitchFamily="34" charset="0"/>
              <a:cs typeface="Arial" panose="020B0604020202020204" pitchFamily="34" charset="0"/>
            </a:endParaRPr>
          </a:p>
        </p:txBody>
      </p:sp>
      <p:cxnSp>
        <p:nvCxnSpPr>
          <p:cNvPr id="5" name="Straight Connector 4"/>
          <p:cNvCxnSpPr/>
          <p:nvPr/>
        </p:nvCxnSpPr>
        <p:spPr>
          <a:xfrm flipH="1">
            <a:off x="1135203" y="975841"/>
            <a:ext cx="144016"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96460" y="1306361"/>
            <a:ext cx="2004075" cy="523220"/>
          </a:xfrm>
          <a:prstGeom prst="rect">
            <a:avLst/>
          </a:prstGeom>
          <a:noFill/>
        </p:spPr>
        <p:txBody>
          <a:bodyPr wrap="none" rtlCol="0">
            <a:spAutoFit/>
          </a:bodyPr>
          <a:lstStyle/>
          <a:p>
            <a:r>
              <a:rPr lang="en-US" sz="2800" b="1" dirty="0" smtClean="0">
                <a:solidFill>
                  <a:srgbClr val="FF0000"/>
                </a:solidFill>
              </a:rPr>
              <a:t>=&gt; </a:t>
            </a:r>
            <a:r>
              <a:rPr lang="en-US" sz="2800" b="1" dirty="0" err="1" smtClean="0">
                <a:solidFill>
                  <a:srgbClr val="FF0000"/>
                </a:solidFill>
              </a:rPr>
              <a:t>Câu</a:t>
            </a:r>
            <a:r>
              <a:rPr lang="en-US" sz="2800" b="1" dirty="0" smtClean="0">
                <a:solidFill>
                  <a:srgbClr val="FF0000"/>
                </a:solidFill>
              </a:rPr>
              <a:t> </a:t>
            </a:r>
            <a:r>
              <a:rPr lang="en-US" sz="2800" b="1" dirty="0" err="1" smtClean="0">
                <a:solidFill>
                  <a:srgbClr val="FF0000"/>
                </a:solidFill>
              </a:rPr>
              <a:t>ghép</a:t>
            </a:r>
            <a:endParaRPr lang="vi-VN" sz="2800" b="1" dirty="0">
              <a:solidFill>
                <a:srgbClr val="FF0000"/>
              </a:solidFill>
            </a:endParaRPr>
          </a:p>
        </p:txBody>
      </p:sp>
      <p:sp>
        <p:nvSpPr>
          <p:cNvPr id="8" name="TextBox 7"/>
          <p:cNvSpPr txBox="1"/>
          <p:nvPr/>
        </p:nvSpPr>
        <p:spPr>
          <a:xfrm>
            <a:off x="6767407" y="2693771"/>
            <a:ext cx="2004075" cy="523220"/>
          </a:xfrm>
          <a:prstGeom prst="rect">
            <a:avLst/>
          </a:prstGeom>
          <a:noFill/>
        </p:spPr>
        <p:txBody>
          <a:bodyPr wrap="none" rtlCol="0">
            <a:spAutoFit/>
          </a:bodyPr>
          <a:lstStyle/>
          <a:p>
            <a:r>
              <a:rPr lang="en-US" sz="2800" b="1" dirty="0" smtClean="0">
                <a:solidFill>
                  <a:srgbClr val="FF0000"/>
                </a:solidFill>
              </a:rPr>
              <a:t>=&gt; </a:t>
            </a:r>
            <a:r>
              <a:rPr lang="en-US" sz="2800" b="1" dirty="0" err="1" smtClean="0">
                <a:solidFill>
                  <a:srgbClr val="FF0000"/>
                </a:solidFill>
              </a:rPr>
              <a:t>Câu</a:t>
            </a:r>
            <a:r>
              <a:rPr lang="en-US" sz="2800" b="1" dirty="0" smtClean="0">
                <a:solidFill>
                  <a:srgbClr val="FF0000"/>
                </a:solidFill>
              </a:rPr>
              <a:t> </a:t>
            </a:r>
            <a:r>
              <a:rPr lang="en-US" sz="2800" b="1" dirty="0" err="1" smtClean="0">
                <a:solidFill>
                  <a:srgbClr val="FF0000"/>
                </a:solidFill>
              </a:rPr>
              <a:t>ghép</a:t>
            </a:r>
            <a:endParaRPr lang="vi-VN" sz="2800" b="1" dirty="0">
              <a:solidFill>
                <a:srgbClr val="FF0000"/>
              </a:solidFill>
            </a:endParaRPr>
          </a:p>
        </p:txBody>
      </p:sp>
      <p:sp>
        <p:nvSpPr>
          <p:cNvPr id="9" name="TextBox 8"/>
          <p:cNvSpPr txBox="1"/>
          <p:nvPr/>
        </p:nvSpPr>
        <p:spPr>
          <a:xfrm>
            <a:off x="8482724" y="4869160"/>
            <a:ext cx="1891865" cy="523220"/>
          </a:xfrm>
          <a:prstGeom prst="rect">
            <a:avLst/>
          </a:prstGeom>
          <a:noFill/>
        </p:spPr>
        <p:txBody>
          <a:bodyPr wrap="none" rtlCol="0">
            <a:spAutoFit/>
          </a:bodyPr>
          <a:lstStyle/>
          <a:p>
            <a:r>
              <a:rPr lang="en-US" sz="2800" b="1" dirty="0" smtClean="0">
                <a:solidFill>
                  <a:srgbClr val="FF0000"/>
                </a:solidFill>
              </a:rPr>
              <a:t>=&gt; </a:t>
            </a:r>
            <a:r>
              <a:rPr lang="en-US" sz="2800" b="1" dirty="0" err="1" smtClean="0">
                <a:solidFill>
                  <a:srgbClr val="FF0000"/>
                </a:solidFill>
              </a:rPr>
              <a:t>Câu</a:t>
            </a:r>
            <a:r>
              <a:rPr lang="en-US" sz="2800" b="1" dirty="0" smtClean="0">
                <a:solidFill>
                  <a:srgbClr val="FF0000"/>
                </a:solidFill>
              </a:rPr>
              <a:t> </a:t>
            </a:r>
            <a:r>
              <a:rPr lang="en-US" sz="2800" b="1" dirty="0" err="1" smtClean="0">
                <a:solidFill>
                  <a:srgbClr val="FF0000"/>
                </a:solidFill>
              </a:rPr>
              <a:t>đơn</a:t>
            </a:r>
            <a:endParaRPr lang="vi-VN" sz="2800" b="1" dirty="0">
              <a:solidFill>
                <a:srgbClr val="FF0000"/>
              </a:solidFill>
            </a:endParaRPr>
          </a:p>
        </p:txBody>
      </p:sp>
      <p:sp>
        <p:nvSpPr>
          <p:cNvPr id="10" name="TextBox 9"/>
          <p:cNvSpPr txBox="1"/>
          <p:nvPr/>
        </p:nvSpPr>
        <p:spPr>
          <a:xfrm>
            <a:off x="9046254" y="3955885"/>
            <a:ext cx="1891865" cy="523220"/>
          </a:xfrm>
          <a:prstGeom prst="rect">
            <a:avLst/>
          </a:prstGeom>
          <a:noFill/>
        </p:spPr>
        <p:txBody>
          <a:bodyPr wrap="none" rtlCol="0">
            <a:spAutoFit/>
          </a:bodyPr>
          <a:lstStyle/>
          <a:p>
            <a:r>
              <a:rPr lang="en-US" sz="2800" b="1" dirty="0" smtClean="0">
                <a:solidFill>
                  <a:srgbClr val="FF0000"/>
                </a:solidFill>
              </a:rPr>
              <a:t>=&gt; </a:t>
            </a:r>
            <a:r>
              <a:rPr lang="en-US" sz="2800" b="1" dirty="0" err="1" smtClean="0">
                <a:solidFill>
                  <a:srgbClr val="FF0000"/>
                </a:solidFill>
              </a:rPr>
              <a:t>Câu</a:t>
            </a:r>
            <a:r>
              <a:rPr lang="en-US" sz="2800" b="1" dirty="0" smtClean="0">
                <a:solidFill>
                  <a:srgbClr val="FF0000"/>
                </a:solidFill>
              </a:rPr>
              <a:t> </a:t>
            </a:r>
            <a:r>
              <a:rPr lang="en-US" sz="2800" b="1" dirty="0" err="1" smtClean="0">
                <a:solidFill>
                  <a:srgbClr val="FF0000"/>
                </a:solidFill>
              </a:rPr>
              <a:t>đơn</a:t>
            </a:r>
            <a:endParaRPr lang="vi-VN" sz="2800" b="1" dirty="0">
              <a:solidFill>
                <a:srgbClr val="FF0000"/>
              </a:solidFill>
            </a:endParaRPr>
          </a:p>
        </p:txBody>
      </p:sp>
      <p:cxnSp>
        <p:nvCxnSpPr>
          <p:cNvPr id="11" name="Straight Connector 10"/>
          <p:cNvCxnSpPr/>
          <p:nvPr/>
        </p:nvCxnSpPr>
        <p:spPr>
          <a:xfrm flipH="1">
            <a:off x="4375563" y="932153"/>
            <a:ext cx="144016"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6869" y="1382463"/>
            <a:ext cx="546945" cy="461665"/>
          </a:xfrm>
          <a:prstGeom prst="rect">
            <a:avLst/>
          </a:prstGeom>
          <a:noFill/>
        </p:spPr>
        <p:txBody>
          <a:bodyPr wrap="none" rtlCol="0">
            <a:spAutoFit/>
          </a:bodyPr>
          <a:lstStyle/>
          <a:p>
            <a:r>
              <a:rPr lang="en-US" sz="2400" b="1" dirty="0" smtClean="0"/>
              <a:t>CN</a:t>
            </a:r>
            <a:endParaRPr lang="vi-VN" sz="2400" b="1" dirty="0"/>
          </a:p>
        </p:txBody>
      </p:sp>
      <p:sp>
        <p:nvSpPr>
          <p:cNvPr id="12" name="TextBox 11"/>
          <p:cNvSpPr txBox="1"/>
          <p:nvPr/>
        </p:nvSpPr>
        <p:spPr>
          <a:xfrm>
            <a:off x="1639259" y="1382463"/>
            <a:ext cx="569387" cy="461665"/>
          </a:xfrm>
          <a:prstGeom prst="rect">
            <a:avLst/>
          </a:prstGeom>
          <a:noFill/>
        </p:spPr>
        <p:txBody>
          <a:bodyPr wrap="none" rtlCol="0">
            <a:spAutoFit/>
          </a:bodyPr>
          <a:lstStyle/>
          <a:p>
            <a:r>
              <a:rPr lang="en-US" sz="2400" b="1" dirty="0" smtClean="0"/>
              <a:t>VN</a:t>
            </a:r>
            <a:endParaRPr lang="vi-VN" sz="2400" b="1" dirty="0"/>
          </a:p>
        </p:txBody>
      </p:sp>
      <p:sp>
        <p:nvSpPr>
          <p:cNvPr id="14" name="TextBox 13"/>
          <p:cNvSpPr txBox="1"/>
          <p:nvPr/>
        </p:nvSpPr>
        <p:spPr>
          <a:xfrm>
            <a:off x="3761898" y="1338775"/>
            <a:ext cx="546945" cy="461665"/>
          </a:xfrm>
          <a:prstGeom prst="rect">
            <a:avLst/>
          </a:prstGeom>
          <a:noFill/>
        </p:spPr>
        <p:txBody>
          <a:bodyPr wrap="none" rtlCol="0">
            <a:spAutoFit/>
          </a:bodyPr>
          <a:lstStyle/>
          <a:p>
            <a:r>
              <a:rPr lang="en-US" sz="2400" b="1" dirty="0" smtClean="0"/>
              <a:t>CN</a:t>
            </a:r>
            <a:endParaRPr lang="vi-VN" sz="2400" b="1" dirty="0"/>
          </a:p>
        </p:txBody>
      </p:sp>
      <p:sp>
        <p:nvSpPr>
          <p:cNvPr id="15" name="TextBox 14"/>
          <p:cNvSpPr txBox="1"/>
          <p:nvPr/>
        </p:nvSpPr>
        <p:spPr>
          <a:xfrm>
            <a:off x="4814288" y="1338775"/>
            <a:ext cx="569387" cy="461665"/>
          </a:xfrm>
          <a:prstGeom prst="rect">
            <a:avLst/>
          </a:prstGeom>
          <a:noFill/>
        </p:spPr>
        <p:txBody>
          <a:bodyPr wrap="none" rtlCol="0">
            <a:spAutoFit/>
          </a:bodyPr>
          <a:lstStyle/>
          <a:p>
            <a:r>
              <a:rPr lang="en-US" sz="2400" b="1" dirty="0" smtClean="0"/>
              <a:t>VN</a:t>
            </a:r>
            <a:endParaRPr lang="vi-VN" sz="2400" b="1" dirty="0"/>
          </a:p>
        </p:txBody>
      </p:sp>
      <p:cxnSp>
        <p:nvCxnSpPr>
          <p:cNvPr id="16" name="Straight Connector 15"/>
          <p:cNvCxnSpPr/>
          <p:nvPr/>
        </p:nvCxnSpPr>
        <p:spPr>
          <a:xfrm>
            <a:off x="586869" y="1382463"/>
            <a:ext cx="249255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61898" y="1407889"/>
            <a:ext cx="249255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877" y="2348880"/>
            <a:ext cx="249255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654818" y="2362580"/>
            <a:ext cx="2492550"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435400" y="2334264"/>
            <a:ext cx="3223373" cy="9337"/>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154297" y="2362580"/>
            <a:ext cx="1854114"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8691" y="3099273"/>
            <a:ext cx="1460568"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587461" y="1873102"/>
            <a:ext cx="144016"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039127" y="2279724"/>
            <a:ext cx="546945" cy="461665"/>
          </a:xfrm>
          <a:prstGeom prst="rect">
            <a:avLst/>
          </a:prstGeom>
          <a:noFill/>
        </p:spPr>
        <p:txBody>
          <a:bodyPr wrap="none" rtlCol="0">
            <a:spAutoFit/>
          </a:bodyPr>
          <a:lstStyle/>
          <a:p>
            <a:r>
              <a:rPr lang="en-US" sz="2400" b="1" dirty="0" smtClean="0"/>
              <a:t>CN</a:t>
            </a:r>
            <a:endParaRPr lang="vi-VN" sz="2400" b="1" dirty="0"/>
          </a:p>
        </p:txBody>
      </p:sp>
      <p:sp>
        <p:nvSpPr>
          <p:cNvPr id="49" name="TextBox 48"/>
          <p:cNvSpPr txBox="1"/>
          <p:nvPr/>
        </p:nvSpPr>
        <p:spPr>
          <a:xfrm>
            <a:off x="2091517" y="2279724"/>
            <a:ext cx="569387" cy="461665"/>
          </a:xfrm>
          <a:prstGeom prst="rect">
            <a:avLst/>
          </a:prstGeom>
          <a:noFill/>
        </p:spPr>
        <p:txBody>
          <a:bodyPr wrap="none" rtlCol="0">
            <a:spAutoFit/>
          </a:bodyPr>
          <a:lstStyle/>
          <a:p>
            <a:r>
              <a:rPr lang="en-US" sz="2400" b="1" dirty="0" smtClean="0"/>
              <a:t>VN</a:t>
            </a:r>
            <a:endParaRPr lang="vi-VN" sz="2400" b="1" dirty="0"/>
          </a:p>
        </p:txBody>
      </p:sp>
      <p:cxnSp>
        <p:nvCxnSpPr>
          <p:cNvPr id="50" name="Straight Connector 49"/>
          <p:cNvCxnSpPr/>
          <p:nvPr/>
        </p:nvCxnSpPr>
        <p:spPr>
          <a:xfrm flipH="1">
            <a:off x="4651988" y="1868642"/>
            <a:ext cx="144016"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03654" y="2275264"/>
            <a:ext cx="546945" cy="461665"/>
          </a:xfrm>
          <a:prstGeom prst="rect">
            <a:avLst/>
          </a:prstGeom>
          <a:noFill/>
        </p:spPr>
        <p:txBody>
          <a:bodyPr wrap="none" rtlCol="0">
            <a:spAutoFit/>
          </a:bodyPr>
          <a:lstStyle/>
          <a:p>
            <a:r>
              <a:rPr lang="en-US" sz="2400" b="1" dirty="0" smtClean="0"/>
              <a:t>CN</a:t>
            </a:r>
            <a:endParaRPr lang="vi-VN" sz="2400" b="1" dirty="0"/>
          </a:p>
        </p:txBody>
      </p:sp>
      <p:sp>
        <p:nvSpPr>
          <p:cNvPr id="52" name="TextBox 51"/>
          <p:cNvSpPr txBox="1"/>
          <p:nvPr/>
        </p:nvSpPr>
        <p:spPr>
          <a:xfrm>
            <a:off x="5156044" y="2275264"/>
            <a:ext cx="569387" cy="461665"/>
          </a:xfrm>
          <a:prstGeom prst="rect">
            <a:avLst/>
          </a:prstGeom>
          <a:noFill/>
        </p:spPr>
        <p:txBody>
          <a:bodyPr wrap="none" rtlCol="0">
            <a:spAutoFit/>
          </a:bodyPr>
          <a:lstStyle/>
          <a:p>
            <a:r>
              <a:rPr lang="en-US" sz="2400" b="1" dirty="0" smtClean="0"/>
              <a:t>VN</a:t>
            </a:r>
            <a:endParaRPr lang="vi-VN" sz="2400" b="1" dirty="0"/>
          </a:p>
        </p:txBody>
      </p:sp>
      <p:cxnSp>
        <p:nvCxnSpPr>
          <p:cNvPr id="53" name="Straight Connector 52"/>
          <p:cNvCxnSpPr/>
          <p:nvPr/>
        </p:nvCxnSpPr>
        <p:spPr>
          <a:xfrm flipH="1">
            <a:off x="7271766" y="1831126"/>
            <a:ext cx="144016"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723432" y="2237748"/>
            <a:ext cx="546945" cy="461665"/>
          </a:xfrm>
          <a:prstGeom prst="rect">
            <a:avLst/>
          </a:prstGeom>
          <a:noFill/>
        </p:spPr>
        <p:txBody>
          <a:bodyPr wrap="none" rtlCol="0">
            <a:spAutoFit/>
          </a:bodyPr>
          <a:lstStyle/>
          <a:p>
            <a:r>
              <a:rPr lang="en-US" sz="2400" b="1" dirty="0" smtClean="0"/>
              <a:t>CN</a:t>
            </a:r>
            <a:endParaRPr lang="vi-VN" sz="2400" b="1" dirty="0"/>
          </a:p>
        </p:txBody>
      </p:sp>
      <p:sp>
        <p:nvSpPr>
          <p:cNvPr id="55" name="TextBox 54"/>
          <p:cNvSpPr txBox="1"/>
          <p:nvPr/>
        </p:nvSpPr>
        <p:spPr>
          <a:xfrm>
            <a:off x="7775822" y="2237748"/>
            <a:ext cx="569387" cy="461665"/>
          </a:xfrm>
          <a:prstGeom prst="rect">
            <a:avLst/>
          </a:prstGeom>
          <a:noFill/>
        </p:spPr>
        <p:txBody>
          <a:bodyPr wrap="none" rtlCol="0">
            <a:spAutoFit/>
          </a:bodyPr>
          <a:lstStyle/>
          <a:p>
            <a:r>
              <a:rPr lang="en-US" sz="2400" b="1" dirty="0" smtClean="0"/>
              <a:t>VN</a:t>
            </a:r>
            <a:endParaRPr lang="vi-VN" sz="2400" b="1" dirty="0"/>
          </a:p>
        </p:txBody>
      </p:sp>
      <p:cxnSp>
        <p:nvCxnSpPr>
          <p:cNvPr id="56" name="Straight Connector 55"/>
          <p:cNvCxnSpPr/>
          <p:nvPr/>
        </p:nvCxnSpPr>
        <p:spPr>
          <a:xfrm flipH="1">
            <a:off x="10574576" y="1856552"/>
            <a:ext cx="144016"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026242" y="2263174"/>
            <a:ext cx="546945" cy="461665"/>
          </a:xfrm>
          <a:prstGeom prst="rect">
            <a:avLst/>
          </a:prstGeom>
          <a:noFill/>
        </p:spPr>
        <p:txBody>
          <a:bodyPr wrap="none" rtlCol="0">
            <a:spAutoFit/>
          </a:bodyPr>
          <a:lstStyle/>
          <a:p>
            <a:r>
              <a:rPr lang="en-US" sz="2400" b="1" dirty="0" smtClean="0"/>
              <a:t>CN</a:t>
            </a:r>
            <a:endParaRPr lang="vi-VN" sz="2400" b="1" dirty="0"/>
          </a:p>
        </p:txBody>
      </p:sp>
      <p:sp>
        <p:nvSpPr>
          <p:cNvPr id="58" name="TextBox 57"/>
          <p:cNvSpPr txBox="1"/>
          <p:nvPr/>
        </p:nvSpPr>
        <p:spPr>
          <a:xfrm>
            <a:off x="11078632" y="2263174"/>
            <a:ext cx="569387" cy="461665"/>
          </a:xfrm>
          <a:prstGeom prst="rect">
            <a:avLst/>
          </a:prstGeom>
          <a:noFill/>
        </p:spPr>
        <p:txBody>
          <a:bodyPr wrap="none" rtlCol="0">
            <a:spAutoFit/>
          </a:bodyPr>
          <a:lstStyle/>
          <a:p>
            <a:r>
              <a:rPr lang="en-US" sz="2400" b="1" dirty="0" smtClean="0"/>
              <a:t>VN</a:t>
            </a:r>
            <a:endParaRPr lang="vi-VN" sz="2400" b="1" dirty="0"/>
          </a:p>
        </p:txBody>
      </p:sp>
      <p:cxnSp>
        <p:nvCxnSpPr>
          <p:cNvPr id="59" name="Straight Connector 58"/>
          <p:cNvCxnSpPr/>
          <p:nvPr/>
        </p:nvCxnSpPr>
        <p:spPr>
          <a:xfrm flipH="1">
            <a:off x="1855283" y="3491880"/>
            <a:ext cx="144016"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54433" y="3918734"/>
            <a:ext cx="546945" cy="461665"/>
          </a:xfrm>
          <a:prstGeom prst="rect">
            <a:avLst/>
          </a:prstGeom>
          <a:noFill/>
        </p:spPr>
        <p:txBody>
          <a:bodyPr wrap="none" rtlCol="0">
            <a:spAutoFit/>
          </a:bodyPr>
          <a:lstStyle/>
          <a:p>
            <a:r>
              <a:rPr lang="en-US" sz="2400" b="1" dirty="0" smtClean="0"/>
              <a:t>CN</a:t>
            </a:r>
            <a:endParaRPr lang="vi-VN" sz="2400" b="1" dirty="0"/>
          </a:p>
        </p:txBody>
      </p:sp>
      <p:sp>
        <p:nvSpPr>
          <p:cNvPr id="61" name="TextBox 60"/>
          <p:cNvSpPr txBox="1"/>
          <p:nvPr/>
        </p:nvSpPr>
        <p:spPr>
          <a:xfrm>
            <a:off x="6418423" y="3918734"/>
            <a:ext cx="569387" cy="461665"/>
          </a:xfrm>
          <a:prstGeom prst="rect">
            <a:avLst/>
          </a:prstGeom>
          <a:noFill/>
        </p:spPr>
        <p:txBody>
          <a:bodyPr wrap="none" rtlCol="0">
            <a:spAutoFit/>
          </a:bodyPr>
          <a:lstStyle/>
          <a:p>
            <a:r>
              <a:rPr lang="en-US" sz="2400" b="1" dirty="0" smtClean="0"/>
              <a:t>VN</a:t>
            </a:r>
            <a:endParaRPr lang="vi-VN" sz="2400" b="1" dirty="0"/>
          </a:p>
        </p:txBody>
      </p:sp>
      <p:cxnSp>
        <p:nvCxnSpPr>
          <p:cNvPr id="62" name="Straight Connector 61"/>
          <p:cNvCxnSpPr/>
          <p:nvPr/>
        </p:nvCxnSpPr>
        <p:spPr>
          <a:xfrm flipH="1">
            <a:off x="2503355" y="4380399"/>
            <a:ext cx="144016" cy="4320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31513" y="4917030"/>
            <a:ext cx="546945" cy="461665"/>
          </a:xfrm>
          <a:prstGeom prst="rect">
            <a:avLst/>
          </a:prstGeom>
          <a:noFill/>
        </p:spPr>
        <p:txBody>
          <a:bodyPr wrap="none" rtlCol="0">
            <a:spAutoFit/>
          </a:bodyPr>
          <a:lstStyle/>
          <a:p>
            <a:r>
              <a:rPr lang="en-US" sz="2400" b="1" dirty="0" smtClean="0"/>
              <a:t>CN</a:t>
            </a:r>
            <a:endParaRPr lang="vi-VN" sz="2400" b="1" dirty="0"/>
          </a:p>
        </p:txBody>
      </p:sp>
      <p:sp>
        <p:nvSpPr>
          <p:cNvPr id="64" name="TextBox 63"/>
          <p:cNvSpPr txBox="1"/>
          <p:nvPr/>
        </p:nvSpPr>
        <p:spPr>
          <a:xfrm>
            <a:off x="6695503" y="4917030"/>
            <a:ext cx="569387" cy="461665"/>
          </a:xfrm>
          <a:prstGeom prst="rect">
            <a:avLst/>
          </a:prstGeom>
          <a:noFill/>
        </p:spPr>
        <p:txBody>
          <a:bodyPr wrap="none" rtlCol="0">
            <a:spAutoFit/>
          </a:bodyPr>
          <a:lstStyle/>
          <a:p>
            <a:r>
              <a:rPr lang="en-US" sz="2400" b="1" dirty="0" smtClean="0"/>
              <a:t>VN</a:t>
            </a:r>
            <a:endParaRPr lang="vi-VN" sz="2400" b="1" dirty="0"/>
          </a:p>
        </p:txBody>
      </p:sp>
    </p:spTree>
    <p:extLst>
      <p:ext uri="{BB962C8B-B14F-4D97-AF65-F5344CB8AC3E}">
        <p14:creationId xmlns:p14="http://schemas.microsoft.com/office/powerpoint/2010/main" val="29224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ircle(in)">
                                      <p:cBhvr>
                                        <p:cTn id="69" dur="2000"/>
                                        <p:tgtEl>
                                          <p:spTgt spid="1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circle(in)">
                                      <p:cBhvr>
                                        <p:cTn id="72" dur="2000"/>
                                        <p:tgtEl>
                                          <p:spTgt spid="30"/>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circle(in)">
                                      <p:cBhvr>
                                        <p:cTn id="75" dur="20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ppt_x"/>
                                          </p:val>
                                        </p:tav>
                                        <p:tav tm="100000">
                                          <p:val>
                                            <p:strVal val="#ppt_x"/>
                                          </p:val>
                                        </p:tav>
                                      </p:tavLst>
                                    </p:anim>
                                    <p:anim calcmode="lin" valueType="num">
                                      <p:cBhvr additive="base">
                                        <p:cTn id="81" dur="500" fill="hold"/>
                                        <p:tgtEl>
                                          <p:spTgt spid="32"/>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additive="base">
                                        <p:cTn id="84" dur="500" fill="hold"/>
                                        <p:tgtEl>
                                          <p:spTgt spid="33"/>
                                        </p:tgtEl>
                                        <p:attrNameLst>
                                          <p:attrName>ppt_x</p:attrName>
                                        </p:attrNameLst>
                                      </p:cBhvr>
                                      <p:tavLst>
                                        <p:tav tm="0">
                                          <p:val>
                                            <p:strVal val="#ppt_x"/>
                                          </p:val>
                                        </p:tav>
                                        <p:tav tm="100000">
                                          <p:val>
                                            <p:strVal val="#ppt_x"/>
                                          </p:val>
                                        </p:tav>
                                      </p:tavLst>
                                    </p:anim>
                                    <p:anim calcmode="lin" valueType="num">
                                      <p:cBhvr additive="base">
                                        <p:cTn id="85" dur="500" fill="hold"/>
                                        <p:tgtEl>
                                          <p:spTgt spid="33"/>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ppt_x"/>
                                          </p:val>
                                        </p:tav>
                                        <p:tav tm="100000">
                                          <p:val>
                                            <p:strVal val="#ppt_x"/>
                                          </p:val>
                                        </p:tav>
                                      </p:tavLst>
                                    </p:anim>
                                    <p:anim calcmode="lin" valueType="num">
                                      <p:cBhvr additive="base">
                                        <p:cTn id="89" dur="500" fill="hold"/>
                                        <p:tgtEl>
                                          <p:spTgt spid="34"/>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additive="base">
                                        <p:cTn id="92" dur="500" fill="hold"/>
                                        <p:tgtEl>
                                          <p:spTgt spid="36"/>
                                        </p:tgtEl>
                                        <p:attrNameLst>
                                          <p:attrName>ppt_x</p:attrName>
                                        </p:attrNameLst>
                                      </p:cBhvr>
                                      <p:tavLst>
                                        <p:tav tm="0">
                                          <p:val>
                                            <p:strVal val="#ppt_x"/>
                                          </p:val>
                                        </p:tav>
                                        <p:tav tm="100000">
                                          <p:val>
                                            <p:strVal val="#ppt_x"/>
                                          </p:val>
                                        </p:tav>
                                      </p:tavLst>
                                    </p:anim>
                                    <p:anim calcmode="lin" valueType="num">
                                      <p:cBhvr additive="base">
                                        <p:cTn id="93" dur="500" fill="hold"/>
                                        <p:tgtEl>
                                          <p:spTgt spid="36"/>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fill="hold"/>
                                        <p:tgtEl>
                                          <p:spTgt spid="38"/>
                                        </p:tgtEl>
                                        <p:attrNameLst>
                                          <p:attrName>ppt_x</p:attrName>
                                        </p:attrNameLst>
                                      </p:cBhvr>
                                      <p:tavLst>
                                        <p:tav tm="0">
                                          <p:val>
                                            <p:strVal val="#ppt_x"/>
                                          </p:val>
                                        </p:tav>
                                        <p:tav tm="100000">
                                          <p:val>
                                            <p:strVal val="#ppt_x"/>
                                          </p:val>
                                        </p:tav>
                                      </p:tavLst>
                                    </p:anim>
                                    <p:anim calcmode="lin" valueType="num">
                                      <p:cBhvr additive="base">
                                        <p:cTn id="9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ppt_w</p:attrName>
                                        </p:attrNameLst>
                                      </p:cBhvr>
                                      <p:tavLst>
                                        <p:tav tm="0">
                                          <p:val>
                                            <p:fltVal val="0"/>
                                          </p:val>
                                        </p:tav>
                                        <p:tav tm="100000">
                                          <p:val>
                                            <p:strVal val="#ppt_w"/>
                                          </p:val>
                                        </p:tav>
                                      </p:tavLst>
                                    </p:anim>
                                    <p:anim calcmode="lin" valueType="num">
                                      <p:cBhvr>
                                        <p:cTn id="108" dur="500" fill="hold"/>
                                        <p:tgtEl>
                                          <p:spTgt spid="48"/>
                                        </p:tgtEl>
                                        <p:attrNameLst>
                                          <p:attrName>ppt_h</p:attrName>
                                        </p:attrNameLst>
                                      </p:cBhvr>
                                      <p:tavLst>
                                        <p:tav tm="0">
                                          <p:val>
                                            <p:fltVal val="0"/>
                                          </p:val>
                                        </p:tav>
                                        <p:tav tm="100000">
                                          <p:val>
                                            <p:strVal val="#ppt_h"/>
                                          </p:val>
                                        </p:tav>
                                      </p:tavLst>
                                    </p:anim>
                                    <p:animEffect transition="in" filter="fade">
                                      <p:cBhvr>
                                        <p:cTn id="109" dur="500"/>
                                        <p:tgtEl>
                                          <p:spTgt spid="48"/>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49"/>
                                        </p:tgtEl>
                                        <p:attrNameLst>
                                          <p:attrName>style.visibility</p:attrName>
                                        </p:attrNameLst>
                                      </p:cBhvr>
                                      <p:to>
                                        <p:strVal val="visible"/>
                                      </p:to>
                                    </p:set>
                                    <p:anim calcmode="lin" valueType="num">
                                      <p:cBhvr>
                                        <p:cTn id="112" dur="500" fill="hold"/>
                                        <p:tgtEl>
                                          <p:spTgt spid="49"/>
                                        </p:tgtEl>
                                        <p:attrNameLst>
                                          <p:attrName>ppt_w</p:attrName>
                                        </p:attrNameLst>
                                      </p:cBhvr>
                                      <p:tavLst>
                                        <p:tav tm="0">
                                          <p:val>
                                            <p:fltVal val="0"/>
                                          </p:val>
                                        </p:tav>
                                        <p:tav tm="100000">
                                          <p:val>
                                            <p:strVal val="#ppt_w"/>
                                          </p:val>
                                        </p:tav>
                                      </p:tavLst>
                                    </p:anim>
                                    <p:anim calcmode="lin" valueType="num">
                                      <p:cBhvr>
                                        <p:cTn id="113" dur="500" fill="hold"/>
                                        <p:tgtEl>
                                          <p:spTgt spid="49"/>
                                        </p:tgtEl>
                                        <p:attrNameLst>
                                          <p:attrName>ppt_h</p:attrName>
                                        </p:attrNameLst>
                                      </p:cBhvr>
                                      <p:tavLst>
                                        <p:tav tm="0">
                                          <p:val>
                                            <p:fltVal val="0"/>
                                          </p:val>
                                        </p:tav>
                                        <p:tav tm="100000">
                                          <p:val>
                                            <p:strVal val="#ppt_h"/>
                                          </p:val>
                                        </p:tav>
                                      </p:tavLst>
                                    </p:anim>
                                    <p:animEffect transition="in" filter="fade">
                                      <p:cBhvr>
                                        <p:cTn id="114" dur="500"/>
                                        <p:tgtEl>
                                          <p:spTgt spid="49"/>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 calcmode="lin" valueType="num">
                                      <p:cBhvr>
                                        <p:cTn id="119" dur="500" fill="hold"/>
                                        <p:tgtEl>
                                          <p:spTgt spid="50"/>
                                        </p:tgtEl>
                                        <p:attrNameLst>
                                          <p:attrName>ppt_w</p:attrName>
                                        </p:attrNameLst>
                                      </p:cBhvr>
                                      <p:tavLst>
                                        <p:tav tm="0">
                                          <p:val>
                                            <p:fltVal val="0"/>
                                          </p:val>
                                        </p:tav>
                                        <p:tav tm="100000">
                                          <p:val>
                                            <p:strVal val="#ppt_w"/>
                                          </p:val>
                                        </p:tav>
                                      </p:tavLst>
                                    </p:anim>
                                    <p:anim calcmode="lin" valueType="num">
                                      <p:cBhvr>
                                        <p:cTn id="120" dur="500" fill="hold"/>
                                        <p:tgtEl>
                                          <p:spTgt spid="50"/>
                                        </p:tgtEl>
                                        <p:attrNameLst>
                                          <p:attrName>ppt_h</p:attrName>
                                        </p:attrNameLst>
                                      </p:cBhvr>
                                      <p:tavLst>
                                        <p:tav tm="0">
                                          <p:val>
                                            <p:fltVal val="0"/>
                                          </p:val>
                                        </p:tav>
                                        <p:tav tm="100000">
                                          <p:val>
                                            <p:strVal val="#ppt_h"/>
                                          </p:val>
                                        </p:tav>
                                      </p:tavLst>
                                    </p:anim>
                                    <p:animEffect transition="in" filter="fade">
                                      <p:cBhvr>
                                        <p:cTn id="121" dur="500"/>
                                        <p:tgtEl>
                                          <p:spTgt spid="5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Effect transition="in" filter="fade">
                                      <p:cBhvr>
                                        <p:cTn id="126" dur="500"/>
                                        <p:tgtEl>
                                          <p:spTgt spid="51"/>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anim calcmode="lin" valueType="num">
                                      <p:cBhvr>
                                        <p:cTn id="129" dur="500" fill="hold"/>
                                        <p:tgtEl>
                                          <p:spTgt spid="52"/>
                                        </p:tgtEl>
                                        <p:attrNameLst>
                                          <p:attrName>ppt_w</p:attrName>
                                        </p:attrNameLst>
                                      </p:cBhvr>
                                      <p:tavLst>
                                        <p:tav tm="0">
                                          <p:val>
                                            <p:fltVal val="0"/>
                                          </p:val>
                                        </p:tav>
                                        <p:tav tm="100000">
                                          <p:val>
                                            <p:strVal val="#ppt_w"/>
                                          </p:val>
                                        </p:tav>
                                      </p:tavLst>
                                    </p:anim>
                                    <p:anim calcmode="lin" valueType="num">
                                      <p:cBhvr>
                                        <p:cTn id="130" dur="500" fill="hold"/>
                                        <p:tgtEl>
                                          <p:spTgt spid="52"/>
                                        </p:tgtEl>
                                        <p:attrNameLst>
                                          <p:attrName>ppt_h</p:attrName>
                                        </p:attrNameLst>
                                      </p:cBhvr>
                                      <p:tavLst>
                                        <p:tav tm="0">
                                          <p:val>
                                            <p:fltVal val="0"/>
                                          </p:val>
                                        </p:tav>
                                        <p:tav tm="100000">
                                          <p:val>
                                            <p:strVal val="#ppt_h"/>
                                          </p:val>
                                        </p:tav>
                                      </p:tavLst>
                                    </p:anim>
                                    <p:animEffect transition="in" filter="fade">
                                      <p:cBhvr>
                                        <p:cTn id="131" dur="500"/>
                                        <p:tgtEl>
                                          <p:spTgt spid="52"/>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500" fill="hold"/>
                                        <p:tgtEl>
                                          <p:spTgt spid="53"/>
                                        </p:tgtEl>
                                        <p:attrNameLst>
                                          <p:attrName>ppt_w</p:attrName>
                                        </p:attrNameLst>
                                      </p:cBhvr>
                                      <p:tavLst>
                                        <p:tav tm="0">
                                          <p:val>
                                            <p:fltVal val="0"/>
                                          </p:val>
                                        </p:tav>
                                        <p:tav tm="100000">
                                          <p:val>
                                            <p:strVal val="#ppt_w"/>
                                          </p:val>
                                        </p:tav>
                                      </p:tavLst>
                                    </p:anim>
                                    <p:anim calcmode="lin" valueType="num">
                                      <p:cBhvr>
                                        <p:cTn id="137" dur="500" fill="hold"/>
                                        <p:tgtEl>
                                          <p:spTgt spid="53"/>
                                        </p:tgtEl>
                                        <p:attrNameLst>
                                          <p:attrName>ppt_h</p:attrName>
                                        </p:attrNameLst>
                                      </p:cBhvr>
                                      <p:tavLst>
                                        <p:tav tm="0">
                                          <p:val>
                                            <p:fltVal val="0"/>
                                          </p:val>
                                        </p:tav>
                                        <p:tav tm="100000">
                                          <p:val>
                                            <p:strVal val="#ppt_h"/>
                                          </p:val>
                                        </p:tav>
                                      </p:tavLst>
                                    </p:anim>
                                    <p:animEffect transition="in" filter="fade">
                                      <p:cBhvr>
                                        <p:cTn id="138" dur="500"/>
                                        <p:tgtEl>
                                          <p:spTgt spid="53"/>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4"/>
                                        </p:tgtEl>
                                        <p:attrNameLst>
                                          <p:attrName>style.visibility</p:attrName>
                                        </p:attrNameLst>
                                      </p:cBhvr>
                                      <p:to>
                                        <p:strVal val="visible"/>
                                      </p:to>
                                    </p:set>
                                    <p:anim calcmode="lin" valueType="num">
                                      <p:cBhvr>
                                        <p:cTn id="141" dur="500" fill="hold"/>
                                        <p:tgtEl>
                                          <p:spTgt spid="54"/>
                                        </p:tgtEl>
                                        <p:attrNameLst>
                                          <p:attrName>ppt_w</p:attrName>
                                        </p:attrNameLst>
                                      </p:cBhvr>
                                      <p:tavLst>
                                        <p:tav tm="0">
                                          <p:val>
                                            <p:fltVal val="0"/>
                                          </p:val>
                                        </p:tav>
                                        <p:tav tm="100000">
                                          <p:val>
                                            <p:strVal val="#ppt_w"/>
                                          </p:val>
                                        </p:tav>
                                      </p:tavLst>
                                    </p:anim>
                                    <p:anim calcmode="lin" valueType="num">
                                      <p:cBhvr>
                                        <p:cTn id="142" dur="500" fill="hold"/>
                                        <p:tgtEl>
                                          <p:spTgt spid="54"/>
                                        </p:tgtEl>
                                        <p:attrNameLst>
                                          <p:attrName>ppt_h</p:attrName>
                                        </p:attrNameLst>
                                      </p:cBhvr>
                                      <p:tavLst>
                                        <p:tav tm="0">
                                          <p:val>
                                            <p:fltVal val="0"/>
                                          </p:val>
                                        </p:tav>
                                        <p:tav tm="100000">
                                          <p:val>
                                            <p:strVal val="#ppt_h"/>
                                          </p:val>
                                        </p:tav>
                                      </p:tavLst>
                                    </p:anim>
                                    <p:animEffect transition="in" filter="fade">
                                      <p:cBhvr>
                                        <p:cTn id="143" dur="500"/>
                                        <p:tgtEl>
                                          <p:spTgt spid="54"/>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ntr" presetSubtype="16" fill="hold" nodeType="clickEffect">
                                  <p:stCondLst>
                                    <p:cond delay="0"/>
                                  </p:stCondLst>
                                  <p:childTnLst>
                                    <p:set>
                                      <p:cBhvr>
                                        <p:cTn id="152" dur="1" fill="hold">
                                          <p:stCondLst>
                                            <p:cond delay="0"/>
                                          </p:stCondLst>
                                        </p:cTn>
                                        <p:tgtEl>
                                          <p:spTgt spid="56"/>
                                        </p:tgtEl>
                                        <p:attrNameLst>
                                          <p:attrName>style.visibility</p:attrName>
                                        </p:attrNameLst>
                                      </p:cBhvr>
                                      <p:to>
                                        <p:strVal val="visible"/>
                                      </p:to>
                                    </p:set>
                                    <p:anim calcmode="lin" valueType="num">
                                      <p:cBhvr>
                                        <p:cTn id="153" dur="500" fill="hold"/>
                                        <p:tgtEl>
                                          <p:spTgt spid="56"/>
                                        </p:tgtEl>
                                        <p:attrNameLst>
                                          <p:attrName>ppt_w</p:attrName>
                                        </p:attrNameLst>
                                      </p:cBhvr>
                                      <p:tavLst>
                                        <p:tav tm="0">
                                          <p:val>
                                            <p:fltVal val="0"/>
                                          </p:val>
                                        </p:tav>
                                        <p:tav tm="100000">
                                          <p:val>
                                            <p:strVal val="#ppt_w"/>
                                          </p:val>
                                        </p:tav>
                                      </p:tavLst>
                                    </p:anim>
                                    <p:anim calcmode="lin" valueType="num">
                                      <p:cBhvr>
                                        <p:cTn id="154" dur="500" fill="hold"/>
                                        <p:tgtEl>
                                          <p:spTgt spid="56"/>
                                        </p:tgtEl>
                                        <p:attrNameLst>
                                          <p:attrName>ppt_h</p:attrName>
                                        </p:attrNameLst>
                                      </p:cBhvr>
                                      <p:tavLst>
                                        <p:tav tm="0">
                                          <p:val>
                                            <p:fltVal val="0"/>
                                          </p:val>
                                        </p:tav>
                                        <p:tav tm="100000">
                                          <p:val>
                                            <p:strVal val="#ppt_h"/>
                                          </p:val>
                                        </p:tav>
                                      </p:tavLst>
                                    </p:anim>
                                    <p:animEffect transition="in" filter="fade">
                                      <p:cBhvr>
                                        <p:cTn id="155" dur="500"/>
                                        <p:tgtEl>
                                          <p:spTgt spid="56"/>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p:cTn id="158" dur="500" fill="hold"/>
                                        <p:tgtEl>
                                          <p:spTgt spid="57"/>
                                        </p:tgtEl>
                                        <p:attrNameLst>
                                          <p:attrName>ppt_w</p:attrName>
                                        </p:attrNameLst>
                                      </p:cBhvr>
                                      <p:tavLst>
                                        <p:tav tm="0">
                                          <p:val>
                                            <p:fltVal val="0"/>
                                          </p:val>
                                        </p:tav>
                                        <p:tav tm="100000">
                                          <p:val>
                                            <p:strVal val="#ppt_w"/>
                                          </p:val>
                                        </p:tav>
                                      </p:tavLst>
                                    </p:anim>
                                    <p:anim calcmode="lin" valueType="num">
                                      <p:cBhvr>
                                        <p:cTn id="159" dur="500" fill="hold"/>
                                        <p:tgtEl>
                                          <p:spTgt spid="57"/>
                                        </p:tgtEl>
                                        <p:attrNameLst>
                                          <p:attrName>ppt_h</p:attrName>
                                        </p:attrNameLst>
                                      </p:cBhvr>
                                      <p:tavLst>
                                        <p:tav tm="0">
                                          <p:val>
                                            <p:fltVal val="0"/>
                                          </p:val>
                                        </p:tav>
                                        <p:tav tm="100000">
                                          <p:val>
                                            <p:strVal val="#ppt_h"/>
                                          </p:val>
                                        </p:tav>
                                      </p:tavLst>
                                    </p:anim>
                                    <p:animEffect transition="in" filter="fade">
                                      <p:cBhvr>
                                        <p:cTn id="160" dur="500"/>
                                        <p:tgtEl>
                                          <p:spTgt spid="57"/>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anim calcmode="lin" valueType="num">
                                      <p:cBhvr>
                                        <p:cTn id="163" dur="500" fill="hold"/>
                                        <p:tgtEl>
                                          <p:spTgt spid="58"/>
                                        </p:tgtEl>
                                        <p:attrNameLst>
                                          <p:attrName>ppt_w</p:attrName>
                                        </p:attrNameLst>
                                      </p:cBhvr>
                                      <p:tavLst>
                                        <p:tav tm="0">
                                          <p:val>
                                            <p:fltVal val="0"/>
                                          </p:val>
                                        </p:tav>
                                        <p:tav tm="100000">
                                          <p:val>
                                            <p:strVal val="#ppt_w"/>
                                          </p:val>
                                        </p:tav>
                                      </p:tavLst>
                                    </p:anim>
                                    <p:anim calcmode="lin" valueType="num">
                                      <p:cBhvr>
                                        <p:cTn id="164" dur="500" fill="hold"/>
                                        <p:tgtEl>
                                          <p:spTgt spid="58"/>
                                        </p:tgtEl>
                                        <p:attrNameLst>
                                          <p:attrName>ppt_h</p:attrName>
                                        </p:attrNameLst>
                                      </p:cBhvr>
                                      <p:tavLst>
                                        <p:tav tm="0">
                                          <p:val>
                                            <p:fltVal val="0"/>
                                          </p:val>
                                        </p:tav>
                                        <p:tav tm="100000">
                                          <p:val>
                                            <p:strVal val="#ppt_h"/>
                                          </p:val>
                                        </p:tav>
                                      </p:tavLst>
                                    </p:anim>
                                    <p:animEffect transition="in" filter="fade">
                                      <p:cBhvr>
                                        <p:cTn id="165" dur="500"/>
                                        <p:tgtEl>
                                          <p:spTgt spid="58"/>
                                        </p:tgtEl>
                                      </p:cBhvr>
                                    </p:animEffect>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8"/>
                                        </p:tgtEl>
                                        <p:attrNameLst>
                                          <p:attrName>style.visibility</p:attrName>
                                        </p:attrNameLst>
                                      </p:cBhvr>
                                      <p:to>
                                        <p:strVal val="visible"/>
                                      </p:to>
                                    </p:set>
                                    <p:animEffect transition="in" filter="fade">
                                      <p:cBhvr>
                                        <p:cTn id="170" dur="1000"/>
                                        <p:tgtEl>
                                          <p:spTgt spid="8"/>
                                        </p:tgtEl>
                                      </p:cBhvr>
                                    </p:animEffect>
                                    <p:anim calcmode="lin" valueType="num">
                                      <p:cBhvr>
                                        <p:cTn id="171" dur="1000" fill="hold"/>
                                        <p:tgtEl>
                                          <p:spTgt spid="8"/>
                                        </p:tgtEl>
                                        <p:attrNameLst>
                                          <p:attrName>ppt_x</p:attrName>
                                        </p:attrNameLst>
                                      </p:cBhvr>
                                      <p:tavLst>
                                        <p:tav tm="0">
                                          <p:val>
                                            <p:strVal val="#ppt_x"/>
                                          </p:val>
                                        </p:tav>
                                        <p:tav tm="100000">
                                          <p:val>
                                            <p:strVal val="#ppt_x"/>
                                          </p:val>
                                        </p:tav>
                                      </p:tavLst>
                                    </p:anim>
                                    <p:anim calcmode="lin" valueType="num">
                                      <p:cBhvr>
                                        <p:cTn id="1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nodeType="clickEffect">
                                  <p:stCondLst>
                                    <p:cond delay="0"/>
                                  </p:stCondLst>
                                  <p:childTnLst>
                                    <p:set>
                                      <p:cBhvr>
                                        <p:cTn id="176" dur="1" fill="hold">
                                          <p:stCondLst>
                                            <p:cond delay="0"/>
                                          </p:stCondLst>
                                        </p:cTn>
                                        <p:tgtEl>
                                          <p:spTgt spid="59"/>
                                        </p:tgtEl>
                                        <p:attrNameLst>
                                          <p:attrName>style.visibility</p:attrName>
                                        </p:attrNameLst>
                                      </p:cBhvr>
                                      <p:to>
                                        <p:strVal val="visible"/>
                                      </p:to>
                                    </p:set>
                                    <p:anim calcmode="lin" valueType="num">
                                      <p:cBhvr>
                                        <p:cTn id="177" dur="500" fill="hold"/>
                                        <p:tgtEl>
                                          <p:spTgt spid="59"/>
                                        </p:tgtEl>
                                        <p:attrNameLst>
                                          <p:attrName>ppt_w</p:attrName>
                                        </p:attrNameLst>
                                      </p:cBhvr>
                                      <p:tavLst>
                                        <p:tav tm="0">
                                          <p:val>
                                            <p:fltVal val="0"/>
                                          </p:val>
                                        </p:tav>
                                        <p:tav tm="100000">
                                          <p:val>
                                            <p:strVal val="#ppt_w"/>
                                          </p:val>
                                        </p:tav>
                                      </p:tavLst>
                                    </p:anim>
                                    <p:anim calcmode="lin" valueType="num">
                                      <p:cBhvr>
                                        <p:cTn id="178" dur="500" fill="hold"/>
                                        <p:tgtEl>
                                          <p:spTgt spid="59"/>
                                        </p:tgtEl>
                                        <p:attrNameLst>
                                          <p:attrName>ppt_h</p:attrName>
                                        </p:attrNameLst>
                                      </p:cBhvr>
                                      <p:tavLst>
                                        <p:tav tm="0">
                                          <p:val>
                                            <p:fltVal val="0"/>
                                          </p:val>
                                        </p:tav>
                                        <p:tav tm="100000">
                                          <p:val>
                                            <p:strVal val="#ppt_h"/>
                                          </p:val>
                                        </p:tav>
                                      </p:tavLst>
                                    </p:anim>
                                    <p:animEffect transition="in" filter="fade">
                                      <p:cBhvr>
                                        <p:cTn id="179" dur="500"/>
                                        <p:tgtEl>
                                          <p:spTgt spid="59"/>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60"/>
                                        </p:tgtEl>
                                        <p:attrNameLst>
                                          <p:attrName>style.visibility</p:attrName>
                                        </p:attrNameLst>
                                      </p:cBhvr>
                                      <p:to>
                                        <p:strVal val="visible"/>
                                      </p:to>
                                    </p:set>
                                    <p:anim calcmode="lin" valueType="num">
                                      <p:cBhvr>
                                        <p:cTn id="182" dur="500" fill="hold"/>
                                        <p:tgtEl>
                                          <p:spTgt spid="60"/>
                                        </p:tgtEl>
                                        <p:attrNameLst>
                                          <p:attrName>ppt_w</p:attrName>
                                        </p:attrNameLst>
                                      </p:cBhvr>
                                      <p:tavLst>
                                        <p:tav tm="0">
                                          <p:val>
                                            <p:fltVal val="0"/>
                                          </p:val>
                                        </p:tav>
                                        <p:tav tm="100000">
                                          <p:val>
                                            <p:strVal val="#ppt_w"/>
                                          </p:val>
                                        </p:tav>
                                      </p:tavLst>
                                    </p:anim>
                                    <p:anim calcmode="lin" valueType="num">
                                      <p:cBhvr>
                                        <p:cTn id="183" dur="500" fill="hold"/>
                                        <p:tgtEl>
                                          <p:spTgt spid="60"/>
                                        </p:tgtEl>
                                        <p:attrNameLst>
                                          <p:attrName>ppt_h</p:attrName>
                                        </p:attrNameLst>
                                      </p:cBhvr>
                                      <p:tavLst>
                                        <p:tav tm="0">
                                          <p:val>
                                            <p:fltVal val="0"/>
                                          </p:val>
                                        </p:tav>
                                        <p:tav tm="100000">
                                          <p:val>
                                            <p:strVal val="#ppt_h"/>
                                          </p:val>
                                        </p:tav>
                                      </p:tavLst>
                                    </p:anim>
                                    <p:animEffect transition="in" filter="fade">
                                      <p:cBhvr>
                                        <p:cTn id="184" dur="500"/>
                                        <p:tgtEl>
                                          <p:spTgt spid="60"/>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61"/>
                                        </p:tgtEl>
                                        <p:attrNameLst>
                                          <p:attrName>style.visibility</p:attrName>
                                        </p:attrNameLst>
                                      </p:cBhvr>
                                      <p:to>
                                        <p:strVal val="visible"/>
                                      </p:to>
                                    </p:set>
                                    <p:anim calcmode="lin" valueType="num">
                                      <p:cBhvr>
                                        <p:cTn id="187" dur="500" fill="hold"/>
                                        <p:tgtEl>
                                          <p:spTgt spid="61"/>
                                        </p:tgtEl>
                                        <p:attrNameLst>
                                          <p:attrName>ppt_w</p:attrName>
                                        </p:attrNameLst>
                                      </p:cBhvr>
                                      <p:tavLst>
                                        <p:tav tm="0">
                                          <p:val>
                                            <p:fltVal val="0"/>
                                          </p:val>
                                        </p:tav>
                                        <p:tav tm="100000">
                                          <p:val>
                                            <p:strVal val="#ppt_w"/>
                                          </p:val>
                                        </p:tav>
                                      </p:tavLst>
                                    </p:anim>
                                    <p:anim calcmode="lin" valueType="num">
                                      <p:cBhvr>
                                        <p:cTn id="188" dur="500" fill="hold"/>
                                        <p:tgtEl>
                                          <p:spTgt spid="61"/>
                                        </p:tgtEl>
                                        <p:attrNameLst>
                                          <p:attrName>ppt_h</p:attrName>
                                        </p:attrNameLst>
                                      </p:cBhvr>
                                      <p:tavLst>
                                        <p:tav tm="0">
                                          <p:val>
                                            <p:fltVal val="0"/>
                                          </p:val>
                                        </p:tav>
                                        <p:tav tm="100000">
                                          <p:val>
                                            <p:strVal val="#ppt_h"/>
                                          </p:val>
                                        </p:tav>
                                      </p:tavLst>
                                    </p:anim>
                                    <p:animEffect transition="in" filter="fade">
                                      <p:cBhvr>
                                        <p:cTn id="189" dur="500"/>
                                        <p:tgtEl>
                                          <p:spTgt spid="61"/>
                                        </p:tgtEl>
                                      </p:cBhvr>
                                    </p:animEffect>
                                  </p:childTnLst>
                                </p:cTn>
                              </p:par>
                            </p:childTnLst>
                          </p:cTn>
                        </p:par>
                      </p:childTnLst>
                    </p:cTn>
                  </p:par>
                  <p:par>
                    <p:cTn id="190" fill="hold">
                      <p:stCondLst>
                        <p:cond delay="indefinite"/>
                      </p:stCondLst>
                      <p:childTnLst>
                        <p:par>
                          <p:cTn id="191" fill="hold">
                            <p:stCondLst>
                              <p:cond delay="0"/>
                            </p:stCondLst>
                            <p:childTnLst>
                              <p:par>
                                <p:cTn id="192" presetID="53" presetClass="entr" presetSubtype="16" fill="hold" nodeType="clickEffect">
                                  <p:stCondLst>
                                    <p:cond delay="0"/>
                                  </p:stCondLst>
                                  <p:childTnLst>
                                    <p:set>
                                      <p:cBhvr>
                                        <p:cTn id="193" dur="1" fill="hold">
                                          <p:stCondLst>
                                            <p:cond delay="0"/>
                                          </p:stCondLst>
                                        </p:cTn>
                                        <p:tgtEl>
                                          <p:spTgt spid="62"/>
                                        </p:tgtEl>
                                        <p:attrNameLst>
                                          <p:attrName>style.visibility</p:attrName>
                                        </p:attrNameLst>
                                      </p:cBhvr>
                                      <p:to>
                                        <p:strVal val="visible"/>
                                      </p:to>
                                    </p:set>
                                    <p:anim calcmode="lin" valueType="num">
                                      <p:cBhvr>
                                        <p:cTn id="194" dur="500" fill="hold"/>
                                        <p:tgtEl>
                                          <p:spTgt spid="62"/>
                                        </p:tgtEl>
                                        <p:attrNameLst>
                                          <p:attrName>ppt_w</p:attrName>
                                        </p:attrNameLst>
                                      </p:cBhvr>
                                      <p:tavLst>
                                        <p:tav tm="0">
                                          <p:val>
                                            <p:fltVal val="0"/>
                                          </p:val>
                                        </p:tav>
                                        <p:tav tm="100000">
                                          <p:val>
                                            <p:strVal val="#ppt_w"/>
                                          </p:val>
                                        </p:tav>
                                      </p:tavLst>
                                    </p:anim>
                                    <p:anim calcmode="lin" valueType="num">
                                      <p:cBhvr>
                                        <p:cTn id="195" dur="500" fill="hold"/>
                                        <p:tgtEl>
                                          <p:spTgt spid="62"/>
                                        </p:tgtEl>
                                        <p:attrNameLst>
                                          <p:attrName>ppt_h</p:attrName>
                                        </p:attrNameLst>
                                      </p:cBhvr>
                                      <p:tavLst>
                                        <p:tav tm="0">
                                          <p:val>
                                            <p:fltVal val="0"/>
                                          </p:val>
                                        </p:tav>
                                        <p:tav tm="100000">
                                          <p:val>
                                            <p:strVal val="#ppt_h"/>
                                          </p:val>
                                        </p:tav>
                                      </p:tavLst>
                                    </p:anim>
                                    <p:animEffect transition="in" filter="fade">
                                      <p:cBhvr>
                                        <p:cTn id="196" dur="500"/>
                                        <p:tgtEl>
                                          <p:spTgt spid="62"/>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63"/>
                                        </p:tgtEl>
                                        <p:attrNameLst>
                                          <p:attrName>style.visibility</p:attrName>
                                        </p:attrNameLst>
                                      </p:cBhvr>
                                      <p:to>
                                        <p:strVal val="visible"/>
                                      </p:to>
                                    </p:set>
                                    <p:anim calcmode="lin" valueType="num">
                                      <p:cBhvr>
                                        <p:cTn id="199" dur="500" fill="hold"/>
                                        <p:tgtEl>
                                          <p:spTgt spid="63"/>
                                        </p:tgtEl>
                                        <p:attrNameLst>
                                          <p:attrName>ppt_w</p:attrName>
                                        </p:attrNameLst>
                                      </p:cBhvr>
                                      <p:tavLst>
                                        <p:tav tm="0">
                                          <p:val>
                                            <p:fltVal val="0"/>
                                          </p:val>
                                        </p:tav>
                                        <p:tav tm="100000">
                                          <p:val>
                                            <p:strVal val="#ppt_w"/>
                                          </p:val>
                                        </p:tav>
                                      </p:tavLst>
                                    </p:anim>
                                    <p:anim calcmode="lin" valueType="num">
                                      <p:cBhvr>
                                        <p:cTn id="200" dur="500" fill="hold"/>
                                        <p:tgtEl>
                                          <p:spTgt spid="63"/>
                                        </p:tgtEl>
                                        <p:attrNameLst>
                                          <p:attrName>ppt_h</p:attrName>
                                        </p:attrNameLst>
                                      </p:cBhvr>
                                      <p:tavLst>
                                        <p:tav tm="0">
                                          <p:val>
                                            <p:fltVal val="0"/>
                                          </p:val>
                                        </p:tav>
                                        <p:tav tm="100000">
                                          <p:val>
                                            <p:strVal val="#ppt_h"/>
                                          </p:val>
                                        </p:tav>
                                      </p:tavLst>
                                    </p:anim>
                                    <p:animEffect transition="in" filter="fade">
                                      <p:cBhvr>
                                        <p:cTn id="201" dur="500"/>
                                        <p:tgtEl>
                                          <p:spTgt spid="63"/>
                                        </p:tgtEl>
                                      </p:cBhvr>
                                    </p:animEffect>
                                  </p:childTnLst>
                                </p:cTn>
                              </p:par>
                              <p:par>
                                <p:cTn id="202" presetID="53" presetClass="entr" presetSubtype="16" fill="hold" grpId="0" nodeType="withEffect">
                                  <p:stCondLst>
                                    <p:cond delay="0"/>
                                  </p:stCondLst>
                                  <p:childTnLst>
                                    <p:set>
                                      <p:cBhvr>
                                        <p:cTn id="203" dur="1" fill="hold">
                                          <p:stCondLst>
                                            <p:cond delay="0"/>
                                          </p:stCondLst>
                                        </p:cTn>
                                        <p:tgtEl>
                                          <p:spTgt spid="64"/>
                                        </p:tgtEl>
                                        <p:attrNameLst>
                                          <p:attrName>style.visibility</p:attrName>
                                        </p:attrNameLst>
                                      </p:cBhvr>
                                      <p:to>
                                        <p:strVal val="visible"/>
                                      </p:to>
                                    </p:set>
                                    <p:anim calcmode="lin" valueType="num">
                                      <p:cBhvr>
                                        <p:cTn id="204" dur="500" fill="hold"/>
                                        <p:tgtEl>
                                          <p:spTgt spid="64"/>
                                        </p:tgtEl>
                                        <p:attrNameLst>
                                          <p:attrName>ppt_w</p:attrName>
                                        </p:attrNameLst>
                                      </p:cBhvr>
                                      <p:tavLst>
                                        <p:tav tm="0">
                                          <p:val>
                                            <p:fltVal val="0"/>
                                          </p:val>
                                        </p:tav>
                                        <p:tav tm="100000">
                                          <p:val>
                                            <p:strVal val="#ppt_w"/>
                                          </p:val>
                                        </p:tav>
                                      </p:tavLst>
                                    </p:anim>
                                    <p:anim calcmode="lin" valueType="num">
                                      <p:cBhvr>
                                        <p:cTn id="205" dur="500" fill="hold"/>
                                        <p:tgtEl>
                                          <p:spTgt spid="64"/>
                                        </p:tgtEl>
                                        <p:attrNameLst>
                                          <p:attrName>ppt_h</p:attrName>
                                        </p:attrNameLst>
                                      </p:cBhvr>
                                      <p:tavLst>
                                        <p:tav tm="0">
                                          <p:val>
                                            <p:fltVal val="0"/>
                                          </p:val>
                                        </p:tav>
                                        <p:tav tm="100000">
                                          <p:val>
                                            <p:strVal val="#ppt_h"/>
                                          </p:val>
                                        </p:tav>
                                      </p:tavLst>
                                    </p:anim>
                                    <p:animEffect transition="in" filter="fade">
                                      <p:cBhvr>
                                        <p:cTn id="206" dur="500"/>
                                        <p:tgtEl>
                                          <p:spTgt spid="64"/>
                                        </p:tgtEl>
                                      </p:cBhvr>
                                    </p:animEffect>
                                  </p:childTnLst>
                                </p:cTn>
                              </p:par>
                            </p:childTnLst>
                          </p:cTn>
                        </p:par>
                      </p:childTnLst>
                    </p:cTn>
                  </p:par>
                  <p:par>
                    <p:cTn id="207" fill="hold">
                      <p:stCondLst>
                        <p:cond delay="indefinite"/>
                      </p:stCondLst>
                      <p:childTnLst>
                        <p:par>
                          <p:cTn id="208" fill="hold">
                            <p:stCondLst>
                              <p:cond delay="0"/>
                            </p:stCondLst>
                            <p:childTnLst>
                              <p:par>
                                <p:cTn id="209" presetID="42" presetClass="entr" presetSubtype="0" fill="hold" grpId="0" nodeType="click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1000"/>
                                        <p:tgtEl>
                                          <p:spTgt spid="10"/>
                                        </p:tgtEl>
                                      </p:cBhvr>
                                    </p:animEffect>
                                    <p:anim calcmode="lin" valueType="num">
                                      <p:cBhvr>
                                        <p:cTn id="212" dur="1000" fill="hold"/>
                                        <p:tgtEl>
                                          <p:spTgt spid="10"/>
                                        </p:tgtEl>
                                        <p:attrNameLst>
                                          <p:attrName>ppt_x</p:attrName>
                                        </p:attrNameLst>
                                      </p:cBhvr>
                                      <p:tavLst>
                                        <p:tav tm="0">
                                          <p:val>
                                            <p:strVal val="#ppt_x"/>
                                          </p:val>
                                        </p:tav>
                                        <p:tav tm="100000">
                                          <p:val>
                                            <p:strVal val="#ppt_x"/>
                                          </p:val>
                                        </p:tav>
                                      </p:tavLst>
                                    </p:anim>
                                    <p:anim calcmode="lin" valueType="num">
                                      <p:cBhvr>
                                        <p:cTn id="2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42" presetClass="entr" presetSubtype="0" fill="hold" grpId="0" nodeType="clickEffect">
                                  <p:stCondLst>
                                    <p:cond delay="0"/>
                                  </p:stCondLst>
                                  <p:childTnLst>
                                    <p:set>
                                      <p:cBhvr>
                                        <p:cTn id="217" dur="1" fill="hold">
                                          <p:stCondLst>
                                            <p:cond delay="0"/>
                                          </p:stCondLst>
                                        </p:cTn>
                                        <p:tgtEl>
                                          <p:spTgt spid="9"/>
                                        </p:tgtEl>
                                        <p:attrNameLst>
                                          <p:attrName>style.visibility</p:attrName>
                                        </p:attrNameLst>
                                      </p:cBhvr>
                                      <p:to>
                                        <p:strVal val="visible"/>
                                      </p:to>
                                    </p:set>
                                    <p:animEffect transition="in" filter="fade">
                                      <p:cBhvr>
                                        <p:cTn id="218" dur="1000"/>
                                        <p:tgtEl>
                                          <p:spTgt spid="9"/>
                                        </p:tgtEl>
                                      </p:cBhvr>
                                    </p:animEffect>
                                    <p:anim calcmode="lin" valueType="num">
                                      <p:cBhvr>
                                        <p:cTn id="219" dur="1000" fill="hold"/>
                                        <p:tgtEl>
                                          <p:spTgt spid="9"/>
                                        </p:tgtEl>
                                        <p:attrNameLst>
                                          <p:attrName>ppt_x</p:attrName>
                                        </p:attrNameLst>
                                      </p:cBhvr>
                                      <p:tavLst>
                                        <p:tav tm="0">
                                          <p:val>
                                            <p:strVal val="#ppt_x"/>
                                          </p:val>
                                        </p:tav>
                                        <p:tav tm="100000">
                                          <p:val>
                                            <p:strVal val="#ppt_x"/>
                                          </p:val>
                                        </p:tav>
                                      </p:tavLst>
                                    </p:anim>
                                    <p:anim calcmode="lin" valueType="num">
                                      <p:cBhvr>
                                        <p:cTn id="2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19" grpId="0" animBg="1"/>
      <p:bldP spid="18" grpId="0" animBg="1"/>
      <p:bldP spid="2" grpId="0" animBg="1"/>
      <p:bldP spid="7" grpId="0"/>
      <p:bldP spid="8" grpId="0"/>
      <p:bldP spid="9" grpId="0"/>
      <p:bldP spid="10" grpId="0"/>
      <p:bldP spid="3" grpId="0"/>
      <p:bldP spid="12" grpId="0"/>
      <p:bldP spid="14" grpId="0"/>
      <p:bldP spid="15" grpId="0"/>
      <p:bldP spid="48" grpId="0"/>
      <p:bldP spid="49" grpId="0"/>
      <p:bldP spid="51" grpId="0"/>
      <p:bldP spid="52" grpId="0"/>
      <p:bldP spid="54" grpId="0"/>
      <p:bldP spid="55" grpId="0"/>
      <p:bldP spid="57" grpId="0"/>
      <p:bldP spid="58" grpId="0"/>
      <p:bldP spid="60" grpId="0"/>
      <p:bldP spid="61"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251" y="651464"/>
            <a:ext cx="10975658" cy="4525963"/>
          </a:xfrm>
          <a:solidFill>
            <a:schemeClr val="bg1"/>
          </a:solidFill>
        </p:spPr>
        <p:txBody>
          <a:bodyPr>
            <a:noAutofit/>
          </a:bodyPr>
          <a:lstStyle/>
          <a:p>
            <a:pPr marL="0" indent="0">
              <a:lnSpc>
                <a:spcPct val="150000"/>
              </a:lnSpc>
              <a:spcBef>
                <a:spcPts val="600"/>
              </a:spcBef>
              <a:buNone/>
            </a:pP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Bài</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2 : </a:t>
            </a:r>
            <a:r>
              <a:rPr lang="en-US" sz="2800" b="1" dirty="0" err="1">
                <a:latin typeface="Arial" panose="020B0604020202020204" pitchFamily="34" charset="0"/>
                <a:cs typeface="Arial" panose="020B0604020202020204" pitchFamily="34" charset="0"/>
              </a:rPr>
              <a:t>Thêm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vế</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chỗ</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để</a:t>
            </a:r>
            <a:r>
              <a:rPr lang="en-US" sz="2800" b="1" dirty="0">
                <a:latin typeface="Arial" panose="020B0604020202020204" pitchFamily="34" charset="0"/>
                <a:cs typeface="Arial" panose="020B0604020202020204" pitchFamily="34" charset="0"/>
              </a:rPr>
              <a:t> tạo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ghép</a:t>
            </a:r>
            <a:r>
              <a:rPr lang="en-US" sz="2800" b="1" dirty="0" smtClean="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a:p>
            <a:pPr marL="0" indent="0">
              <a:lnSpc>
                <a:spcPct val="150000"/>
              </a:lnSpc>
              <a:spcBef>
                <a:spcPts val="600"/>
              </a:spcBef>
              <a:buNone/>
            </a:pPr>
            <a:r>
              <a:rPr lang="en-US" sz="2800" b="1" dirty="0">
                <a:latin typeface="Arial" panose="020B0604020202020204" pitchFamily="34" charset="0"/>
                <a:cs typeface="Arial" panose="020B0604020202020204" pitchFamily="34" charset="0"/>
              </a:rPr>
              <a:t>a) </a:t>
            </a:r>
            <a:r>
              <a:rPr lang="en-US" sz="2800" b="1" dirty="0" err="1">
                <a:latin typeface="Arial" panose="020B0604020202020204" pitchFamily="34" charset="0"/>
                <a:cs typeface="Arial" panose="020B0604020202020204" pitchFamily="34" charset="0"/>
              </a:rPr>
              <a:t>Vì</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mưa</a:t>
            </a:r>
            <a:r>
              <a:rPr lang="en-US" sz="2800" b="1" dirty="0">
                <a:latin typeface="Arial" panose="020B0604020202020204" pitchFamily="34" charset="0"/>
                <a:cs typeface="Arial" panose="020B0604020202020204" pitchFamily="34" charset="0"/>
              </a:rPr>
              <a:t> to</a:t>
            </a:r>
            <a:r>
              <a:rPr lang="en-US" sz="2800" b="1" dirty="0" smtClean="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a:p>
            <a:pPr marL="0" indent="0">
              <a:lnSpc>
                <a:spcPct val="150000"/>
              </a:lnSpc>
              <a:spcBef>
                <a:spcPts val="600"/>
              </a:spcBef>
              <a:buNone/>
            </a:pPr>
            <a:r>
              <a:rPr lang="en-US" sz="2800" b="1" dirty="0">
                <a:latin typeface="Arial" panose="020B0604020202020204" pitchFamily="34" charset="0"/>
                <a:cs typeface="Arial" panose="020B0604020202020204" pitchFamily="34" charset="0"/>
              </a:rPr>
              <a:t>b)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mọc</a:t>
            </a:r>
            <a:r>
              <a:rPr lang="en-US" sz="2800" b="1" dirty="0" smtClean="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a:p>
            <a:pPr marL="0" indent="0">
              <a:lnSpc>
                <a:spcPct val="150000"/>
              </a:lnSpc>
              <a:spcBef>
                <a:spcPts val="600"/>
              </a:spcBef>
              <a:buNone/>
            </a:pPr>
            <a:r>
              <a:rPr lang="en-US" sz="2800" b="1" dirty="0">
                <a:latin typeface="Arial" panose="020B0604020202020204" pitchFamily="34" charset="0"/>
                <a:cs typeface="Arial" panose="020B0604020202020204" pitchFamily="34" charset="0"/>
              </a:rPr>
              <a:t>c) …………………………………………, </a:t>
            </a:r>
            <a:r>
              <a:rPr lang="en-US" sz="2800" b="1" dirty="0" err="1">
                <a:latin typeface="Arial" panose="020B0604020202020204" pitchFamily="34" charset="0"/>
                <a:cs typeface="Arial" panose="020B0604020202020204" pitchFamily="34" charset="0"/>
              </a:rPr>
              <a:t>muôn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hoa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khoe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sắc</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a:p>
            <a:pPr marL="0" indent="0">
              <a:lnSpc>
                <a:spcPct val="150000"/>
              </a:lnSpc>
              <a:spcBef>
                <a:spcPts val="600"/>
              </a:spcBef>
              <a:buNone/>
            </a:pPr>
            <a:r>
              <a:rPr lang="en-US" sz="2800" b="1" dirty="0">
                <a:latin typeface="Arial" panose="020B0604020202020204" pitchFamily="34" charset="0"/>
                <a:cs typeface="Arial" panose="020B0604020202020204" pitchFamily="34" charset="0"/>
              </a:rPr>
              <a:t>d)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truyện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cổ</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tích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Cây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khế</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t>
            </a:r>
          </a:p>
          <a:p>
            <a:pPr marL="0" indent="0">
              <a:lnSpc>
                <a:spcPct val="150000"/>
              </a:lnSpc>
              <a:spcBef>
                <a:spcPts val="600"/>
              </a:spcBef>
              <a:buNone/>
            </a:pPr>
            <a:r>
              <a:rPr lang="en-US" sz="2800" b="1" dirty="0" smtClean="0">
                <a:latin typeface="Arial" panose="020B0604020202020204" pitchFamily="34" charset="0"/>
                <a:cs typeface="Arial" panose="020B0604020202020204" pitchFamily="34" charset="0"/>
              </a:rPr>
              <a:t>………………..</a:t>
            </a:r>
            <a:r>
              <a:rPr lang="en-US" sz="2800" b="1" dirty="0" err="1">
                <a:latin typeface="Arial" panose="020B0604020202020204" pitchFamily="34" charset="0"/>
                <a:cs typeface="Arial" panose="020B0604020202020204" pitchFamily="34" charset="0"/>
              </a:rPr>
              <a:t>còn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tham</a:t>
            </a:r>
            <a:r>
              <a:rPr lang="en-US" sz="2800" b="1" dirty="0">
                <a:latin typeface="Arial" panose="020B0604020202020204" pitchFamily="34" charset="0"/>
                <a:cs typeface="Arial" panose="020B0604020202020204" pitchFamily="34" charset="0"/>
              </a:rPr>
              <a:t> lam, </a:t>
            </a:r>
            <a:r>
              <a:rPr lang="en-US" sz="2800" b="1" dirty="0" err="1">
                <a:latin typeface="Arial" panose="020B0604020202020204" pitchFamily="34" charset="0"/>
                <a:cs typeface="Arial" panose="020B0604020202020204" pitchFamily="34" charset="0"/>
              </a:rPr>
              <a:t>lười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biếng</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a:p>
            <a:pPr>
              <a:lnSpc>
                <a:spcPct val="150000"/>
              </a:lnSpc>
              <a:spcBef>
                <a:spcPts val="600"/>
              </a:spcBef>
            </a:pPr>
            <a:endParaRPr lang="vi-VN" sz="2800" b="1" dirty="0">
              <a:latin typeface="Arial" panose="020B0604020202020204" pitchFamily="34" charset="0"/>
              <a:cs typeface="Arial" panose="020B0604020202020204" pitchFamily="34" charset="0"/>
            </a:endParaRPr>
          </a:p>
        </p:txBody>
      </p:sp>
      <p:sp>
        <p:nvSpPr>
          <p:cNvPr id="4" name="TextBox 3"/>
          <p:cNvSpPr txBox="1"/>
          <p:nvPr/>
        </p:nvSpPr>
        <p:spPr>
          <a:xfrm>
            <a:off x="3388709" y="1412776"/>
            <a:ext cx="8088511" cy="646331"/>
          </a:xfrm>
          <a:prstGeom prst="rect">
            <a:avLst/>
          </a:prstGeom>
          <a:solidFill>
            <a:schemeClr val="bg1"/>
          </a:solidFill>
        </p:spPr>
        <p:txBody>
          <a:bodyPr wrap="square" rtlCol="0">
            <a:spAutoFit/>
          </a:bodyPr>
          <a:lstStyle/>
          <a:p>
            <a:r>
              <a:rPr lang="en-US" sz="3600" b="1" dirty="0" err="1" smtClean="0">
                <a:solidFill>
                  <a:srgbClr val="FF0000"/>
                </a:solidFill>
              </a:rPr>
              <a:t>nên</a:t>
            </a:r>
            <a:r>
              <a:rPr lang="en-US" sz="3600" b="1" dirty="0" smtClean="0">
                <a:solidFill>
                  <a:srgbClr val="FF0000"/>
                </a:solidFill>
              </a:rPr>
              <a:t> </a:t>
            </a:r>
            <a:r>
              <a:rPr lang="en-US" sz="3600" b="1" dirty="0" err="1" smtClean="0">
                <a:solidFill>
                  <a:srgbClr val="FF0000"/>
                </a:solidFill>
              </a:rPr>
              <a:t>chúng</a:t>
            </a:r>
            <a:r>
              <a:rPr lang="en-US" sz="3600" b="1" dirty="0" smtClean="0">
                <a:solidFill>
                  <a:srgbClr val="FF0000"/>
                </a:solidFill>
              </a:rPr>
              <a:t> </a:t>
            </a:r>
            <a:r>
              <a:rPr lang="en-US" sz="3600" b="1" dirty="0" err="1" smtClean="0">
                <a:solidFill>
                  <a:srgbClr val="FF0000"/>
                </a:solidFill>
              </a:rPr>
              <a:t>em</a:t>
            </a:r>
            <a:r>
              <a:rPr lang="en-US" sz="3600" b="1" dirty="0" smtClean="0">
                <a:solidFill>
                  <a:srgbClr val="FF0000"/>
                </a:solidFill>
              </a:rPr>
              <a:t> </a:t>
            </a:r>
            <a:r>
              <a:rPr lang="en-US" sz="3600" b="1" dirty="0" err="1" smtClean="0">
                <a:solidFill>
                  <a:srgbClr val="FF0000"/>
                </a:solidFill>
              </a:rPr>
              <a:t>không</a:t>
            </a:r>
            <a:r>
              <a:rPr lang="en-US" sz="3600" b="1" dirty="0" smtClean="0">
                <a:solidFill>
                  <a:srgbClr val="FF0000"/>
                </a:solidFill>
              </a:rPr>
              <a:t> </a:t>
            </a:r>
            <a:r>
              <a:rPr lang="en-US" sz="3600" b="1" dirty="0" err="1" smtClean="0">
                <a:solidFill>
                  <a:srgbClr val="FF0000"/>
                </a:solidFill>
              </a:rPr>
              <a:t>tập</a:t>
            </a:r>
            <a:r>
              <a:rPr lang="en-US" sz="3600" b="1" dirty="0" smtClean="0">
                <a:solidFill>
                  <a:srgbClr val="FF0000"/>
                </a:solidFill>
              </a:rPr>
              <a:t> </a:t>
            </a:r>
            <a:r>
              <a:rPr lang="en-US" sz="3600" b="1" dirty="0" err="1" smtClean="0">
                <a:solidFill>
                  <a:srgbClr val="FF0000"/>
                </a:solidFill>
              </a:rPr>
              <a:t>thể</a:t>
            </a:r>
            <a:r>
              <a:rPr lang="en-US" sz="3600" b="1" dirty="0" smtClean="0">
                <a:solidFill>
                  <a:srgbClr val="FF0000"/>
                </a:solidFill>
              </a:rPr>
              <a:t> </a:t>
            </a:r>
            <a:r>
              <a:rPr lang="en-US" sz="3600" b="1" dirty="0" err="1" smtClean="0">
                <a:solidFill>
                  <a:srgbClr val="FF0000"/>
                </a:solidFill>
              </a:rPr>
              <a:t>dục</a:t>
            </a:r>
            <a:r>
              <a:rPr lang="en-US" sz="3600" b="1" dirty="0" smtClean="0">
                <a:solidFill>
                  <a:srgbClr val="FF0000"/>
                </a:solidFill>
              </a:rPr>
              <a:t> </a:t>
            </a:r>
            <a:r>
              <a:rPr lang="en-US" sz="3600" b="1" dirty="0" err="1" smtClean="0">
                <a:solidFill>
                  <a:srgbClr val="FF0000"/>
                </a:solidFill>
              </a:rPr>
              <a:t>được</a:t>
            </a:r>
            <a:r>
              <a:rPr lang="en-US" sz="3600" b="1" dirty="0" smtClean="0">
                <a:solidFill>
                  <a:srgbClr val="FF0000"/>
                </a:solidFill>
              </a:rPr>
              <a:t>.</a:t>
            </a:r>
            <a:endParaRPr lang="vi-VN" sz="3600" b="1" dirty="0">
              <a:solidFill>
                <a:srgbClr val="FF0000"/>
              </a:solidFill>
            </a:endParaRPr>
          </a:p>
        </p:txBody>
      </p:sp>
      <p:sp>
        <p:nvSpPr>
          <p:cNvPr id="5" name="TextBox 4"/>
          <p:cNvSpPr txBox="1"/>
          <p:nvPr/>
        </p:nvSpPr>
        <p:spPr>
          <a:xfrm>
            <a:off x="3217267" y="2096193"/>
            <a:ext cx="5145395" cy="646331"/>
          </a:xfrm>
          <a:prstGeom prst="rect">
            <a:avLst/>
          </a:prstGeom>
          <a:solidFill>
            <a:schemeClr val="bg1"/>
          </a:solidFill>
        </p:spPr>
        <p:txBody>
          <a:bodyPr wrap="square" rtlCol="0">
            <a:spAutoFit/>
          </a:bodyPr>
          <a:lstStyle/>
          <a:p>
            <a:r>
              <a:rPr lang="en-US" sz="3600" b="1" dirty="0" smtClean="0">
                <a:solidFill>
                  <a:srgbClr val="FF0000"/>
                </a:solidFill>
              </a:rPr>
              <a:t>, </a:t>
            </a:r>
            <a:r>
              <a:rPr lang="en-US" sz="3600" b="1" dirty="0" err="1" smtClean="0">
                <a:solidFill>
                  <a:srgbClr val="FF0000"/>
                </a:solidFill>
              </a:rPr>
              <a:t>mọi</a:t>
            </a:r>
            <a:r>
              <a:rPr lang="en-US" sz="3600" b="1" dirty="0" smtClean="0">
                <a:solidFill>
                  <a:srgbClr val="FF0000"/>
                </a:solidFill>
              </a:rPr>
              <a:t> </a:t>
            </a:r>
            <a:r>
              <a:rPr lang="en-US" sz="3600" b="1" dirty="0" err="1" smtClean="0">
                <a:solidFill>
                  <a:srgbClr val="FF0000"/>
                </a:solidFill>
              </a:rPr>
              <a:t>vật</a:t>
            </a:r>
            <a:r>
              <a:rPr lang="en-US" sz="3600" b="1" dirty="0" smtClean="0">
                <a:solidFill>
                  <a:srgbClr val="FF0000"/>
                </a:solidFill>
              </a:rPr>
              <a:t> </a:t>
            </a:r>
            <a:r>
              <a:rPr lang="en-US" sz="3600" b="1" dirty="0" err="1" smtClean="0">
                <a:solidFill>
                  <a:srgbClr val="FF0000"/>
                </a:solidFill>
              </a:rPr>
              <a:t>như</a:t>
            </a:r>
            <a:r>
              <a:rPr lang="en-US" sz="3600" b="1" dirty="0" smtClean="0">
                <a:solidFill>
                  <a:srgbClr val="FF0000"/>
                </a:solidFill>
              </a:rPr>
              <a:t> </a:t>
            </a:r>
            <a:r>
              <a:rPr lang="en-US" sz="3600" b="1" dirty="0" err="1" smtClean="0">
                <a:solidFill>
                  <a:srgbClr val="FF0000"/>
                </a:solidFill>
              </a:rPr>
              <a:t>bừng</a:t>
            </a:r>
            <a:r>
              <a:rPr lang="en-US" sz="3600" b="1" dirty="0" smtClean="0">
                <a:solidFill>
                  <a:srgbClr val="FF0000"/>
                </a:solidFill>
              </a:rPr>
              <a:t> </a:t>
            </a:r>
            <a:r>
              <a:rPr lang="en-US" sz="3600" b="1" dirty="0" err="1" smtClean="0">
                <a:solidFill>
                  <a:srgbClr val="FF0000"/>
                </a:solidFill>
              </a:rPr>
              <a:t>tỉnh</a:t>
            </a:r>
            <a:r>
              <a:rPr lang="en-US" sz="3600" b="1" dirty="0" smtClean="0">
                <a:solidFill>
                  <a:srgbClr val="FF0000"/>
                </a:solidFill>
              </a:rPr>
              <a:t>.</a:t>
            </a:r>
            <a:endParaRPr lang="vi-VN" sz="3600" b="1" dirty="0">
              <a:solidFill>
                <a:srgbClr val="FF0000"/>
              </a:solidFill>
            </a:endParaRPr>
          </a:p>
        </p:txBody>
      </p:sp>
      <p:sp>
        <p:nvSpPr>
          <p:cNvPr id="6" name="TextBox 5"/>
          <p:cNvSpPr txBox="1"/>
          <p:nvPr/>
        </p:nvSpPr>
        <p:spPr>
          <a:xfrm>
            <a:off x="3721323" y="2814943"/>
            <a:ext cx="2952328" cy="646331"/>
          </a:xfrm>
          <a:prstGeom prst="rect">
            <a:avLst/>
          </a:prstGeom>
          <a:solidFill>
            <a:schemeClr val="bg1"/>
          </a:solidFill>
        </p:spPr>
        <p:txBody>
          <a:bodyPr wrap="square" rtlCol="0">
            <a:spAutoFit/>
          </a:bodyPr>
          <a:lstStyle/>
          <a:p>
            <a:r>
              <a:rPr lang="en-US" sz="3600" b="1" dirty="0" err="1" smtClean="0">
                <a:solidFill>
                  <a:srgbClr val="FF0000"/>
                </a:solidFill>
              </a:rPr>
              <a:t>Mùa</a:t>
            </a:r>
            <a:r>
              <a:rPr lang="en-US" sz="3600" b="1" dirty="0" smtClean="0">
                <a:solidFill>
                  <a:srgbClr val="FF0000"/>
                </a:solidFill>
              </a:rPr>
              <a:t> </a:t>
            </a:r>
            <a:r>
              <a:rPr lang="en-US" sz="3600" b="1" dirty="0" err="1" smtClean="0">
                <a:solidFill>
                  <a:srgbClr val="FF0000"/>
                </a:solidFill>
              </a:rPr>
              <a:t>xuân</a:t>
            </a:r>
            <a:r>
              <a:rPr lang="en-US" sz="3600" b="1" dirty="0" smtClean="0">
                <a:solidFill>
                  <a:srgbClr val="FF0000"/>
                </a:solidFill>
              </a:rPr>
              <a:t> </a:t>
            </a:r>
            <a:r>
              <a:rPr lang="en-US" sz="3600" b="1" dirty="0" err="1" smtClean="0">
                <a:solidFill>
                  <a:srgbClr val="FF0000"/>
                </a:solidFill>
              </a:rPr>
              <a:t>đến</a:t>
            </a:r>
            <a:endParaRPr lang="vi-VN" sz="3600" b="1" dirty="0">
              <a:solidFill>
                <a:srgbClr val="FF0000"/>
              </a:solidFill>
            </a:endParaRPr>
          </a:p>
        </p:txBody>
      </p:sp>
      <p:sp>
        <p:nvSpPr>
          <p:cNvPr id="7" name="TextBox 6"/>
          <p:cNvSpPr txBox="1"/>
          <p:nvPr/>
        </p:nvSpPr>
        <p:spPr>
          <a:xfrm>
            <a:off x="6765833" y="3569727"/>
            <a:ext cx="4580318" cy="646331"/>
          </a:xfrm>
          <a:prstGeom prst="rect">
            <a:avLst/>
          </a:prstGeom>
          <a:solidFill>
            <a:schemeClr val="bg1"/>
          </a:solidFill>
        </p:spPr>
        <p:txBody>
          <a:bodyPr wrap="square" rtlCol="0">
            <a:spAutoFit/>
          </a:bodyPr>
          <a:lstStyle/>
          <a:p>
            <a:r>
              <a:rPr lang="en-US" sz="3600" b="1" dirty="0" err="1" smtClean="0">
                <a:solidFill>
                  <a:srgbClr val="FF0000"/>
                </a:solidFill>
              </a:rPr>
              <a:t>người</a:t>
            </a:r>
            <a:r>
              <a:rPr lang="en-US" sz="3600" b="1" dirty="0" smtClean="0">
                <a:solidFill>
                  <a:srgbClr val="FF0000"/>
                </a:solidFill>
              </a:rPr>
              <a:t> </a:t>
            </a:r>
            <a:r>
              <a:rPr lang="en-US" sz="3600" b="1" dirty="0" err="1" smtClean="0">
                <a:solidFill>
                  <a:srgbClr val="FF0000"/>
                </a:solidFill>
              </a:rPr>
              <a:t>em</a:t>
            </a:r>
            <a:r>
              <a:rPr lang="en-US" sz="3600" b="1" dirty="0" smtClean="0">
                <a:solidFill>
                  <a:srgbClr val="FF0000"/>
                </a:solidFill>
              </a:rPr>
              <a:t> </a:t>
            </a:r>
            <a:r>
              <a:rPr lang="en-US" sz="3600" b="1" dirty="0" err="1" smtClean="0">
                <a:solidFill>
                  <a:srgbClr val="FF0000"/>
                </a:solidFill>
              </a:rPr>
              <a:t>hiền</a:t>
            </a:r>
            <a:r>
              <a:rPr lang="en-US" sz="3600" b="1" dirty="0" smtClean="0">
                <a:solidFill>
                  <a:srgbClr val="FF0000"/>
                </a:solidFill>
              </a:rPr>
              <a:t> </a:t>
            </a:r>
            <a:r>
              <a:rPr lang="en-US" sz="3600" b="1" dirty="0" err="1" smtClean="0">
                <a:solidFill>
                  <a:srgbClr val="FF0000"/>
                </a:solidFill>
              </a:rPr>
              <a:t>lành</a:t>
            </a:r>
            <a:r>
              <a:rPr lang="en-US" sz="3600" b="1" dirty="0" smtClean="0">
                <a:solidFill>
                  <a:srgbClr val="FF0000"/>
                </a:solidFill>
              </a:rPr>
              <a:t>, </a:t>
            </a:r>
            <a:endParaRPr lang="vi-VN" sz="3600" b="1" dirty="0">
              <a:solidFill>
                <a:srgbClr val="FF0000"/>
              </a:solidFill>
            </a:endParaRPr>
          </a:p>
        </p:txBody>
      </p:sp>
      <p:sp>
        <p:nvSpPr>
          <p:cNvPr id="8" name="TextBox 7"/>
          <p:cNvSpPr txBox="1"/>
          <p:nvPr/>
        </p:nvSpPr>
        <p:spPr>
          <a:xfrm>
            <a:off x="985019" y="4232075"/>
            <a:ext cx="1944216" cy="646331"/>
          </a:xfrm>
          <a:prstGeom prst="rect">
            <a:avLst/>
          </a:prstGeom>
          <a:solidFill>
            <a:schemeClr val="bg1"/>
          </a:solidFill>
        </p:spPr>
        <p:txBody>
          <a:bodyPr wrap="square" rtlCol="0">
            <a:spAutoFit/>
          </a:bodyPr>
          <a:lstStyle/>
          <a:p>
            <a:r>
              <a:rPr lang="en-US" sz="3600" b="1" dirty="0" err="1" smtClean="0">
                <a:solidFill>
                  <a:srgbClr val="FF0000"/>
                </a:solidFill>
              </a:rPr>
              <a:t>tốt</a:t>
            </a:r>
            <a:r>
              <a:rPr lang="en-US" sz="3600" b="1" dirty="0" smtClean="0">
                <a:solidFill>
                  <a:srgbClr val="FF0000"/>
                </a:solidFill>
              </a:rPr>
              <a:t> </a:t>
            </a:r>
            <a:r>
              <a:rPr lang="en-US" sz="3600" b="1" dirty="0" err="1" smtClean="0">
                <a:solidFill>
                  <a:srgbClr val="FF0000"/>
                </a:solidFill>
              </a:rPr>
              <a:t>bụng</a:t>
            </a:r>
            <a:r>
              <a:rPr lang="en-US" sz="3600" b="1" dirty="0" smtClean="0">
                <a:solidFill>
                  <a:srgbClr val="FF0000"/>
                </a:solidFill>
              </a:rPr>
              <a:t>,</a:t>
            </a:r>
            <a:endParaRPr lang="vi-VN" sz="3600" b="1" dirty="0">
              <a:solidFill>
                <a:srgbClr val="FF0000"/>
              </a:solidFill>
            </a:endParaRPr>
          </a:p>
        </p:txBody>
      </p:sp>
    </p:spTree>
    <p:extLst>
      <p:ext uri="{BB962C8B-B14F-4D97-AF65-F5344CB8AC3E}">
        <p14:creationId xmlns:p14="http://schemas.microsoft.com/office/powerpoint/2010/main" val="409666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517" y="332656"/>
            <a:ext cx="9342566" cy="5390059"/>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vi-VN" sz="2800" b="1" dirty="0" smtClean="0"/>
              <a:t>Bài 3 : </a:t>
            </a:r>
            <a:r>
              <a:rPr lang="en-US" sz="2800" b="1" dirty="0" err="1" smtClean="0"/>
              <a:t>Đặt</a:t>
            </a:r>
            <a:r>
              <a:rPr lang="en-US" sz="2800" b="1" dirty="0" smtClean="0"/>
              <a:t> </a:t>
            </a:r>
            <a:r>
              <a:rPr lang="en-US" sz="2800" b="1" dirty="0" err="1" smtClean="0"/>
              <a:t>câu</a:t>
            </a:r>
            <a:r>
              <a:rPr lang="en-US" sz="2800" b="1" dirty="0" smtClean="0"/>
              <a:t> </a:t>
            </a:r>
            <a:r>
              <a:rPr lang="en-US" sz="2800" b="1" dirty="0" err="1" smtClean="0"/>
              <a:t>ghép</a:t>
            </a:r>
            <a:r>
              <a:rPr lang="en-US" sz="2800" b="1" dirty="0" smtClean="0"/>
              <a:t> </a:t>
            </a:r>
            <a:r>
              <a:rPr lang="en-US" sz="2800" b="1" dirty="0" err="1" smtClean="0"/>
              <a:t>có</a:t>
            </a:r>
            <a:r>
              <a:rPr lang="en-US" sz="2800" b="1" dirty="0" smtClean="0"/>
              <a:t> </a:t>
            </a:r>
            <a:r>
              <a:rPr lang="en-US" sz="2800" b="1" dirty="0" err="1" smtClean="0"/>
              <a:t>sử</a:t>
            </a:r>
            <a:r>
              <a:rPr lang="en-US" sz="2800" b="1" dirty="0" smtClean="0"/>
              <a:t> </a:t>
            </a:r>
            <a:r>
              <a:rPr lang="en-US" sz="2800" b="1" dirty="0" err="1" smtClean="0"/>
              <a:t>dụng</a:t>
            </a:r>
            <a:r>
              <a:rPr lang="en-US" sz="2800" b="1" dirty="0" smtClean="0"/>
              <a:t> </a:t>
            </a:r>
            <a:r>
              <a:rPr lang="en-US" sz="2800" b="1" dirty="0" err="1" smtClean="0"/>
              <a:t>các</a:t>
            </a:r>
            <a:r>
              <a:rPr lang="en-US" sz="2800" b="1" dirty="0" smtClean="0"/>
              <a:t> </a:t>
            </a:r>
            <a:r>
              <a:rPr lang="en-US" sz="2800" b="1" dirty="0" err="1" smtClean="0"/>
              <a:t>cặp</a:t>
            </a:r>
            <a:r>
              <a:rPr lang="en-US" sz="2800" b="1" dirty="0" smtClean="0"/>
              <a:t> </a:t>
            </a:r>
            <a:r>
              <a:rPr lang="en-US" sz="2800" b="1" dirty="0" err="1" smtClean="0"/>
              <a:t>quan</a:t>
            </a:r>
            <a:r>
              <a:rPr lang="en-US" sz="2800" b="1" dirty="0" smtClean="0"/>
              <a:t> </a:t>
            </a:r>
            <a:r>
              <a:rPr lang="en-US" sz="2800" b="1" dirty="0" err="1" smtClean="0"/>
              <a:t>hệ</a:t>
            </a:r>
            <a:r>
              <a:rPr lang="en-US" sz="2800" b="1" dirty="0" smtClean="0"/>
              <a:t> </a:t>
            </a:r>
            <a:r>
              <a:rPr lang="en-US" sz="2800" b="1" dirty="0" err="1" smtClean="0"/>
              <a:t>từ</a:t>
            </a:r>
            <a:r>
              <a:rPr lang="en-US" sz="2800" b="1" dirty="0" smtClean="0"/>
              <a:t> </a:t>
            </a:r>
            <a:r>
              <a:rPr lang="en-US" sz="2800" b="1" dirty="0" err="1" smtClean="0"/>
              <a:t>sau</a:t>
            </a:r>
            <a:r>
              <a:rPr lang="en-US" sz="2800" b="1" dirty="0" smtClean="0"/>
              <a:t>:</a:t>
            </a:r>
          </a:p>
          <a:p>
            <a:pPr marL="0" indent="0">
              <a:buNone/>
            </a:pPr>
            <a:endParaRPr lang="vi-VN" sz="800" b="1" dirty="0" smtClean="0"/>
          </a:p>
          <a:p>
            <a:pPr>
              <a:buFontTx/>
              <a:buChar char="-"/>
            </a:pPr>
            <a:r>
              <a:rPr lang="vi-VN" sz="2600" b="1" dirty="0" smtClean="0"/>
              <a:t>Nếu ... thì...</a:t>
            </a:r>
          </a:p>
          <a:p>
            <a:pPr>
              <a:buFontTx/>
              <a:buChar char="-"/>
            </a:pPr>
            <a:endParaRPr lang="vi-VN" sz="2600" b="1" dirty="0" smtClean="0"/>
          </a:p>
          <a:p>
            <a:pPr marL="0" indent="0">
              <a:buNone/>
            </a:pPr>
            <a:r>
              <a:rPr lang="en-US" sz="2600" b="1" dirty="0" smtClean="0"/>
              <a:t>- </a:t>
            </a:r>
            <a:r>
              <a:rPr lang="en-US" sz="2600" b="1" dirty="0" err="1" smtClean="0"/>
              <a:t>Mặc</a:t>
            </a:r>
            <a:r>
              <a:rPr lang="en-US" sz="2600" b="1" dirty="0" smtClean="0"/>
              <a:t> </a:t>
            </a:r>
            <a:r>
              <a:rPr lang="en-US" sz="2600" b="1" dirty="0" err="1" smtClean="0"/>
              <a:t>dù</a:t>
            </a:r>
            <a:r>
              <a:rPr lang="en-US" sz="2600" b="1" dirty="0" smtClean="0"/>
              <a:t> ... </a:t>
            </a:r>
            <a:r>
              <a:rPr lang="en-US" sz="2600" b="1" dirty="0" err="1" smtClean="0"/>
              <a:t>nhưng</a:t>
            </a:r>
            <a:r>
              <a:rPr lang="en-US" sz="2600" b="1" dirty="0" smtClean="0"/>
              <a:t>…</a:t>
            </a:r>
            <a:endParaRPr lang="vi-VN" sz="2600" b="1" dirty="0" smtClean="0"/>
          </a:p>
          <a:p>
            <a:pPr marL="0" indent="0">
              <a:buNone/>
            </a:pPr>
            <a:endParaRPr lang="vi-VN" sz="2600" b="1" dirty="0" smtClean="0"/>
          </a:p>
          <a:p>
            <a:pPr marL="0" indent="0">
              <a:buNone/>
            </a:pPr>
            <a:r>
              <a:rPr lang="en-US" sz="2600" b="1" dirty="0" smtClean="0"/>
              <a:t>- </a:t>
            </a:r>
            <a:r>
              <a:rPr lang="en-US" sz="2600" b="1" dirty="0" err="1" smtClean="0"/>
              <a:t>Tại</a:t>
            </a:r>
            <a:r>
              <a:rPr lang="en-US" sz="2600" b="1" dirty="0" smtClean="0"/>
              <a:t> ... </a:t>
            </a:r>
            <a:r>
              <a:rPr lang="en-US" sz="2600" b="1" dirty="0" err="1" smtClean="0"/>
              <a:t>nên</a:t>
            </a:r>
            <a:r>
              <a:rPr lang="en-US" sz="2600" b="1" dirty="0" smtClean="0"/>
              <a:t>... </a:t>
            </a:r>
            <a:endParaRPr lang="vi-VN" sz="2600" b="1" dirty="0" smtClean="0"/>
          </a:p>
          <a:p>
            <a:pPr marL="0" indent="0">
              <a:buNone/>
            </a:pPr>
            <a:endParaRPr lang="en-US" sz="2600" b="1" dirty="0" smtClean="0"/>
          </a:p>
          <a:p>
            <a:pPr marL="0" indent="0">
              <a:buNone/>
            </a:pPr>
            <a:r>
              <a:rPr lang="en-US" sz="2600" b="1" dirty="0" smtClean="0"/>
              <a:t>- </a:t>
            </a:r>
            <a:r>
              <a:rPr lang="en-US" sz="2600" b="1" dirty="0" err="1" smtClean="0"/>
              <a:t>Nhờ</a:t>
            </a:r>
            <a:r>
              <a:rPr lang="en-US" sz="2600" b="1" dirty="0" smtClean="0"/>
              <a:t> ... </a:t>
            </a:r>
            <a:r>
              <a:rPr lang="en-US" sz="2600" b="1" dirty="0" err="1" smtClean="0"/>
              <a:t>nên</a:t>
            </a:r>
            <a:r>
              <a:rPr lang="en-US" sz="2600" b="1" dirty="0" smtClean="0"/>
              <a:t>...</a:t>
            </a:r>
            <a:endParaRPr lang="vi-VN" sz="2600" b="1" dirty="0" smtClean="0"/>
          </a:p>
          <a:p>
            <a:pPr marL="0" indent="0">
              <a:buNone/>
            </a:pPr>
            <a:endParaRPr lang="en-US" sz="2600" b="1" dirty="0" smtClean="0"/>
          </a:p>
          <a:p>
            <a:pPr marL="0" indent="0">
              <a:buNone/>
            </a:pPr>
            <a:r>
              <a:rPr lang="en-US" sz="2600" b="1" dirty="0" smtClean="0"/>
              <a:t>- </a:t>
            </a:r>
            <a:r>
              <a:rPr lang="en-US" sz="2600" b="1" dirty="0" err="1" smtClean="0"/>
              <a:t>Không</a:t>
            </a:r>
            <a:r>
              <a:rPr lang="en-US" sz="2600" b="1" dirty="0" smtClean="0"/>
              <a:t> </a:t>
            </a:r>
            <a:r>
              <a:rPr lang="en-US" sz="2600" b="1" dirty="0" err="1" smtClean="0"/>
              <a:t>những</a:t>
            </a:r>
            <a:r>
              <a:rPr lang="en-US" sz="2600" b="1" dirty="0" smtClean="0"/>
              <a:t> ….</a:t>
            </a:r>
            <a:r>
              <a:rPr lang="en-US" sz="2600" b="1" dirty="0" err="1" smtClean="0"/>
              <a:t>mà</a:t>
            </a:r>
            <a:r>
              <a:rPr lang="en-US" sz="2600" b="1" dirty="0" smtClean="0"/>
              <a:t>…</a:t>
            </a:r>
            <a:endParaRPr lang="vi-VN" sz="2600" b="1" dirty="0" smtClean="0"/>
          </a:p>
          <a:p>
            <a:pPr marL="0" indent="0">
              <a:buNone/>
            </a:pPr>
            <a:endParaRPr lang="vi-VN" sz="2600" b="1" dirty="0"/>
          </a:p>
        </p:txBody>
      </p:sp>
      <p:sp>
        <p:nvSpPr>
          <p:cNvPr id="4" name="TextBox 3"/>
          <p:cNvSpPr txBox="1"/>
          <p:nvPr/>
        </p:nvSpPr>
        <p:spPr>
          <a:xfrm>
            <a:off x="1538383" y="1437508"/>
            <a:ext cx="11610304" cy="492443"/>
          </a:xfrm>
          <a:prstGeom prst="rect">
            <a:avLst/>
          </a:prstGeom>
          <a:noFill/>
        </p:spPr>
        <p:txBody>
          <a:bodyPr wrap="square" rtlCol="0">
            <a:spAutoFit/>
          </a:bodyPr>
          <a:lstStyle/>
          <a:p>
            <a:r>
              <a:rPr lang="en-US" sz="2600" b="1" dirty="0" err="1" smtClean="0">
                <a:solidFill>
                  <a:srgbClr val="92D050"/>
                </a:solidFill>
                <a:cs typeface="Arial" panose="020B0604020202020204" pitchFamily="34" charset="0"/>
              </a:rPr>
              <a:t>Nếu</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mọi</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người</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đều</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có</a:t>
            </a:r>
            <a:r>
              <a:rPr lang="en-US" sz="2600" b="1" dirty="0" smtClean="0">
                <a:solidFill>
                  <a:srgbClr val="FF0000"/>
                </a:solidFill>
                <a:cs typeface="Arial" panose="020B0604020202020204" pitchFamily="34" charset="0"/>
              </a:rPr>
              <a:t> ý </a:t>
            </a:r>
            <a:r>
              <a:rPr lang="en-US" sz="2600" b="1" dirty="0" err="1" smtClean="0">
                <a:solidFill>
                  <a:srgbClr val="FF0000"/>
                </a:solidFill>
                <a:cs typeface="Arial" panose="020B0604020202020204" pitchFamily="34" charset="0"/>
              </a:rPr>
              <a:t>thức</a:t>
            </a:r>
            <a:r>
              <a:rPr lang="en-US" sz="2600" b="1" dirty="0" smtClean="0">
                <a:solidFill>
                  <a:srgbClr val="FF0000"/>
                </a:solidFill>
                <a:cs typeface="Arial" panose="020B0604020202020204" pitchFamily="34" charset="0"/>
              </a:rPr>
              <a:t> </a:t>
            </a:r>
            <a:r>
              <a:rPr lang="en-US" sz="2600" b="1" dirty="0" err="1" smtClean="0">
                <a:solidFill>
                  <a:srgbClr val="92D050"/>
                </a:solidFill>
                <a:cs typeface="Arial" panose="020B0604020202020204" pitchFamily="34" charset="0"/>
              </a:rPr>
              <a:t>thì</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dịch</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bệnh</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sẽ</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được</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đẩy</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lùi</a:t>
            </a:r>
            <a:r>
              <a:rPr lang="en-US" sz="2600" b="1" dirty="0" smtClean="0">
                <a:solidFill>
                  <a:srgbClr val="FF0000"/>
                </a:solidFill>
                <a:cs typeface="Arial" panose="020B0604020202020204" pitchFamily="34" charset="0"/>
              </a:rPr>
              <a:t>. </a:t>
            </a:r>
            <a:endParaRPr lang="vi-VN" sz="2600" b="1" dirty="0">
              <a:solidFill>
                <a:srgbClr val="FF0000"/>
              </a:solidFill>
              <a:cs typeface="Arial" panose="020B0604020202020204" pitchFamily="34" charset="0"/>
            </a:endParaRPr>
          </a:p>
        </p:txBody>
      </p:sp>
      <p:sp>
        <p:nvSpPr>
          <p:cNvPr id="7" name="TextBox 6"/>
          <p:cNvSpPr txBox="1"/>
          <p:nvPr/>
        </p:nvSpPr>
        <p:spPr>
          <a:xfrm>
            <a:off x="4467089" y="2876393"/>
            <a:ext cx="5054446" cy="510778"/>
          </a:xfrm>
          <a:prstGeom prst="roundRect">
            <a:avLst/>
          </a:prstGeom>
          <a:noFill/>
        </p:spPr>
        <p:txBody>
          <a:bodyPr wrap="square" rtlCol="0">
            <a:spAutoFit/>
          </a:bodyPr>
          <a:lstStyle/>
          <a:p>
            <a:r>
              <a:rPr lang="en-US" sz="2400" b="1" dirty="0" err="1" smtClean="0">
                <a:solidFill>
                  <a:srgbClr val="0000CC"/>
                </a:solidFill>
                <a:latin typeface="Arial" panose="020B0604020202020204" pitchFamily="34" charset="0"/>
                <a:cs typeface="Arial" panose="020B0604020202020204" pitchFamily="34" charset="0"/>
              </a:rPr>
              <a:t>Quan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hệ</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Nguyên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nhân</a:t>
            </a:r>
            <a:r>
              <a:rPr lang="en-US" sz="2400" b="1" dirty="0" smtClean="0">
                <a:solidFill>
                  <a:srgbClr val="0000CC"/>
                </a:solidFill>
                <a:latin typeface="Arial" panose="020B0604020202020204" pitchFamily="34" charset="0"/>
                <a:cs typeface="Arial" panose="020B0604020202020204" pitchFamily="34" charset="0"/>
              </a:rPr>
              <a:t> – </a:t>
            </a:r>
            <a:r>
              <a:rPr lang="en-US" sz="2400" b="1" dirty="0" err="1" smtClean="0">
                <a:solidFill>
                  <a:srgbClr val="0000CC"/>
                </a:solidFill>
                <a:latin typeface="Arial" panose="020B0604020202020204" pitchFamily="34" charset="0"/>
                <a:cs typeface="Arial" panose="020B0604020202020204" pitchFamily="34" charset="0"/>
              </a:rPr>
              <a:t>Kết</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quả</a:t>
            </a:r>
            <a:endParaRPr lang="vi-VN" sz="2400" b="1" dirty="0">
              <a:solidFill>
                <a:srgbClr val="0000CC"/>
              </a:solidFill>
              <a:latin typeface="Arial" panose="020B0604020202020204" pitchFamily="34" charset="0"/>
              <a:cs typeface="Arial" panose="020B0604020202020204" pitchFamily="34" charset="0"/>
            </a:endParaRPr>
          </a:p>
        </p:txBody>
      </p:sp>
      <p:sp>
        <p:nvSpPr>
          <p:cNvPr id="8" name="TextBox 7"/>
          <p:cNvSpPr txBox="1"/>
          <p:nvPr/>
        </p:nvSpPr>
        <p:spPr>
          <a:xfrm>
            <a:off x="3954755" y="3756746"/>
            <a:ext cx="5036187" cy="510778"/>
          </a:xfrm>
          <a:prstGeom prst="roundRect">
            <a:avLst/>
          </a:prstGeom>
          <a:noFill/>
        </p:spPr>
        <p:txBody>
          <a:bodyPr wrap="square" rtlCol="0">
            <a:spAutoFit/>
          </a:bodyPr>
          <a:lstStyle/>
          <a:p>
            <a:r>
              <a:rPr lang="en-US" sz="2400" b="1" dirty="0" err="1" smtClean="0">
                <a:solidFill>
                  <a:srgbClr val="0000CC"/>
                </a:solidFill>
                <a:latin typeface="Arial" panose="020B0604020202020204" pitchFamily="34" charset="0"/>
                <a:cs typeface="Arial" panose="020B0604020202020204" pitchFamily="34" charset="0"/>
              </a:rPr>
              <a:t>Quan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hệ</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Nguyên</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nhân</a:t>
            </a:r>
            <a:r>
              <a:rPr lang="en-US" sz="2400" b="1" dirty="0" smtClean="0">
                <a:solidFill>
                  <a:srgbClr val="0000CC"/>
                </a:solidFill>
                <a:latin typeface="Arial" panose="020B0604020202020204" pitchFamily="34" charset="0"/>
                <a:cs typeface="Arial" panose="020B0604020202020204" pitchFamily="34" charset="0"/>
              </a:rPr>
              <a:t> – </a:t>
            </a:r>
            <a:r>
              <a:rPr lang="en-US" sz="2400" b="1" dirty="0" err="1" smtClean="0">
                <a:solidFill>
                  <a:srgbClr val="0000CC"/>
                </a:solidFill>
                <a:latin typeface="Arial" panose="020B0604020202020204" pitchFamily="34" charset="0"/>
                <a:cs typeface="Arial" panose="020B0604020202020204" pitchFamily="34" charset="0"/>
              </a:rPr>
              <a:t>Kết</a:t>
            </a:r>
            <a:r>
              <a:rPr lang="en-US" sz="2400" b="1" dirty="0" smtClean="0">
                <a:solidFill>
                  <a:srgbClr val="0000CC"/>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quả</a:t>
            </a:r>
            <a:endParaRPr lang="vi-VN" sz="2400" b="1" dirty="0">
              <a:solidFill>
                <a:srgbClr val="0000CC"/>
              </a:solidFill>
              <a:latin typeface="Arial" panose="020B0604020202020204" pitchFamily="34" charset="0"/>
              <a:cs typeface="Arial" panose="020B0604020202020204" pitchFamily="34" charset="0"/>
            </a:endParaRPr>
          </a:p>
        </p:txBody>
      </p:sp>
      <p:sp>
        <p:nvSpPr>
          <p:cNvPr id="10" name="TextBox 9"/>
          <p:cNvSpPr txBox="1"/>
          <p:nvPr/>
        </p:nvSpPr>
        <p:spPr>
          <a:xfrm>
            <a:off x="1506483" y="2381906"/>
            <a:ext cx="11610304" cy="492443"/>
          </a:xfrm>
          <a:prstGeom prst="rect">
            <a:avLst/>
          </a:prstGeom>
          <a:noFill/>
        </p:spPr>
        <p:txBody>
          <a:bodyPr wrap="square" rtlCol="0">
            <a:spAutoFit/>
          </a:bodyPr>
          <a:lstStyle/>
          <a:p>
            <a:r>
              <a:rPr lang="en-US" sz="2600" b="1" dirty="0" err="1" smtClean="0">
                <a:solidFill>
                  <a:srgbClr val="92D050"/>
                </a:solidFill>
                <a:cs typeface="Arial" panose="020B0604020202020204" pitchFamily="34" charset="0"/>
              </a:rPr>
              <a:t>Mặc</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dù</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bài</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tập</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khó</a:t>
            </a:r>
            <a:r>
              <a:rPr lang="en-US" sz="2600" b="1" dirty="0" smtClean="0">
                <a:solidFill>
                  <a:srgbClr val="FF0000"/>
                </a:solidFill>
                <a:cs typeface="Arial" panose="020B0604020202020204" pitchFamily="34" charset="0"/>
              </a:rPr>
              <a:t> </a:t>
            </a:r>
            <a:r>
              <a:rPr lang="en-US" sz="2600" b="1" dirty="0" err="1" smtClean="0">
                <a:solidFill>
                  <a:srgbClr val="92D050"/>
                </a:solidFill>
                <a:cs typeface="Arial" panose="020B0604020202020204" pitchFamily="34" charset="0"/>
              </a:rPr>
              <a:t>nhưng</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em</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vẫn</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cố</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gắng</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suy</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nghĩ</a:t>
            </a:r>
            <a:r>
              <a:rPr lang="en-US" sz="2600" b="1" dirty="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và</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làm</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bài</a:t>
            </a:r>
            <a:r>
              <a:rPr lang="en-US" sz="2600" b="1" dirty="0" smtClean="0">
                <a:solidFill>
                  <a:srgbClr val="FF0000"/>
                </a:solidFill>
                <a:cs typeface="Arial" panose="020B0604020202020204" pitchFamily="34" charset="0"/>
              </a:rPr>
              <a:t>.</a:t>
            </a:r>
            <a:endParaRPr lang="vi-VN" sz="2600" b="1" dirty="0">
              <a:solidFill>
                <a:srgbClr val="FF0000"/>
              </a:solidFill>
              <a:cs typeface="Arial" panose="020B0604020202020204" pitchFamily="34" charset="0"/>
            </a:endParaRPr>
          </a:p>
        </p:txBody>
      </p:sp>
      <p:sp>
        <p:nvSpPr>
          <p:cNvPr id="11" name="TextBox 10"/>
          <p:cNvSpPr txBox="1"/>
          <p:nvPr/>
        </p:nvSpPr>
        <p:spPr>
          <a:xfrm>
            <a:off x="1477218" y="3297434"/>
            <a:ext cx="11610304" cy="492443"/>
          </a:xfrm>
          <a:prstGeom prst="rect">
            <a:avLst/>
          </a:prstGeom>
          <a:noFill/>
        </p:spPr>
        <p:txBody>
          <a:bodyPr wrap="square" rtlCol="0">
            <a:spAutoFit/>
          </a:bodyPr>
          <a:lstStyle/>
          <a:p>
            <a:r>
              <a:rPr lang="en-US" sz="2600" b="1" dirty="0" err="1" smtClean="0">
                <a:solidFill>
                  <a:srgbClr val="92D050"/>
                </a:solidFill>
                <a:cs typeface="Arial" panose="020B0604020202020204" pitchFamily="34" charset="0"/>
              </a:rPr>
              <a:t>Tại</a:t>
            </a:r>
            <a:r>
              <a:rPr lang="en-US" sz="2600" b="1" dirty="0" smtClean="0">
                <a:solidFill>
                  <a:srgbClr val="92D050"/>
                </a:solidFill>
                <a:cs typeface="Arial" panose="020B0604020202020204" pitchFamily="34" charset="0"/>
              </a:rPr>
              <a:t> </a:t>
            </a:r>
            <a:r>
              <a:rPr lang="en-US" sz="2600" b="1" dirty="0" err="1" smtClean="0">
                <a:solidFill>
                  <a:srgbClr val="FF0000"/>
                </a:solidFill>
                <a:cs typeface="Arial" panose="020B0604020202020204" pitchFamily="34" charset="0"/>
              </a:rPr>
              <a:t>thời</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tiết</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xấu</a:t>
            </a:r>
            <a:r>
              <a:rPr lang="en-US" sz="2600" b="1" dirty="0" smtClean="0">
                <a:solidFill>
                  <a:srgbClr val="FF0000"/>
                </a:solidFill>
                <a:cs typeface="Arial" panose="020B0604020202020204" pitchFamily="34" charset="0"/>
              </a:rPr>
              <a:t> </a:t>
            </a:r>
            <a:r>
              <a:rPr lang="en-US" sz="2600" b="1" dirty="0" err="1" smtClean="0">
                <a:solidFill>
                  <a:srgbClr val="92D050"/>
                </a:solidFill>
                <a:cs typeface="Arial" panose="020B0604020202020204" pitchFamily="34" charset="0"/>
              </a:rPr>
              <a:t>nên</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cây</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cối</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chậm</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phát</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triển</a:t>
            </a:r>
            <a:r>
              <a:rPr lang="en-US" sz="2600" b="1" dirty="0" smtClean="0">
                <a:solidFill>
                  <a:srgbClr val="FF0000"/>
                </a:solidFill>
                <a:cs typeface="Arial" panose="020B0604020202020204" pitchFamily="34" charset="0"/>
              </a:rPr>
              <a:t>.</a:t>
            </a:r>
            <a:endParaRPr lang="vi-VN" sz="2600" b="1" dirty="0">
              <a:solidFill>
                <a:srgbClr val="FF0000"/>
              </a:solidFill>
              <a:cs typeface="Arial" panose="020B0604020202020204" pitchFamily="34" charset="0"/>
            </a:endParaRPr>
          </a:p>
        </p:txBody>
      </p:sp>
      <p:sp>
        <p:nvSpPr>
          <p:cNvPr id="12" name="TextBox 11"/>
          <p:cNvSpPr txBox="1"/>
          <p:nvPr/>
        </p:nvSpPr>
        <p:spPr>
          <a:xfrm>
            <a:off x="1477218" y="4283222"/>
            <a:ext cx="11610304" cy="492443"/>
          </a:xfrm>
          <a:prstGeom prst="rect">
            <a:avLst/>
          </a:prstGeom>
          <a:noFill/>
        </p:spPr>
        <p:txBody>
          <a:bodyPr wrap="square" rtlCol="0">
            <a:spAutoFit/>
          </a:bodyPr>
          <a:lstStyle/>
          <a:p>
            <a:r>
              <a:rPr lang="en-US" sz="2600" b="1" dirty="0" err="1" smtClean="0">
                <a:solidFill>
                  <a:srgbClr val="92D050"/>
                </a:solidFill>
                <a:cs typeface="Arial" panose="020B0604020202020204" pitchFamily="34" charset="0"/>
              </a:rPr>
              <a:t>Nhờ</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mẹ</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hướng</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dẫn</a:t>
            </a:r>
            <a:r>
              <a:rPr lang="en-US" sz="2600" b="1" dirty="0" smtClean="0">
                <a:solidFill>
                  <a:srgbClr val="FF0000"/>
                </a:solidFill>
                <a:cs typeface="Arial" panose="020B0604020202020204" pitchFamily="34" charset="0"/>
              </a:rPr>
              <a:t> </a:t>
            </a:r>
            <a:r>
              <a:rPr lang="en-US" sz="2600" b="1" dirty="0" err="1" smtClean="0">
                <a:solidFill>
                  <a:srgbClr val="92D050"/>
                </a:solidFill>
                <a:cs typeface="Arial" panose="020B0604020202020204" pitchFamily="34" charset="0"/>
              </a:rPr>
              <a:t>nên</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em</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đã</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biết</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nấu</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cơm</a:t>
            </a:r>
            <a:r>
              <a:rPr lang="en-US" sz="2600" b="1" dirty="0" smtClean="0">
                <a:solidFill>
                  <a:srgbClr val="FF0000"/>
                </a:solidFill>
                <a:cs typeface="Arial" panose="020B0604020202020204" pitchFamily="34" charset="0"/>
              </a:rPr>
              <a:t>. </a:t>
            </a:r>
            <a:endParaRPr lang="vi-VN" sz="2600" b="1" dirty="0">
              <a:solidFill>
                <a:srgbClr val="FF0000"/>
              </a:solidFill>
              <a:cs typeface="Arial" panose="020B0604020202020204" pitchFamily="34" charset="0"/>
            </a:endParaRPr>
          </a:p>
        </p:txBody>
      </p:sp>
      <p:sp>
        <p:nvSpPr>
          <p:cNvPr id="13" name="TextBox 12"/>
          <p:cNvSpPr txBox="1"/>
          <p:nvPr/>
        </p:nvSpPr>
        <p:spPr>
          <a:xfrm>
            <a:off x="1477218" y="5230272"/>
            <a:ext cx="11610304" cy="492443"/>
          </a:xfrm>
          <a:prstGeom prst="rect">
            <a:avLst/>
          </a:prstGeom>
          <a:noFill/>
        </p:spPr>
        <p:txBody>
          <a:bodyPr wrap="square" rtlCol="0">
            <a:spAutoFit/>
          </a:bodyPr>
          <a:lstStyle/>
          <a:p>
            <a:r>
              <a:rPr lang="en-US" sz="2600" b="1" dirty="0" err="1" smtClean="0">
                <a:solidFill>
                  <a:srgbClr val="92D050"/>
                </a:solidFill>
                <a:cs typeface="Arial" panose="020B0604020202020204" pitchFamily="34" charset="0"/>
              </a:rPr>
              <a:t>Không</a:t>
            </a:r>
            <a:r>
              <a:rPr lang="en-US" sz="2600" b="1" dirty="0" smtClean="0">
                <a:solidFill>
                  <a:srgbClr val="92D050"/>
                </a:solidFill>
                <a:cs typeface="Arial" panose="020B0604020202020204" pitchFamily="34" charset="0"/>
              </a:rPr>
              <a:t> </a:t>
            </a:r>
            <a:r>
              <a:rPr lang="en-US" sz="2600" b="1" dirty="0" err="1" smtClean="0">
                <a:solidFill>
                  <a:srgbClr val="92D050"/>
                </a:solidFill>
                <a:cs typeface="Arial" panose="020B0604020202020204" pitchFamily="34" charset="0"/>
              </a:rPr>
              <a:t>những</a:t>
            </a:r>
            <a:r>
              <a:rPr lang="en-US" sz="2600" b="1" dirty="0" smtClean="0">
                <a:solidFill>
                  <a:srgbClr val="92D050"/>
                </a:solidFill>
                <a:cs typeface="Arial" panose="020B0604020202020204" pitchFamily="34" charset="0"/>
              </a:rPr>
              <a:t> </a:t>
            </a:r>
            <a:r>
              <a:rPr lang="en-US" sz="2600" b="1" dirty="0" err="1" smtClean="0">
                <a:solidFill>
                  <a:srgbClr val="FF0000"/>
                </a:solidFill>
                <a:cs typeface="Arial" panose="020B0604020202020204" pitchFamily="34" charset="0"/>
              </a:rPr>
              <a:t>bạn</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Hà</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chăm</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chỉ</a:t>
            </a:r>
            <a:r>
              <a:rPr lang="en-US" sz="2600" b="1" dirty="0" smtClean="0">
                <a:solidFill>
                  <a:srgbClr val="FF0000"/>
                </a:solidFill>
                <a:cs typeface="Arial" panose="020B0604020202020204" pitchFamily="34" charset="0"/>
              </a:rPr>
              <a:t> </a:t>
            </a:r>
            <a:r>
              <a:rPr lang="en-US" sz="2600" b="1" dirty="0" err="1" smtClean="0">
                <a:solidFill>
                  <a:srgbClr val="92D050"/>
                </a:solidFill>
                <a:cs typeface="Arial" panose="020B0604020202020204" pitchFamily="34" charset="0"/>
              </a:rPr>
              <a:t>mà</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bạn</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ấy</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còn</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tốt</a:t>
            </a:r>
            <a:r>
              <a:rPr lang="en-US" sz="2600" b="1" dirty="0" smtClean="0">
                <a:solidFill>
                  <a:srgbClr val="FF0000"/>
                </a:solidFill>
                <a:cs typeface="Arial" panose="020B0604020202020204" pitchFamily="34" charset="0"/>
              </a:rPr>
              <a:t> </a:t>
            </a:r>
            <a:r>
              <a:rPr lang="en-US" sz="2600" b="1" dirty="0" err="1" smtClean="0">
                <a:solidFill>
                  <a:srgbClr val="FF0000"/>
                </a:solidFill>
                <a:cs typeface="Arial" panose="020B0604020202020204" pitchFamily="34" charset="0"/>
              </a:rPr>
              <a:t>bụng</a:t>
            </a:r>
            <a:r>
              <a:rPr lang="en-US" sz="2600" b="1" dirty="0" smtClean="0">
                <a:solidFill>
                  <a:srgbClr val="FF0000"/>
                </a:solidFill>
                <a:cs typeface="Arial" panose="020B0604020202020204" pitchFamily="34" charset="0"/>
              </a:rPr>
              <a:t>.</a:t>
            </a:r>
            <a:endParaRPr lang="vi-VN" sz="2600" b="1" dirty="0">
              <a:solidFill>
                <a:srgbClr val="FF0000"/>
              </a:solidFill>
              <a:cs typeface="Arial" panose="020B0604020202020204" pitchFamily="34" charset="0"/>
            </a:endParaRPr>
          </a:p>
        </p:txBody>
      </p:sp>
    </p:spTree>
    <p:extLst>
      <p:ext uri="{BB962C8B-B14F-4D97-AF65-F5344CB8AC3E}">
        <p14:creationId xmlns:p14="http://schemas.microsoft.com/office/powerpoint/2010/main" val="30835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45059" y="404664"/>
            <a:ext cx="9793088" cy="115212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b="1" dirty="0" smtClean="0">
                <a:solidFill>
                  <a:srgbClr val="00B050"/>
                </a:solidFill>
              </a:rPr>
              <a:t>CỦNG CỐ - DẶN DÒ</a:t>
            </a:r>
            <a:endParaRPr lang="en-US" sz="7200" b="1" dirty="0">
              <a:solidFill>
                <a:srgbClr val="00B050"/>
              </a:solidFill>
            </a:endParaRPr>
          </a:p>
        </p:txBody>
      </p:sp>
      <p:sp>
        <p:nvSpPr>
          <p:cNvPr id="3" name="Title 1"/>
          <p:cNvSpPr txBox="1">
            <a:spLocks/>
          </p:cNvSpPr>
          <p:nvPr/>
        </p:nvSpPr>
        <p:spPr>
          <a:xfrm>
            <a:off x="1345059" y="3212976"/>
            <a:ext cx="9793088" cy="115212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tabLst>
                <a:tab pos="9423400" algn="l"/>
              </a:tabLst>
            </a:pP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sơ</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đồ</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tư</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duy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về</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câu</a:t>
            </a:r>
            <a:r>
              <a:rPr lang="en-US" sz="2800" b="1" dirty="0" smtClean="0">
                <a:latin typeface="Arial" panose="020B0604020202020204" pitchFamily="34" charset="0"/>
                <a:cs typeface="Arial" panose="020B0604020202020204" pitchFamily="34" charset="0"/>
              </a:rPr>
              <a:t>.</a:t>
            </a:r>
            <a:r>
              <a:rPr lang="en-US" sz="2800" b="1" dirty="0">
                <a:latin typeface="Arial" panose="020B0604020202020204" pitchFamily="34" charset="0"/>
                <a:ea typeface="Times New Roman" panose="02020603050405020304" pitchFamily="18" charset="0"/>
                <a:cs typeface="Arial" panose="020B0604020202020204" pitchFamily="34" charset="0"/>
              </a:rPr>
              <a:t> </a:t>
            </a:r>
            <a:endParaRPr lang="en-US" sz="2800" b="1" dirty="0" smtClean="0">
              <a:latin typeface="Arial" panose="020B0604020202020204" pitchFamily="34" charset="0"/>
              <a:ea typeface="Times New Roman" panose="02020603050405020304" pitchFamily="18" charset="0"/>
              <a:cs typeface="Arial" panose="020B0604020202020204" pitchFamily="34" charset="0"/>
            </a:endParaRPr>
          </a:p>
          <a:p>
            <a:pPr algn="just">
              <a:tabLst>
                <a:tab pos="9423400" algn="l"/>
              </a:tabLst>
            </a:pP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Viết</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một</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đoạn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văn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ngắn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kể</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về</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những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việc</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em</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đã</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làm</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trong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thời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gian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nghỉ</a:t>
            </a:r>
            <a:r>
              <a:rPr lang="en-US" sz="2800" b="1" dirty="0">
                <a:latin typeface="Arial" panose="020B0604020202020204" pitchFamily="34" charset="0"/>
                <a:ea typeface="Times New Roman" panose="02020603050405020304" pitchFamily="18" charset="0"/>
                <a:cs typeface="Arial" panose="020B0604020202020204" pitchFamily="34" charset="0"/>
              </a:rPr>
              <a:t> ở </a:t>
            </a:r>
            <a:r>
              <a:rPr lang="en-US" sz="2800" b="1" dirty="0" err="1">
                <a:latin typeface="Arial" panose="020B0604020202020204" pitchFamily="34" charset="0"/>
                <a:ea typeface="Times New Roman" panose="02020603050405020304" pitchFamily="18" charset="0"/>
                <a:cs typeface="Arial" panose="020B0604020202020204" pitchFamily="34" charset="0"/>
              </a:rPr>
              <a:t>nhà</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Phòng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chống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dịch</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bệnh</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Covid</a:t>
            </a:r>
            <a:r>
              <a:rPr lang="en-US" sz="2800" b="1" dirty="0">
                <a:latin typeface="Arial" panose="020B0604020202020204" pitchFamily="34" charset="0"/>
                <a:ea typeface="Times New Roman" panose="02020603050405020304" pitchFamily="18" charset="0"/>
                <a:cs typeface="Arial" panose="020B0604020202020204" pitchFamily="34" charset="0"/>
              </a:rPr>
              <a:t> – 19 (</a:t>
            </a:r>
            <a:r>
              <a:rPr lang="en-US" sz="2800" b="1" dirty="0" err="1">
                <a:latin typeface="Arial" panose="020B0604020202020204" pitchFamily="34" charset="0"/>
                <a:ea typeface="Times New Roman" panose="02020603050405020304" pitchFamily="18" charset="0"/>
                <a:cs typeface="Arial" panose="020B0604020202020204" pitchFamily="34" charset="0"/>
              </a:rPr>
              <a:t>Trong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bài</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có</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sử</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dụng</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ít</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nhất</a:t>
            </a:r>
            <a:r>
              <a:rPr lang="en-US" sz="2800" b="1" dirty="0">
                <a:latin typeface="Arial" panose="020B0604020202020204" pitchFamily="34" charset="0"/>
                <a:ea typeface="Times New Roman" panose="02020603050405020304" pitchFamily="18" charset="0"/>
                <a:cs typeface="Arial" panose="020B0604020202020204" pitchFamily="34" charset="0"/>
              </a:rPr>
              <a:t> 1 </a:t>
            </a:r>
            <a:r>
              <a:rPr lang="en-US" sz="2800" b="1" dirty="0" err="1">
                <a:latin typeface="Arial" panose="020B0604020202020204" pitchFamily="34" charset="0"/>
                <a:ea typeface="Times New Roman" panose="02020603050405020304" pitchFamily="18" charset="0"/>
                <a:cs typeface="Arial" panose="020B0604020202020204" pitchFamily="34" charset="0"/>
              </a:rPr>
              <a:t>câu</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ghép</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và</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gạch</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chân</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câu</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ghép</a:t>
            </a:r>
            <a:r>
              <a:rPr lang="en-US" sz="2800" b="1" dirty="0">
                <a:latin typeface="Arial" panose="020B0604020202020204" pitchFamily="34" charset="0"/>
                <a:ea typeface="Times New Roman" panose="02020603050405020304" pitchFamily="18" charset="0"/>
                <a:cs typeface="Arial" panose="020B0604020202020204" pitchFamily="34" charset="0"/>
              </a:rPr>
              <a:t> </a:t>
            </a:r>
            <a:r>
              <a:rPr lang="en-US" sz="2800" b="1" dirty="0" err="1">
                <a:latin typeface="Arial" panose="020B0604020202020204" pitchFamily="34" charset="0"/>
                <a:ea typeface="Times New Roman" panose="02020603050405020304" pitchFamily="18" charset="0"/>
                <a:cs typeface="Arial" panose="020B0604020202020204" pitchFamily="34" charset="0"/>
              </a:rPr>
              <a:t>đó</a:t>
            </a:r>
            <a:r>
              <a:rPr lang="en-US" sz="2800" b="1" dirty="0">
                <a:latin typeface="Arial" panose="020B0604020202020204" pitchFamily="34" charset="0"/>
                <a:ea typeface="Times New Roman" panose="02020603050405020304" pitchFamily="18" charset="0"/>
                <a:cs typeface="Arial" panose="020B0604020202020204" pitchFamily="34" charset="0"/>
              </a:rPr>
              <a:t>)</a:t>
            </a:r>
            <a:endParaRPr lang="vi-VN" sz="2800" b="1" dirty="0">
              <a:latin typeface="Arial" panose="020B0604020202020204" pitchFamily="34" charset="0"/>
              <a:ea typeface="Times New Roman" panose="02020603050405020304" pitchFamily="18" charset="0"/>
              <a:cs typeface="Arial" panose="020B0604020202020204" pitchFamily="34" charset="0"/>
            </a:endParaRPr>
          </a:p>
          <a:p>
            <a:pPr indent="712788" algn="just">
              <a:tabLst>
                <a:tab pos="9423400" algn="l"/>
              </a:tabLst>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23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8955" y="332656"/>
            <a:ext cx="5256584"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err="1" smtClean="0">
                <a:latin typeface="Times New Roman" panose="02020603050405020304" pitchFamily="18" charset="0"/>
                <a:cs typeface="Times New Roman" panose="02020603050405020304" pitchFamily="18" charset="0"/>
              </a:rPr>
              <a:t>Phân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loại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theo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cấu</a:t>
            </a:r>
            <a:r>
              <a:rPr lang="en-US" sz="3600" b="1" dirty="0" smtClean="0">
                <a:latin typeface="Times New Roman" panose="02020603050405020304" pitchFamily="18" charset="0"/>
                <a:cs typeface="Times New Roman" panose="02020603050405020304" pitchFamily="18" charset="0"/>
              </a:rPr>
              <a:t> tạo</a:t>
            </a:r>
            <a:endParaRPr lang="vi-VN" sz="3600" b="1" dirty="0">
              <a:latin typeface="Times New Roman" panose="02020603050405020304" pitchFamily="18" charset="0"/>
              <a:cs typeface="Times New Roman" panose="02020603050405020304" pitchFamily="18" charset="0"/>
            </a:endParaRPr>
          </a:p>
        </p:txBody>
      </p:sp>
      <p:sp>
        <p:nvSpPr>
          <p:cNvPr id="5" name="Freeform 4"/>
          <p:cNvSpPr/>
          <p:nvPr/>
        </p:nvSpPr>
        <p:spPr>
          <a:xfrm>
            <a:off x="2127708" y="2450530"/>
            <a:ext cx="5587555" cy="1216731"/>
          </a:xfrm>
          <a:custGeom>
            <a:avLst/>
            <a:gdLst>
              <a:gd name="connsiteX0" fmla="*/ 0 w 2339163"/>
              <a:gd name="connsiteY0" fmla="*/ 978370 h 978370"/>
              <a:gd name="connsiteX1" fmla="*/ 531628 w 2339163"/>
              <a:gd name="connsiteY1" fmla="*/ 149030 h 978370"/>
              <a:gd name="connsiteX2" fmla="*/ 1828800 w 2339163"/>
              <a:gd name="connsiteY2" fmla="*/ 21440 h 978370"/>
              <a:gd name="connsiteX3" fmla="*/ 2339163 w 2339163"/>
              <a:gd name="connsiteY3" fmla="*/ 175 h 978370"/>
              <a:gd name="connsiteX4" fmla="*/ 2339163 w 2339163"/>
              <a:gd name="connsiteY4" fmla="*/ 175 h 97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163" h="978370">
                <a:moveTo>
                  <a:pt x="0" y="978370"/>
                </a:moveTo>
                <a:cubicBezTo>
                  <a:pt x="113414" y="643444"/>
                  <a:pt x="226828" y="308518"/>
                  <a:pt x="531628" y="149030"/>
                </a:cubicBezTo>
                <a:cubicBezTo>
                  <a:pt x="836428" y="-10458"/>
                  <a:pt x="1527544" y="46249"/>
                  <a:pt x="1828800" y="21440"/>
                </a:cubicBezTo>
                <a:cubicBezTo>
                  <a:pt x="2130056" y="-3369"/>
                  <a:pt x="2339163" y="175"/>
                  <a:pt x="2339163" y="175"/>
                </a:cubicBezTo>
                <a:lnTo>
                  <a:pt x="2339163" y="1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reeform 5"/>
          <p:cNvSpPr/>
          <p:nvPr/>
        </p:nvSpPr>
        <p:spPr>
          <a:xfrm>
            <a:off x="2087487" y="3500167"/>
            <a:ext cx="2339163" cy="850689"/>
          </a:xfrm>
          <a:custGeom>
            <a:avLst/>
            <a:gdLst>
              <a:gd name="connsiteX0" fmla="*/ 0 w 2339163"/>
              <a:gd name="connsiteY0" fmla="*/ 0 h 850689"/>
              <a:gd name="connsiteX1" fmla="*/ 446568 w 2339163"/>
              <a:gd name="connsiteY1" fmla="*/ 744279 h 850689"/>
              <a:gd name="connsiteX2" fmla="*/ 2339163 w 2339163"/>
              <a:gd name="connsiteY2" fmla="*/ 829339 h 850689"/>
            </a:gdLst>
            <a:ahLst/>
            <a:cxnLst>
              <a:cxn ang="0">
                <a:pos x="connsiteX0" y="connsiteY0"/>
              </a:cxn>
              <a:cxn ang="0">
                <a:pos x="connsiteX1" y="connsiteY1"/>
              </a:cxn>
              <a:cxn ang="0">
                <a:pos x="connsiteX2" y="connsiteY2"/>
              </a:cxn>
            </a:cxnLst>
            <a:rect l="l" t="t" r="r" b="b"/>
            <a:pathLst>
              <a:path w="2339163" h="850689">
                <a:moveTo>
                  <a:pt x="0" y="0"/>
                </a:moveTo>
                <a:cubicBezTo>
                  <a:pt x="28354" y="303028"/>
                  <a:pt x="56708" y="606056"/>
                  <a:pt x="446568" y="744279"/>
                </a:cubicBezTo>
                <a:cubicBezTo>
                  <a:pt x="836428" y="882502"/>
                  <a:pt x="1587795" y="855920"/>
                  <a:pt x="2339163" y="829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rot="20743701">
            <a:off x="2423169" y="2151144"/>
            <a:ext cx="1667798" cy="510778"/>
          </a:xfrm>
          <a:prstGeom prst="flowChartAlternateProcess">
            <a:avLst/>
          </a:prstGeom>
          <a:solidFill>
            <a:srgbClr val="00B0F0"/>
          </a:solidFill>
        </p:spPr>
        <p:txBody>
          <a:bodyPr wrap="square" rtlCol="0">
            <a:spAutoFit/>
          </a:bodyPr>
          <a:lstStyle/>
          <a:p>
            <a:pPr algn="ctr"/>
            <a:r>
              <a:rPr lang="en-US" sz="2400" b="1" dirty="0" err="1" smtClean="0">
                <a:solidFill>
                  <a:schemeClr val="bg1"/>
                </a:solidFill>
              </a:rPr>
              <a:t>Câu</a:t>
            </a:r>
            <a:r>
              <a:rPr lang="en-US" sz="2400" b="1" dirty="0" smtClean="0">
                <a:solidFill>
                  <a:schemeClr val="bg1"/>
                </a:solidFill>
              </a:rPr>
              <a:t> </a:t>
            </a:r>
            <a:r>
              <a:rPr lang="en-US" sz="2400" b="1" dirty="0" err="1" smtClean="0">
                <a:solidFill>
                  <a:schemeClr val="bg1"/>
                </a:solidFill>
              </a:rPr>
              <a:t>đơn</a:t>
            </a:r>
            <a:endParaRPr lang="vi-VN" sz="2400" b="1" dirty="0">
              <a:solidFill>
                <a:schemeClr val="bg1"/>
              </a:solidFill>
            </a:endParaRPr>
          </a:p>
        </p:txBody>
      </p:sp>
      <p:sp>
        <p:nvSpPr>
          <p:cNvPr id="8" name="TextBox 7"/>
          <p:cNvSpPr txBox="1"/>
          <p:nvPr/>
        </p:nvSpPr>
        <p:spPr>
          <a:xfrm>
            <a:off x="2595007" y="3779473"/>
            <a:ext cx="1667798" cy="510778"/>
          </a:xfrm>
          <a:prstGeom prst="flowChartAlternateProcess">
            <a:avLst/>
          </a:prstGeom>
          <a:solidFill>
            <a:srgbClr val="00B0F0"/>
          </a:solidFill>
        </p:spPr>
        <p:txBody>
          <a:bodyPr wrap="square" rtlCol="0">
            <a:spAutoFit/>
          </a:bodyPr>
          <a:lstStyle/>
          <a:p>
            <a:pPr algn="ctr"/>
            <a:r>
              <a:rPr lang="en-US" sz="2400" b="1" dirty="0" err="1" smtClean="0">
                <a:solidFill>
                  <a:schemeClr val="bg1"/>
                </a:solidFill>
              </a:rPr>
              <a:t>Câu</a:t>
            </a:r>
            <a:r>
              <a:rPr lang="en-US" sz="2400" b="1" dirty="0" smtClean="0">
                <a:solidFill>
                  <a:schemeClr val="bg1"/>
                </a:solidFill>
              </a:rPr>
              <a:t> </a:t>
            </a:r>
            <a:r>
              <a:rPr lang="en-US" sz="2400" b="1" dirty="0" err="1" smtClean="0">
                <a:solidFill>
                  <a:schemeClr val="bg1"/>
                </a:solidFill>
              </a:rPr>
              <a:t>ghép</a:t>
            </a:r>
            <a:endParaRPr lang="vi-VN" sz="2400" b="1" dirty="0">
              <a:solidFill>
                <a:schemeClr val="bg1"/>
              </a:solidFill>
            </a:endParaRPr>
          </a:p>
        </p:txBody>
      </p:sp>
      <p:sp>
        <p:nvSpPr>
          <p:cNvPr id="9" name="Freeform 8"/>
          <p:cNvSpPr/>
          <p:nvPr/>
        </p:nvSpPr>
        <p:spPr>
          <a:xfrm>
            <a:off x="4020651" y="1523167"/>
            <a:ext cx="3714262" cy="969729"/>
          </a:xfrm>
          <a:custGeom>
            <a:avLst/>
            <a:gdLst>
              <a:gd name="connsiteX0" fmla="*/ 496 w 2552310"/>
              <a:gd name="connsiteY0" fmla="*/ 532857 h 546256"/>
              <a:gd name="connsiteX1" fmla="*/ 85557 w 2552310"/>
              <a:gd name="connsiteY1" fmla="*/ 490327 h 546256"/>
              <a:gd name="connsiteX2" fmla="*/ 532124 w 2552310"/>
              <a:gd name="connsiteY2" fmla="*/ 86290 h 546256"/>
              <a:gd name="connsiteX3" fmla="*/ 1425259 w 2552310"/>
              <a:gd name="connsiteY3" fmla="*/ 1229 h 546256"/>
              <a:gd name="connsiteX4" fmla="*/ 2552310 w 2552310"/>
              <a:gd name="connsiteY4" fmla="*/ 43760 h 546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310" h="546256">
                <a:moveTo>
                  <a:pt x="496" y="532857"/>
                </a:moveTo>
                <a:cubicBezTo>
                  <a:pt x="-1276" y="548806"/>
                  <a:pt x="-3048" y="564755"/>
                  <a:pt x="85557" y="490327"/>
                </a:cubicBezTo>
                <a:cubicBezTo>
                  <a:pt x="174162" y="415899"/>
                  <a:pt x="308840" y="167806"/>
                  <a:pt x="532124" y="86290"/>
                </a:cubicBezTo>
                <a:cubicBezTo>
                  <a:pt x="755408" y="4774"/>
                  <a:pt x="1088561" y="8317"/>
                  <a:pt x="1425259" y="1229"/>
                </a:cubicBezTo>
                <a:cubicBezTo>
                  <a:pt x="1761957" y="-5859"/>
                  <a:pt x="2157133" y="18950"/>
                  <a:pt x="2552310" y="43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791660" y="986974"/>
            <a:ext cx="3055812" cy="461665"/>
          </a:xfrm>
          <a:prstGeom prst="rect">
            <a:avLst/>
          </a:prstGeom>
          <a:noFill/>
        </p:spPr>
        <p:txBody>
          <a:bodyPr wrap="square" rtlCol="0">
            <a:spAutoFit/>
          </a:bodyPr>
          <a:lstStyle/>
          <a:p>
            <a:pPr algn="ctr"/>
            <a:r>
              <a:rPr lang="en-US" sz="2400" b="1" dirty="0" err="1" smtClean="0"/>
              <a:t>Câu</a:t>
            </a:r>
            <a:r>
              <a:rPr lang="en-US" sz="2400" b="1" dirty="0" smtClean="0"/>
              <a:t> </a:t>
            </a:r>
            <a:r>
              <a:rPr lang="en-US" sz="2400" b="1" dirty="0" err="1" smtClean="0"/>
              <a:t>đơn</a:t>
            </a:r>
            <a:r>
              <a:rPr lang="en-US" sz="2400" b="1" dirty="0" smtClean="0"/>
              <a:t> </a:t>
            </a:r>
            <a:r>
              <a:rPr lang="en-US" sz="2400" b="1" dirty="0" err="1" smtClean="0"/>
              <a:t>bình</a:t>
            </a:r>
            <a:r>
              <a:rPr lang="en-US" sz="2400" b="1" dirty="0" smtClean="0"/>
              <a:t> </a:t>
            </a:r>
            <a:r>
              <a:rPr lang="en-US" sz="2400" b="1" dirty="0" err="1" smtClean="0"/>
              <a:t>thường</a:t>
            </a:r>
            <a:endParaRPr lang="vi-VN" sz="2400" b="1" dirty="0"/>
          </a:p>
        </p:txBody>
      </p:sp>
      <p:sp>
        <p:nvSpPr>
          <p:cNvPr id="11" name="TextBox 10"/>
          <p:cNvSpPr txBox="1"/>
          <p:nvPr/>
        </p:nvSpPr>
        <p:spPr>
          <a:xfrm>
            <a:off x="4739813" y="1972050"/>
            <a:ext cx="3055812" cy="461665"/>
          </a:xfrm>
          <a:prstGeom prst="rect">
            <a:avLst/>
          </a:prstGeom>
          <a:noFill/>
        </p:spPr>
        <p:txBody>
          <a:bodyPr wrap="square" rtlCol="0">
            <a:spAutoFit/>
          </a:bodyPr>
          <a:lstStyle/>
          <a:p>
            <a:pPr algn="ctr"/>
            <a:r>
              <a:rPr lang="en-US" sz="2400" b="1" dirty="0" err="1" smtClean="0"/>
              <a:t>Câu</a:t>
            </a:r>
            <a:r>
              <a:rPr lang="en-US" sz="2400" b="1" dirty="0" smtClean="0"/>
              <a:t> </a:t>
            </a:r>
            <a:r>
              <a:rPr lang="en-US" sz="2400" b="1" dirty="0" err="1" smtClean="0"/>
              <a:t>đơn</a:t>
            </a:r>
            <a:r>
              <a:rPr lang="en-US" sz="2400" b="1" dirty="0" smtClean="0"/>
              <a:t> </a:t>
            </a:r>
            <a:r>
              <a:rPr lang="en-US" sz="2400" b="1" dirty="0" err="1" smtClean="0"/>
              <a:t>đặc</a:t>
            </a:r>
            <a:r>
              <a:rPr lang="en-US" sz="2400" b="1" dirty="0" smtClean="0"/>
              <a:t> </a:t>
            </a:r>
            <a:r>
              <a:rPr lang="en-US" sz="2400" b="1" dirty="0" err="1" smtClean="0"/>
              <a:t>biệt</a:t>
            </a:r>
            <a:endParaRPr lang="vi-VN" sz="2400" b="1" dirty="0"/>
          </a:p>
        </p:txBody>
      </p:sp>
      <p:sp>
        <p:nvSpPr>
          <p:cNvPr id="12" name="TextBox 11"/>
          <p:cNvSpPr txBox="1"/>
          <p:nvPr/>
        </p:nvSpPr>
        <p:spPr>
          <a:xfrm>
            <a:off x="4675505" y="2947506"/>
            <a:ext cx="3055812" cy="461665"/>
          </a:xfrm>
          <a:prstGeom prst="rect">
            <a:avLst/>
          </a:prstGeom>
          <a:noFill/>
        </p:spPr>
        <p:txBody>
          <a:bodyPr wrap="square" rtlCol="0">
            <a:spAutoFit/>
          </a:bodyPr>
          <a:lstStyle/>
          <a:p>
            <a:pPr algn="ctr"/>
            <a:r>
              <a:rPr lang="en-US" sz="2400" b="1" dirty="0" err="1" smtClean="0"/>
              <a:t>Câu</a:t>
            </a:r>
            <a:r>
              <a:rPr lang="en-US" sz="2400" b="1" dirty="0" smtClean="0"/>
              <a:t> </a:t>
            </a:r>
            <a:r>
              <a:rPr lang="en-US" sz="2400" b="1" dirty="0" err="1" smtClean="0"/>
              <a:t>đơn</a:t>
            </a:r>
            <a:r>
              <a:rPr lang="en-US" sz="2400" b="1" dirty="0" smtClean="0"/>
              <a:t> </a:t>
            </a:r>
            <a:r>
              <a:rPr lang="en-US" sz="2400" b="1" dirty="0" err="1" smtClean="0"/>
              <a:t>rút</a:t>
            </a:r>
            <a:r>
              <a:rPr lang="en-US" sz="2400" b="1" dirty="0" smtClean="0"/>
              <a:t> </a:t>
            </a:r>
            <a:r>
              <a:rPr lang="en-US" sz="2400" b="1" dirty="0" err="1" smtClean="0"/>
              <a:t>gọn</a:t>
            </a:r>
            <a:endParaRPr lang="vi-VN" sz="2400" b="1" dirty="0"/>
          </a:p>
        </p:txBody>
      </p:sp>
      <p:sp>
        <p:nvSpPr>
          <p:cNvPr id="13" name="Freeform 12"/>
          <p:cNvSpPr/>
          <p:nvPr/>
        </p:nvSpPr>
        <p:spPr>
          <a:xfrm flipV="1">
            <a:off x="3988698" y="2564904"/>
            <a:ext cx="3669778" cy="799286"/>
          </a:xfrm>
          <a:custGeom>
            <a:avLst/>
            <a:gdLst>
              <a:gd name="connsiteX0" fmla="*/ 496 w 2552310"/>
              <a:gd name="connsiteY0" fmla="*/ 532857 h 546256"/>
              <a:gd name="connsiteX1" fmla="*/ 85557 w 2552310"/>
              <a:gd name="connsiteY1" fmla="*/ 490327 h 546256"/>
              <a:gd name="connsiteX2" fmla="*/ 532124 w 2552310"/>
              <a:gd name="connsiteY2" fmla="*/ 86290 h 546256"/>
              <a:gd name="connsiteX3" fmla="*/ 1425259 w 2552310"/>
              <a:gd name="connsiteY3" fmla="*/ 1229 h 546256"/>
              <a:gd name="connsiteX4" fmla="*/ 2552310 w 2552310"/>
              <a:gd name="connsiteY4" fmla="*/ 43760 h 546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310" h="546256">
                <a:moveTo>
                  <a:pt x="496" y="532857"/>
                </a:moveTo>
                <a:cubicBezTo>
                  <a:pt x="-1276" y="548806"/>
                  <a:pt x="-3048" y="564755"/>
                  <a:pt x="85557" y="490327"/>
                </a:cubicBezTo>
                <a:cubicBezTo>
                  <a:pt x="174162" y="415899"/>
                  <a:pt x="308840" y="167806"/>
                  <a:pt x="532124" y="86290"/>
                </a:cubicBezTo>
                <a:cubicBezTo>
                  <a:pt x="755408" y="4774"/>
                  <a:pt x="1088561" y="8317"/>
                  <a:pt x="1425259" y="1229"/>
                </a:cubicBezTo>
                <a:cubicBezTo>
                  <a:pt x="1761957" y="-5859"/>
                  <a:pt x="2157133" y="18950"/>
                  <a:pt x="2552310" y="43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13"/>
          <p:cNvSpPr/>
          <p:nvPr/>
        </p:nvSpPr>
        <p:spPr>
          <a:xfrm flipV="1">
            <a:off x="4338246" y="4331615"/>
            <a:ext cx="5073241" cy="1588636"/>
          </a:xfrm>
          <a:custGeom>
            <a:avLst/>
            <a:gdLst>
              <a:gd name="connsiteX0" fmla="*/ 496 w 2552310"/>
              <a:gd name="connsiteY0" fmla="*/ 532857 h 546256"/>
              <a:gd name="connsiteX1" fmla="*/ 85557 w 2552310"/>
              <a:gd name="connsiteY1" fmla="*/ 490327 h 546256"/>
              <a:gd name="connsiteX2" fmla="*/ 532124 w 2552310"/>
              <a:gd name="connsiteY2" fmla="*/ 86290 h 546256"/>
              <a:gd name="connsiteX3" fmla="*/ 1425259 w 2552310"/>
              <a:gd name="connsiteY3" fmla="*/ 1229 h 546256"/>
              <a:gd name="connsiteX4" fmla="*/ 2552310 w 2552310"/>
              <a:gd name="connsiteY4" fmla="*/ 43760 h 546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310" h="546256">
                <a:moveTo>
                  <a:pt x="496" y="532857"/>
                </a:moveTo>
                <a:cubicBezTo>
                  <a:pt x="-1276" y="548806"/>
                  <a:pt x="-3048" y="564755"/>
                  <a:pt x="85557" y="490327"/>
                </a:cubicBezTo>
                <a:cubicBezTo>
                  <a:pt x="174162" y="415899"/>
                  <a:pt x="308840" y="167806"/>
                  <a:pt x="532124" y="86290"/>
                </a:cubicBezTo>
                <a:cubicBezTo>
                  <a:pt x="755408" y="4774"/>
                  <a:pt x="1088561" y="8317"/>
                  <a:pt x="1425259" y="1229"/>
                </a:cubicBezTo>
                <a:cubicBezTo>
                  <a:pt x="1761957" y="-5859"/>
                  <a:pt x="2157133" y="18950"/>
                  <a:pt x="2552310" y="43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14"/>
          <p:cNvSpPr/>
          <p:nvPr/>
        </p:nvSpPr>
        <p:spPr>
          <a:xfrm>
            <a:off x="4357105" y="4190379"/>
            <a:ext cx="3639690" cy="152496"/>
          </a:xfrm>
          <a:custGeom>
            <a:avLst/>
            <a:gdLst>
              <a:gd name="connsiteX0" fmla="*/ 496 w 2552310"/>
              <a:gd name="connsiteY0" fmla="*/ 532857 h 546256"/>
              <a:gd name="connsiteX1" fmla="*/ 85557 w 2552310"/>
              <a:gd name="connsiteY1" fmla="*/ 490327 h 546256"/>
              <a:gd name="connsiteX2" fmla="*/ 532124 w 2552310"/>
              <a:gd name="connsiteY2" fmla="*/ 86290 h 546256"/>
              <a:gd name="connsiteX3" fmla="*/ 1425259 w 2552310"/>
              <a:gd name="connsiteY3" fmla="*/ 1229 h 546256"/>
              <a:gd name="connsiteX4" fmla="*/ 2552310 w 2552310"/>
              <a:gd name="connsiteY4" fmla="*/ 43760 h 546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2310" h="546256">
                <a:moveTo>
                  <a:pt x="496" y="532857"/>
                </a:moveTo>
                <a:cubicBezTo>
                  <a:pt x="-1276" y="548806"/>
                  <a:pt x="-3048" y="564755"/>
                  <a:pt x="85557" y="490327"/>
                </a:cubicBezTo>
                <a:cubicBezTo>
                  <a:pt x="174162" y="415899"/>
                  <a:pt x="308840" y="167806"/>
                  <a:pt x="532124" y="86290"/>
                </a:cubicBezTo>
                <a:cubicBezTo>
                  <a:pt x="755408" y="4774"/>
                  <a:pt x="1088561" y="8317"/>
                  <a:pt x="1425259" y="1229"/>
                </a:cubicBezTo>
                <a:cubicBezTo>
                  <a:pt x="1761957" y="-5859"/>
                  <a:pt x="2157133" y="18950"/>
                  <a:pt x="2552310" y="43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p:cNvSpPr txBox="1"/>
          <p:nvPr/>
        </p:nvSpPr>
        <p:spPr>
          <a:xfrm>
            <a:off x="4947945" y="3786775"/>
            <a:ext cx="3055812" cy="461665"/>
          </a:xfrm>
          <a:prstGeom prst="rect">
            <a:avLst/>
          </a:prstGeom>
          <a:noFill/>
        </p:spPr>
        <p:txBody>
          <a:bodyPr wrap="square" rtlCol="0">
            <a:spAutoFit/>
          </a:bodyPr>
          <a:lstStyle/>
          <a:p>
            <a:pPr algn="ctr"/>
            <a:r>
              <a:rPr lang="en-US" sz="2400" b="1" dirty="0" err="1" smtClean="0"/>
              <a:t>Có</a:t>
            </a:r>
            <a:r>
              <a:rPr lang="en-US" sz="2400" b="1" dirty="0" smtClean="0"/>
              <a:t> </a:t>
            </a:r>
            <a:r>
              <a:rPr lang="en-US" sz="2400" b="1" dirty="0" err="1" smtClean="0"/>
              <a:t>dùng</a:t>
            </a:r>
            <a:r>
              <a:rPr lang="en-US" sz="2400" b="1" dirty="0" smtClean="0"/>
              <a:t> </a:t>
            </a:r>
            <a:r>
              <a:rPr lang="en-US" sz="2400" b="1" dirty="0" err="1" smtClean="0"/>
              <a:t>từ</a:t>
            </a:r>
            <a:r>
              <a:rPr lang="en-US" sz="2400" b="1" dirty="0" smtClean="0"/>
              <a:t> </a:t>
            </a:r>
            <a:r>
              <a:rPr lang="en-US" sz="2400" b="1" dirty="0" err="1" smtClean="0"/>
              <a:t>nối</a:t>
            </a:r>
            <a:endParaRPr lang="vi-VN" sz="2400" b="1" dirty="0"/>
          </a:p>
        </p:txBody>
      </p:sp>
      <p:sp>
        <p:nvSpPr>
          <p:cNvPr id="17" name="TextBox 16"/>
          <p:cNvSpPr txBox="1"/>
          <p:nvPr/>
        </p:nvSpPr>
        <p:spPr>
          <a:xfrm>
            <a:off x="5130280" y="5285642"/>
            <a:ext cx="5062429" cy="461665"/>
          </a:xfrm>
          <a:prstGeom prst="rect">
            <a:avLst/>
          </a:prstGeom>
          <a:noFill/>
        </p:spPr>
        <p:txBody>
          <a:bodyPr wrap="square" rtlCol="0">
            <a:spAutoFit/>
          </a:bodyPr>
          <a:lstStyle/>
          <a:p>
            <a:pPr algn="ctr"/>
            <a:r>
              <a:rPr lang="en-US" sz="2400" b="1" dirty="0" err="1" smtClean="0"/>
              <a:t>Nối</a:t>
            </a:r>
            <a:r>
              <a:rPr lang="en-US" sz="2400" b="1" dirty="0" smtClean="0"/>
              <a:t> </a:t>
            </a:r>
            <a:r>
              <a:rPr lang="en-US" sz="2400" b="1" dirty="0" err="1" smtClean="0"/>
              <a:t>trực</a:t>
            </a:r>
            <a:r>
              <a:rPr lang="en-US" sz="2400" b="1" dirty="0" smtClean="0"/>
              <a:t> </a:t>
            </a:r>
            <a:r>
              <a:rPr lang="en-US" sz="2400" b="1" dirty="0" err="1" smtClean="0"/>
              <a:t>tiếp</a:t>
            </a:r>
            <a:r>
              <a:rPr lang="en-US" sz="2400" b="1" dirty="0" smtClean="0"/>
              <a:t> (</a:t>
            </a:r>
            <a:r>
              <a:rPr lang="en-US" sz="2400" b="1" dirty="0" err="1" smtClean="0"/>
              <a:t>không</a:t>
            </a:r>
            <a:r>
              <a:rPr lang="en-US" sz="2400" b="1" dirty="0" smtClean="0"/>
              <a:t> </a:t>
            </a:r>
            <a:r>
              <a:rPr lang="en-US" sz="2400" b="1" dirty="0" err="1" smtClean="0"/>
              <a:t>dùng</a:t>
            </a:r>
            <a:r>
              <a:rPr lang="en-US" sz="2400" b="1" dirty="0" smtClean="0"/>
              <a:t> </a:t>
            </a:r>
            <a:r>
              <a:rPr lang="en-US" sz="2400" b="1" dirty="0" err="1" smtClean="0"/>
              <a:t>từ</a:t>
            </a:r>
            <a:r>
              <a:rPr lang="en-US" sz="2400" b="1" dirty="0" smtClean="0"/>
              <a:t> </a:t>
            </a:r>
            <a:r>
              <a:rPr lang="en-US" sz="2400" b="1" dirty="0" err="1" smtClean="0"/>
              <a:t>nối</a:t>
            </a:r>
            <a:r>
              <a:rPr lang="en-US" sz="2400" b="1" dirty="0" smtClean="0"/>
              <a:t>)</a:t>
            </a:r>
            <a:endParaRPr lang="vi-VN" sz="2400" b="1" dirty="0"/>
          </a:p>
        </p:txBody>
      </p:sp>
      <p:sp>
        <p:nvSpPr>
          <p:cNvPr id="31" name="Cloud 30"/>
          <p:cNvSpPr/>
          <p:nvPr/>
        </p:nvSpPr>
        <p:spPr>
          <a:xfrm>
            <a:off x="-91400" y="2888242"/>
            <a:ext cx="2664296" cy="1512168"/>
          </a:xfrm>
          <a:prstGeom prst="cloud">
            <a:avLst/>
          </a:prstGeom>
          <a:solidFill>
            <a:srgbClr val="F3F3F3"/>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t>Câu</a:t>
            </a:r>
            <a:r>
              <a:rPr lang="en-US" sz="4000" b="1" dirty="0" smtClean="0"/>
              <a:t> </a:t>
            </a:r>
            <a:endParaRPr lang="vi-VN" sz="4000" b="1" dirty="0"/>
          </a:p>
        </p:txBody>
      </p:sp>
      <p:sp>
        <p:nvSpPr>
          <p:cNvPr id="32" name="TextBox 31"/>
          <p:cNvSpPr txBox="1"/>
          <p:nvPr/>
        </p:nvSpPr>
        <p:spPr>
          <a:xfrm>
            <a:off x="8003757" y="910692"/>
            <a:ext cx="3055812" cy="523220"/>
          </a:xfrm>
          <a:prstGeom prst="rect">
            <a:avLst/>
          </a:prstGeom>
          <a:noFill/>
        </p:spPr>
        <p:txBody>
          <a:bodyPr wrap="square" rtlCol="0">
            <a:spAutoFit/>
          </a:bodyPr>
          <a:lstStyle/>
          <a:p>
            <a:pPr algn="ctr"/>
            <a:r>
              <a:rPr lang="en-US" sz="2800" b="1" dirty="0" smtClean="0"/>
              <a:t>VD: </a:t>
            </a:r>
            <a:r>
              <a:rPr lang="en-US" sz="2800" b="1" dirty="0" err="1" smtClean="0"/>
              <a:t>Em</a:t>
            </a:r>
            <a:r>
              <a:rPr lang="en-US" sz="2800" b="1" dirty="0" smtClean="0"/>
              <a:t> </a:t>
            </a:r>
            <a:r>
              <a:rPr lang="en-US" sz="2800" b="1" dirty="0" err="1" smtClean="0"/>
              <a:t>đi</a:t>
            </a:r>
            <a:r>
              <a:rPr lang="en-US" sz="2800" b="1" dirty="0" smtClean="0"/>
              <a:t> </a:t>
            </a:r>
            <a:r>
              <a:rPr lang="en-US" sz="2800" b="1" dirty="0" err="1" smtClean="0"/>
              <a:t>học</a:t>
            </a:r>
            <a:r>
              <a:rPr lang="en-US" sz="2800" b="1" dirty="0" smtClean="0"/>
              <a:t>.</a:t>
            </a:r>
            <a:endParaRPr lang="vi-VN" sz="2800" b="1" dirty="0"/>
          </a:p>
        </p:txBody>
      </p:sp>
      <p:cxnSp>
        <p:nvCxnSpPr>
          <p:cNvPr id="34" name="Straight Connector 33"/>
          <p:cNvCxnSpPr/>
          <p:nvPr/>
        </p:nvCxnSpPr>
        <p:spPr>
          <a:xfrm flipH="1">
            <a:off x="9515289" y="986974"/>
            <a:ext cx="94316" cy="38538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5" name="TextBox 34"/>
          <p:cNvSpPr txBox="1"/>
          <p:nvPr/>
        </p:nvSpPr>
        <p:spPr>
          <a:xfrm>
            <a:off x="8846516" y="1249779"/>
            <a:ext cx="668773" cy="584775"/>
          </a:xfrm>
          <a:prstGeom prst="rect">
            <a:avLst/>
          </a:prstGeom>
          <a:noFill/>
        </p:spPr>
        <p:txBody>
          <a:bodyPr wrap="none" rtlCol="0">
            <a:spAutoFit/>
          </a:bodyPr>
          <a:lstStyle/>
          <a:p>
            <a:r>
              <a:rPr lang="en-US" sz="3200" b="1" dirty="0" smtClean="0"/>
              <a:t>CN</a:t>
            </a:r>
            <a:endParaRPr lang="vi-VN" sz="3200" b="1" dirty="0"/>
          </a:p>
        </p:txBody>
      </p:sp>
      <p:sp>
        <p:nvSpPr>
          <p:cNvPr id="36" name="TextBox 35"/>
          <p:cNvSpPr txBox="1"/>
          <p:nvPr/>
        </p:nvSpPr>
        <p:spPr>
          <a:xfrm>
            <a:off x="9765890" y="1230779"/>
            <a:ext cx="697627" cy="584775"/>
          </a:xfrm>
          <a:prstGeom prst="rect">
            <a:avLst/>
          </a:prstGeom>
          <a:noFill/>
        </p:spPr>
        <p:txBody>
          <a:bodyPr wrap="none" rtlCol="0">
            <a:spAutoFit/>
          </a:bodyPr>
          <a:lstStyle/>
          <a:p>
            <a:r>
              <a:rPr lang="en-US" sz="3200" b="1" dirty="0"/>
              <a:t>V</a:t>
            </a:r>
            <a:r>
              <a:rPr lang="en-US" sz="3200" b="1" dirty="0" smtClean="0"/>
              <a:t>N</a:t>
            </a:r>
            <a:endParaRPr lang="vi-VN" sz="3200" b="1" dirty="0"/>
          </a:p>
        </p:txBody>
      </p:sp>
      <p:sp>
        <p:nvSpPr>
          <p:cNvPr id="37" name="TextBox 36"/>
          <p:cNvSpPr txBox="1"/>
          <p:nvPr/>
        </p:nvSpPr>
        <p:spPr>
          <a:xfrm>
            <a:off x="7820965" y="1910495"/>
            <a:ext cx="3055812" cy="523220"/>
          </a:xfrm>
          <a:prstGeom prst="rect">
            <a:avLst/>
          </a:prstGeom>
          <a:noFill/>
        </p:spPr>
        <p:txBody>
          <a:bodyPr wrap="square" rtlCol="0">
            <a:spAutoFit/>
          </a:bodyPr>
          <a:lstStyle/>
          <a:p>
            <a:pPr algn="ctr"/>
            <a:r>
              <a:rPr lang="en-US" sz="2800" b="1" dirty="0" smtClean="0"/>
              <a:t>VD: </a:t>
            </a:r>
            <a:r>
              <a:rPr lang="en-US" sz="2800" b="1" dirty="0" err="1" smtClean="0"/>
              <a:t>Ôi</a:t>
            </a:r>
            <a:r>
              <a:rPr lang="en-US" sz="2800" b="1" dirty="0" smtClean="0"/>
              <a:t> </a:t>
            </a:r>
            <a:r>
              <a:rPr lang="en-US" sz="2800" b="1" dirty="0" err="1" smtClean="0"/>
              <a:t>chao</a:t>
            </a:r>
            <a:r>
              <a:rPr lang="en-US" sz="2800" b="1" dirty="0" smtClean="0"/>
              <a:t>!</a:t>
            </a:r>
            <a:endParaRPr lang="vi-VN" sz="2800" b="1" dirty="0"/>
          </a:p>
        </p:txBody>
      </p:sp>
      <p:sp>
        <p:nvSpPr>
          <p:cNvPr id="38" name="TextBox 37"/>
          <p:cNvSpPr txBox="1"/>
          <p:nvPr/>
        </p:nvSpPr>
        <p:spPr>
          <a:xfrm>
            <a:off x="7948785" y="2626632"/>
            <a:ext cx="3971172" cy="523220"/>
          </a:xfrm>
          <a:prstGeom prst="rect">
            <a:avLst/>
          </a:prstGeom>
          <a:noFill/>
        </p:spPr>
        <p:txBody>
          <a:bodyPr wrap="square" rtlCol="0">
            <a:spAutoFit/>
          </a:bodyPr>
          <a:lstStyle/>
          <a:p>
            <a:pPr algn="ctr"/>
            <a:r>
              <a:rPr lang="en-US" sz="2800" b="1" dirty="0" smtClean="0"/>
              <a:t>VD: - </a:t>
            </a:r>
            <a:r>
              <a:rPr lang="en-US" sz="2800" b="1" dirty="0" err="1" smtClean="0"/>
              <a:t>Bạn</a:t>
            </a:r>
            <a:r>
              <a:rPr lang="en-US" sz="2800" b="1" dirty="0" smtClean="0"/>
              <a:t> </a:t>
            </a:r>
            <a:r>
              <a:rPr lang="en-US" sz="2800" b="1" dirty="0" err="1" smtClean="0"/>
              <a:t>ngủ</a:t>
            </a:r>
            <a:r>
              <a:rPr lang="en-US" sz="2800" b="1" dirty="0" smtClean="0"/>
              <a:t> </a:t>
            </a:r>
            <a:r>
              <a:rPr lang="en-US" sz="2800" b="1" dirty="0" err="1" smtClean="0"/>
              <a:t>chưa</a:t>
            </a:r>
            <a:r>
              <a:rPr lang="en-US" sz="2800" b="1" dirty="0" smtClean="0"/>
              <a:t>?</a:t>
            </a:r>
            <a:endParaRPr lang="vi-VN" sz="2800" b="1" dirty="0"/>
          </a:p>
        </p:txBody>
      </p:sp>
      <p:sp>
        <p:nvSpPr>
          <p:cNvPr id="40" name="TextBox 39"/>
          <p:cNvSpPr txBox="1"/>
          <p:nvPr/>
        </p:nvSpPr>
        <p:spPr>
          <a:xfrm>
            <a:off x="8837115" y="3058895"/>
            <a:ext cx="1450664" cy="523220"/>
          </a:xfrm>
          <a:prstGeom prst="rect">
            <a:avLst/>
          </a:prstGeom>
          <a:noFill/>
        </p:spPr>
        <p:txBody>
          <a:bodyPr wrap="square" rtlCol="0">
            <a:spAutoFit/>
          </a:bodyPr>
          <a:lstStyle/>
          <a:p>
            <a:pPr algn="ctr"/>
            <a:r>
              <a:rPr lang="en-US" sz="2800" b="1" dirty="0" smtClean="0"/>
              <a:t>- </a:t>
            </a:r>
            <a:r>
              <a:rPr lang="en-US" sz="2800" b="1" dirty="0" err="1" smtClean="0"/>
              <a:t>Chưa</a:t>
            </a:r>
            <a:endParaRPr lang="vi-VN" sz="2800" b="1" dirty="0"/>
          </a:p>
        </p:txBody>
      </p:sp>
      <p:sp>
        <p:nvSpPr>
          <p:cNvPr id="41" name="TextBox 40"/>
          <p:cNvSpPr txBox="1"/>
          <p:nvPr/>
        </p:nvSpPr>
        <p:spPr>
          <a:xfrm rot="20743701">
            <a:off x="2593874" y="2673039"/>
            <a:ext cx="1667798" cy="461665"/>
          </a:xfrm>
          <a:prstGeom prst="rect">
            <a:avLst/>
          </a:prstGeom>
          <a:noFill/>
        </p:spPr>
        <p:txBody>
          <a:bodyPr wrap="square" rtlCol="0">
            <a:spAutoFit/>
          </a:bodyPr>
          <a:lstStyle/>
          <a:p>
            <a:pPr algn="ctr"/>
            <a:r>
              <a:rPr lang="en-US" sz="2400" b="1" i="1" dirty="0" smtClean="0">
                <a:solidFill>
                  <a:srgbClr val="0000CC"/>
                </a:solidFill>
              </a:rPr>
              <a:t>1 (CN – VN)</a:t>
            </a:r>
            <a:endParaRPr lang="vi-VN" sz="2400" b="1" i="1" dirty="0">
              <a:solidFill>
                <a:srgbClr val="0000CC"/>
              </a:solidFill>
            </a:endParaRPr>
          </a:p>
        </p:txBody>
      </p:sp>
      <p:sp>
        <p:nvSpPr>
          <p:cNvPr id="42" name="TextBox 41"/>
          <p:cNvSpPr txBox="1"/>
          <p:nvPr/>
        </p:nvSpPr>
        <p:spPr>
          <a:xfrm>
            <a:off x="2290265" y="4514916"/>
            <a:ext cx="2385240" cy="830997"/>
          </a:xfrm>
          <a:prstGeom prst="rect">
            <a:avLst/>
          </a:prstGeom>
          <a:noFill/>
        </p:spPr>
        <p:txBody>
          <a:bodyPr wrap="square" rtlCol="0">
            <a:spAutoFit/>
          </a:bodyPr>
          <a:lstStyle/>
          <a:p>
            <a:pPr algn="ctr"/>
            <a:r>
              <a:rPr lang="en-US" sz="2400" b="1" i="1" dirty="0" err="1" smtClean="0">
                <a:solidFill>
                  <a:srgbClr val="0000CC"/>
                </a:solidFill>
              </a:rPr>
              <a:t>Nhiều</a:t>
            </a:r>
            <a:r>
              <a:rPr lang="en-US" sz="2400" b="1" i="1" dirty="0" smtClean="0">
                <a:solidFill>
                  <a:srgbClr val="0000CC"/>
                </a:solidFill>
              </a:rPr>
              <a:t> </a:t>
            </a:r>
            <a:r>
              <a:rPr lang="en-US" sz="2400" b="1" i="1" dirty="0" err="1" smtClean="0">
                <a:solidFill>
                  <a:srgbClr val="0000CC"/>
                </a:solidFill>
              </a:rPr>
              <a:t>vế</a:t>
            </a:r>
            <a:r>
              <a:rPr lang="en-US" sz="2400" b="1" i="1" dirty="0" smtClean="0">
                <a:solidFill>
                  <a:srgbClr val="0000CC"/>
                </a:solidFill>
              </a:rPr>
              <a:t> </a:t>
            </a:r>
            <a:r>
              <a:rPr lang="en-US" sz="2400" b="1" i="1" dirty="0" err="1" smtClean="0">
                <a:solidFill>
                  <a:srgbClr val="0000CC"/>
                </a:solidFill>
              </a:rPr>
              <a:t>câu</a:t>
            </a:r>
            <a:r>
              <a:rPr lang="en-US" sz="2400" b="1" i="1" dirty="0" smtClean="0">
                <a:solidFill>
                  <a:srgbClr val="0000CC"/>
                </a:solidFill>
              </a:rPr>
              <a:t> </a:t>
            </a:r>
            <a:r>
              <a:rPr lang="en-US" sz="2400" b="1" i="1" dirty="0" err="1" smtClean="0">
                <a:solidFill>
                  <a:srgbClr val="0000CC"/>
                </a:solidFill>
              </a:rPr>
              <a:t>ghép</a:t>
            </a:r>
            <a:r>
              <a:rPr lang="en-US" sz="2400" b="1" i="1" dirty="0" smtClean="0">
                <a:solidFill>
                  <a:srgbClr val="0000CC"/>
                </a:solidFill>
              </a:rPr>
              <a:t> </a:t>
            </a:r>
            <a:r>
              <a:rPr lang="en-US" sz="2400" b="1" i="1" dirty="0" err="1" smtClean="0">
                <a:solidFill>
                  <a:srgbClr val="0000CC"/>
                </a:solidFill>
              </a:rPr>
              <a:t>lại</a:t>
            </a:r>
            <a:endParaRPr lang="vi-VN" sz="2400" b="1" i="1" dirty="0">
              <a:solidFill>
                <a:srgbClr val="0000CC"/>
              </a:solidFill>
            </a:endParaRPr>
          </a:p>
        </p:txBody>
      </p:sp>
    </p:spTree>
    <p:extLst>
      <p:ext uri="{BB962C8B-B14F-4D97-AF65-F5344CB8AC3E}">
        <p14:creationId xmlns:p14="http://schemas.microsoft.com/office/powerpoint/2010/main" val="174788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33" y="0"/>
            <a:ext cx="12191999" cy="6858000"/>
          </a:xfrm>
          <a:prstGeom prst="rect">
            <a:avLst/>
          </a:prstGeom>
        </p:spPr>
      </p:pic>
    </p:spTree>
    <p:extLst>
      <p:ext uri="{BB962C8B-B14F-4D97-AF65-F5344CB8AC3E}">
        <p14:creationId xmlns:p14="http://schemas.microsoft.com/office/powerpoint/2010/main" val="1338846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129035" y="1268760"/>
            <a:ext cx="10384373" cy="3312368"/>
          </a:xfrm>
          <a:prstGeom prst="rect">
            <a:avLst/>
          </a:prstGeom>
          <a:solidFill>
            <a:schemeClr val="bg1">
              <a:alpha val="36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smtClean="0">
                <a:solidFill>
                  <a:srgbClr val="FB9705"/>
                </a:solidFill>
              </a:rPr>
              <a:t>PHẦN 1:</a:t>
            </a:r>
            <a:br>
              <a:rPr lang="en-US" sz="6600" b="1" dirty="0" smtClean="0">
                <a:solidFill>
                  <a:srgbClr val="FB9705"/>
                </a:solidFill>
              </a:rPr>
            </a:br>
            <a:r>
              <a:rPr lang="en-US" sz="6600" b="1" dirty="0" smtClean="0">
                <a:solidFill>
                  <a:srgbClr val="FB9705"/>
                </a:solidFill>
              </a:rPr>
              <a:t>CÁC BÀI TĐ CHỦ ĐIỂM </a:t>
            </a:r>
            <a:r>
              <a:rPr lang="en-US" sz="6600" b="1" dirty="0">
                <a:solidFill>
                  <a:srgbClr val="FB9705"/>
                </a:solidFill>
              </a:rPr>
              <a:t>5</a:t>
            </a:r>
            <a:r>
              <a:rPr lang="en-US" sz="6600" b="1" dirty="0" smtClean="0">
                <a:solidFill>
                  <a:srgbClr val="FB9705"/>
                </a:solidFill>
              </a:rPr>
              <a:t>:</a:t>
            </a:r>
          </a:p>
          <a:p>
            <a:r>
              <a:rPr lang="en-US" sz="6600" b="1" dirty="0" smtClean="0">
                <a:solidFill>
                  <a:srgbClr val="FB9705"/>
                </a:solidFill>
              </a:rPr>
              <a:t>VÌ HẠNH PHÚC CON NGƯỜI</a:t>
            </a:r>
            <a:endParaRPr lang="en-US" sz="6600" b="1" dirty="0">
              <a:solidFill>
                <a:srgbClr val="FB9705"/>
              </a:solidFill>
            </a:endParaRPr>
          </a:p>
        </p:txBody>
      </p:sp>
    </p:spTree>
    <p:extLst>
      <p:ext uri="{BB962C8B-B14F-4D97-AF65-F5344CB8AC3E}">
        <p14:creationId xmlns:p14="http://schemas.microsoft.com/office/powerpoint/2010/main" val="42381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110" y="1001713"/>
            <a:ext cx="10778108" cy="549273"/>
          </a:xfrm>
          <a:solidFill>
            <a:schemeClr val="bg1">
              <a:alpha val="80000"/>
            </a:schemeClr>
          </a:solidFill>
        </p:spPr>
        <p:txBody>
          <a:bodyPr>
            <a:normAutofit fontScale="90000"/>
          </a:bodyPr>
          <a:lstStyle/>
          <a:p>
            <a:r>
              <a:rPr lang="en-US" sz="3600" b="1" dirty="0" smtClean="0">
                <a:solidFill>
                  <a:srgbClr val="FFC000"/>
                </a:solidFill>
              </a:rPr>
              <a:t>ÔN TẬP CÁC BÀI TĐ CHỦ ĐIỂM 5: VÌ HẠNH PHÚC CON NGƯỜI</a:t>
            </a:r>
            <a:endParaRPr lang="en-US" sz="3600" b="1" dirty="0">
              <a:solidFill>
                <a:srgbClr val="FFC000"/>
              </a:solidFill>
            </a:endParaRPr>
          </a:p>
        </p:txBody>
      </p:sp>
      <p:sp>
        <p:nvSpPr>
          <p:cNvPr id="3" name="Content Placeholder 2"/>
          <p:cNvSpPr>
            <a:spLocks noGrp="1"/>
          </p:cNvSpPr>
          <p:nvPr>
            <p:ph idx="1"/>
          </p:nvPr>
        </p:nvSpPr>
        <p:spPr>
          <a:xfrm>
            <a:off x="882569" y="1600201"/>
            <a:ext cx="10975658" cy="4525963"/>
          </a:xfrm>
        </p:spPr>
        <p:txBody>
          <a:bodyPr/>
          <a:lstStyle/>
          <a:p>
            <a:endParaRPr lang="en-US">
              <a:solidFill>
                <a:schemeClr val="accent2">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59735131"/>
              </p:ext>
            </p:extLst>
          </p:nvPr>
        </p:nvGraphicFramePr>
        <p:xfrm>
          <a:off x="316110" y="1533436"/>
          <a:ext cx="11066140" cy="5329343"/>
        </p:xfrm>
        <a:graphic>
          <a:graphicData uri="http://schemas.openxmlformats.org/drawingml/2006/table">
            <a:tbl>
              <a:tblPr firstRow="1" bandRow="1">
                <a:tableStyleId>{E8034E78-7F5D-4C2E-B375-FC64B27BC917}</a:tableStyleId>
              </a:tblPr>
              <a:tblGrid>
                <a:gridCol w="1858868"/>
                <a:gridCol w="1558514"/>
                <a:gridCol w="7648758"/>
              </a:tblGrid>
              <a:tr h="502268">
                <a:tc>
                  <a:txBody>
                    <a:bodyPr/>
                    <a:lstStyle/>
                    <a:p>
                      <a:pPr algn="ctr"/>
                      <a:r>
                        <a:rPr lang="vi-VN" sz="2800" dirty="0" smtClean="0">
                          <a:solidFill>
                            <a:srgbClr val="FF0000"/>
                          </a:solidFill>
                        </a:rPr>
                        <a:t>Tên</a:t>
                      </a:r>
                      <a:r>
                        <a:rPr lang="vi-VN" sz="2800" baseline="0" dirty="0" smtClean="0">
                          <a:solidFill>
                            <a:srgbClr val="FF0000"/>
                          </a:solidFill>
                        </a:rPr>
                        <a:t> bài</a:t>
                      </a:r>
                      <a:endParaRPr lang="vi-VN"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r>
                        <a:rPr lang="vi-VN" sz="2800" dirty="0" smtClean="0">
                          <a:solidFill>
                            <a:srgbClr val="FF0000"/>
                          </a:solidFill>
                        </a:rPr>
                        <a:t>Tác</a:t>
                      </a:r>
                      <a:r>
                        <a:rPr lang="vi-VN" sz="2800" baseline="0" dirty="0" smtClean="0">
                          <a:solidFill>
                            <a:srgbClr val="FF0000"/>
                          </a:solidFill>
                        </a:rPr>
                        <a:t> giả</a:t>
                      </a:r>
                      <a:endParaRPr lang="vi-VN"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algn="ctr"/>
                      <a:r>
                        <a:rPr lang="vi-VN" sz="2800" dirty="0" smtClean="0">
                          <a:solidFill>
                            <a:srgbClr val="FF0000"/>
                          </a:solidFill>
                        </a:rPr>
                        <a:t>Nội</a:t>
                      </a:r>
                      <a:r>
                        <a:rPr lang="vi-VN" sz="2800" baseline="0" dirty="0" smtClean="0">
                          <a:solidFill>
                            <a:srgbClr val="FF0000"/>
                          </a:solidFill>
                        </a:rPr>
                        <a:t> dung chính</a:t>
                      </a:r>
                      <a:endParaRPr lang="vi-VN"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r>
              <a:tr h="691701">
                <a:tc>
                  <a:txBody>
                    <a:bodyPr/>
                    <a:lstStyle/>
                    <a:p>
                      <a:endParaRPr lang="vi-VN" sz="1600" b="1" dirty="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b="1" dirty="0" smtClean="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r>
              <a:tr h="973735">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vi-VN" sz="1600" b="1" dirty="0" smtClean="0">
                        <a:solidFill>
                          <a:srgbClr val="FF0000"/>
                        </a:solidFill>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r>
              <a:tr h="958709">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r>
              <a:tr h="625467">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b="1" dirty="0" smtClean="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r>
              <a:tr h="691701">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b="1" dirty="0" smtClean="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b="1" dirty="0" smtClean="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r>
              <a:tr h="869870">
                <a:tc>
                  <a:txBody>
                    <a:bodyPr/>
                    <a:lstStyle/>
                    <a:p>
                      <a:endParaRPr lang="vi-VN" sz="1600" b="1"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b="1" dirty="0" smtClean="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600" b="1" dirty="0" smtClean="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75000"/>
                      </a:schemeClr>
                    </a:solidFill>
                  </a:tcPr>
                </a:tc>
              </a:tr>
            </a:tbl>
          </a:graphicData>
        </a:graphic>
      </p:graphicFrame>
      <p:sp>
        <p:nvSpPr>
          <p:cNvPr id="5" name="Rectangle 4"/>
          <p:cNvSpPr/>
          <p:nvPr/>
        </p:nvSpPr>
        <p:spPr>
          <a:xfrm>
            <a:off x="302138" y="2060848"/>
            <a:ext cx="1800091" cy="646331"/>
          </a:xfrm>
          <a:prstGeom prst="rect">
            <a:avLst/>
          </a:prstGeom>
        </p:spPr>
        <p:txBody>
          <a:bodyPr wrap="square">
            <a:spAutoFit/>
          </a:bodyPr>
          <a:lstStyle/>
          <a:p>
            <a:r>
              <a:rPr lang="en-US" b="1" dirty="0" err="1" smtClean="0">
                <a:solidFill>
                  <a:schemeClr val="accent2">
                    <a:lumMod val="75000"/>
                  </a:schemeClr>
                </a:solidFill>
                <a:latin typeface="Arial" panose="020B0604020202020204" pitchFamily="34" charset="0"/>
                <a:cs typeface="Arial" panose="020B0604020202020204" pitchFamily="34" charset="0"/>
              </a:rPr>
              <a:t>Chuỗi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ngọc</a:t>
            </a:r>
            <a:r>
              <a:rPr lang="en-US" b="1" dirty="0" smtClean="0">
                <a:solidFill>
                  <a:schemeClr val="accent2">
                    <a:lumMod val="75000"/>
                  </a:schemeClr>
                </a:solidFill>
                <a:latin typeface="Arial" panose="020B0604020202020204" pitchFamily="34" charset="0"/>
                <a:cs typeface="Arial" panose="020B0604020202020204" pitchFamily="34" charset="0"/>
              </a:rPr>
              <a:t> lam</a:t>
            </a:r>
            <a:endParaRPr lang="vi-VN" b="1" dirty="0">
              <a:solidFill>
                <a:schemeClr val="accent2">
                  <a:lumMod val="75000"/>
                </a:schemeClr>
              </a:solidFill>
              <a:cs typeface="Arial" panose="020B0604020202020204" pitchFamily="34" charset="0"/>
            </a:endParaRPr>
          </a:p>
        </p:txBody>
      </p:sp>
      <p:sp>
        <p:nvSpPr>
          <p:cNvPr id="6" name="Rectangle 5"/>
          <p:cNvSpPr/>
          <p:nvPr/>
        </p:nvSpPr>
        <p:spPr>
          <a:xfrm>
            <a:off x="2183000" y="2134597"/>
            <a:ext cx="1428021" cy="646331"/>
          </a:xfrm>
          <a:prstGeom prst="rect">
            <a:avLst/>
          </a:prstGeom>
        </p:spPr>
        <p:txBody>
          <a:bodyPr wrap="square">
            <a:spAutoFit/>
          </a:bodyPr>
          <a:lstStyle/>
          <a:p>
            <a:pPr lvl="0">
              <a:defRPr/>
            </a:pPr>
            <a:r>
              <a:rPr lang="en-US" b="1" dirty="0" err="1" smtClean="0">
                <a:solidFill>
                  <a:schemeClr val="accent2">
                    <a:lumMod val="75000"/>
                  </a:schemeClr>
                </a:solidFill>
                <a:latin typeface="Arial" panose="020B0604020202020204" pitchFamily="34" charset="0"/>
                <a:cs typeface="Arial" panose="020B0604020202020204" pitchFamily="34" charset="0"/>
              </a:rPr>
              <a:t>Phun</a:t>
            </a:r>
            <a:r>
              <a:rPr lang="en-US" b="1" dirty="0" smtClean="0">
                <a:solidFill>
                  <a:schemeClr val="accent2">
                    <a:lumMod val="75000"/>
                  </a:schemeClr>
                </a:solidFill>
                <a:latin typeface="Arial" panose="020B0604020202020204" pitchFamily="34" charset="0"/>
                <a:cs typeface="Arial" panose="020B0604020202020204" pitchFamily="34" charset="0"/>
              </a:rPr>
              <a:t> – </a:t>
            </a:r>
            <a:r>
              <a:rPr lang="en-US" b="1" dirty="0" err="1" smtClean="0">
                <a:solidFill>
                  <a:schemeClr val="accent2">
                    <a:lumMod val="75000"/>
                  </a:schemeClr>
                </a:solidFill>
                <a:latin typeface="Arial" panose="020B0604020202020204" pitchFamily="34" charset="0"/>
                <a:cs typeface="Arial" panose="020B0604020202020204" pitchFamily="34" charset="0"/>
              </a:rPr>
              <a:t>tơn</a:t>
            </a:r>
            <a:r>
              <a:rPr lang="en-US" b="1" dirty="0" smtClean="0">
                <a:solidFill>
                  <a:schemeClr val="accent2">
                    <a:lumMod val="75000"/>
                  </a:schemeClr>
                </a:solidFill>
                <a:latin typeface="Arial" panose="020B0604020202020204" pitchFamily="34" charset="0"/>
                <a:cs typeface="Arial" panose="020B0604020202020204" pitchFamily="34" charset="0"/>
              </a:rPr>
              <a:t> O – </a:t>
            </a:r>
            <a:r>
              <a:rPr lang="en-US" b="1" dirty="0" err="1" smtClean="0">
                <a:solidFill>
                  <a:schemeClr val="accent2">
                    <a:lumMod val="75000"/>
                  </a:schemeClr>
                </a:solidFill>
                <a:latin typeface="Arial" panose="020B0604020202020204" pitchFamily="34" charset="0"/>
                <a:cs typeface="Arial" panose="020B0604020202020204" pitchFamily="34" charset="0"/>
              </a:rPr>
              <a:t>xlơ</a:t>
            </a:r>
            <a:endParaRPr lang="vi-VN" b="1" dirty="0">
              <a:solidFill>
                <a:schemeClr val="accent2">
                  <a:lumMod val="75000"/>
                </a:schemeClr>
              </a:solidFill>
              <a:cs typeface="Arial" panose="020B0604020202020204" pitchFamily="34" charset="0"/>
            </a:endParaRPr>
          </a:p>
        </p:txBody>
      </p:sp>
      <p:sp>
        <p:nvSpPr>
          <p:cNvPr id="7" name="Rectangle 6"/>
          <p:cNvSpPr/>
          <p:nvPr/>
        </p:nvSpPr>
        <p:spPr>
          <a:xfrm>
            <a:off x="3680543" y="2107014"/>
            <a:ext cx="7514390" cy="646331"/>
          </a:xfrm>
          <a:prstGeom prst="rect">
            <a:avLst/>
          </a:prstGeom>
        </p:spPr>
        <p:txBody>
          <a:bodyPr wrap="square">
            <a:spAutoFit/>
          </a:bodyPr>
          <a:lstStyle/>
          <a:p>
            <a:r>
              <a:rPr lang="en-US" b="1" dirty="0" smtClean="0">
                <a:solidFill>
                  <a:schemeClr val="accent2">
                    <a:lumMod val="75000"/>
                  </a:schemeClr>
                </a:solidFill>
                <a:latin typeface="Arial" panose="020B0604020202020204" pitchFamily="34" charset="0"/>
                <a:cs typeface="Arial" panose="020B0604020202020204" pitchFamily="34" charset="0"/>
              </a:rPr>
              <a:t>Ca </a:t>
            </a:r>
            <a:r>
              <a:rPr lang="en-US" b="1" dirty="0" err="1" smtClean="0">
                <a:solidFill>
                  <a:schemeClr val="accent2">
                    <a:lumMod val="75000"/>
                  </a:schemeClr>
                </a:solidFill>
                <a:latin typeface="Arial" panose="020B0604020202020204" pitchFamily="34" charset="0"/>
                <a:cs typeface="Arial" panose="020B0604020202020204" pitchFamily="34" charset="0"/>
              </a:rPr>
              <a:t>ngợi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ba</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nhân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vật</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trong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truyện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là</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những</a:t>
            </a:r>
            <a:r>
              <a:rPr lang="en-US" b="1" dirty="0" smtClean="0">
                <a:solidFill>
                  <a:schemeClr val="accent2">
                    <a:lumMod val="75000"/>
                  </a:schemeClr>
                </a:solidFill>
                <a:latin typeface="Arial" panose="020B0604020202020204" pitchFamily="34" charset="0"/>
                <a:cs typeface="Arial" panose="020B0604020202020204" pitchFamily="34" charset="0"/>
              </a:rPr>
              <a:t> con </a:t>
            </a:r>
            <a:r>
              <a:rPr lang="en-US" b="1" dirty="0" err="1" smtClean="0">
                <a:solidFill>
                  <a:schemeClr val="accent2">
                    <a:lumMod val="75000"/>
                  </a:schemeClr>
                </a:solidFill>
                <a:latin typeface="Arial" panose="020B0604020202020204" pitchFamily="34" charset="0"/>
                <a:cs typeface="Arial" panose="020B0604020202020204" pitchFamily="34" charset="0"/>
              </a:rPr>
              <a:t>người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có</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tấm</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lòng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nhân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hậu</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biết</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quan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tâm</a:t>
            </a:r>
            <a:r>
              <a:rPr lang="en-US" b="1" dirty="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và</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đem</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lại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niềm</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vui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cho</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người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khác</a:t>
            </a:r>
            <a:r>
              <a:rPr lang="en-US" b="1" dirty="0" smtClean="0">
                <a:solidFill>
                  <a:schemeClr val="accent2">
                    <a:lumMod val="75000"/>
                  </a:schemeClr>
                </a:solidFill>
                <a:latin typeface="Arial" panose="020B0604020202020204" pitchFamily="34" charset="0"/>
                <a:cs typeface="Arial" panose="020B0604020202020204" pitchFamily="34" charset="0"/>
              </a:rPr>
              <a:t>.</a:t>
            </a:r>
            <a:endParaRPr lang="vi-VN" b="1" dirty="0">
              <a:solidFill>
                <a:schemeClr val="accent2">
                  <a:lumMod val="75000"/>
                </a:schemeClr>
              </a:solidFill>
              <a:cs typeface="Arial" panose="020B0604020202020204" pitchFamily="34" charset="0"/>
            </a:endParaRPr>
          </a:p>
        </p:txBody>
      </p:sp>
      <p:sp>
        <p:nvSpPr>
          <p:cNvPr id="8" name="Rectangle 7"/>
          <p:cNvSpPr/>
          <p:nvPr/>
        </p:nvSpPr>
        <p:spPr>
          <a:xfrm>
            <a:off x="285358" y="2780928"/>
            <a:ext cx="1862652" cy="369332"/>
          </a:xfrm>
          <a:prstGeom prst="rect">
            <a:avLst/>
          </a:prstGeom>
        </p:spPr>
        <p:txBody>
          <a:bodyPr wrap="square">
            <a:spAutoFit/>
          </a:bodyPr>
          <a:lstStyle/>
          <a:p>
            <a:r>
              <a:rPr lang="en-US" b="1" dirty="0" err="1" smtClean="0">
                <a:solidFill>
                  <a:schemeClr val="accent2">
                    <a:lumMod val="75000"/>
                  </a:schemeClr>
                </a:solidFill>
                <a:latin typeface="Arial" panose="020B0604020202020204" pitchFamily="34" charset="0"/>
                <a:cs typeface="Arial" panose="020B0604020202020204" pitchFamily="34" charset="0"/>
              </a:rPr>
              <a:t>Hạt</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gạo</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làng</a:t>
            </a:r>
            <a:r>
              <a:rPr lang="en-US" b="1" dirty="0" smtClean="0">
                <a:solidFill>
                  <a:schemeClr val="accent2">
                    <a:lumMod val="75000"/>
                  </a:schemeClr>
                </a:solidFill>
                <a:latin typeface="Arial" panose="020B0604020202020204" pitchFamily="34" charset="0"/>
                <a:cs typeface="Arial" panose="020B0604020202020204" pitchFamily="34" charset="0"/>
              </a:rPr>
              <a:t> ta</a:t>
            </a:r>
            <a:endParaRPr lang="en-US" b="1" dirty="0">
              <a:solidFill>
                <a:schemeClr val="accent2">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316110" y="3801679"/>
            <a:ext cx="2039792" cy="646331"/>
          </a:xfrm>
          <a:prstGeom prst="rect">
            <a:avLst/>
          </a:prstGeom>
        </p:spPr>
        <p:txBody>
          <a:bodyPr wrap="square">
            <a:spAutoFit/>
          </a:bodyPr>
          <a:lstStyle/>
          <a:p>
            <a:r>
              <a:rPr lang="en-US" b="1" dirty="0" err="1" smtClean="0">
                <a:solidFill>
                  <a:schemeClr val="accent2">
                    <a:lumMod val="75000"/>
                  </a:schemeClr>
                </a:solidFill>
                <a:latin typeface="Arial" panose="020B0604020202020204" pitchFamily="34" charset="0"/>
                <a:cs typeface="Arial" panose="020B0604020202020204" pitchFamily="34" charset="0"/>
              </a:rPr>
              <a:t>Buôn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a:solidFill>
                  <a:schemeClr val="accent2">
                    <a:lumMod val="75000"/>
                  </a:schemeClr>
                </a:solidFill>
                <a:latin typeface="Arial" panose="020B0604020202020204" pitchFamily="34" charset="0"/>
                <a:cs typeface="Arial" panose="020B0604020202020204" pitchFamily="34" charset="0"/>
              </a:rPr>
              <a:t>C</a:t>
            </a:r>
            <a:r>
              <a:rPr lang="en-US" b="1" dirty="0" err="1" smtClean="0">
                <a:solidFill>
                  <a:schemeClr val="accent2">
                    <a:lumMod val="75000"/>
                  </a:schemeClr>
                </a:solidFill>
                <a:latin typeface="Arial" panose="020B0604020202020204" pitchFamily="34" charset="0"/>
                <a:cs typeface="Arial" panose="020B0604020202020204" pitchFamily="34" charset="0"/>
              </a:rPr>
              <a:t>hư</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a:solidFill>
                  <a:schemeClr val="accent2">
                    <a:lumMod val="75000"/>
                  </a:schemeClr>
                </a:solidFill>
                <a:latin typeface="Arial" panose="020B0604020202020204" pitchFamily="34" charset="0"/>
                <a:cs typeface="Arial" panose="020B0604020202020204" pitchFamily="34" charset="0"/>
              </a:rPr>
              <a:t>L</a:t>
            </a:r>
            <a:r>
              <a:rPr lang="en-US" b="1" dirty="0" err="1" smtClean="0">
                <a:solidFill>
                  <a:schemeClr val="accent2">
                    <a:lumMod val="75000"/>
                  </a:schemeClr>
                </a:solidFill>
                <a:latin typeface="Arial" panose="020B0604020202020204" pitchFamily="34" charset="0"/>
                <a:cs typeface="Arial" panose="020B0604020202020204" pitchFamily="34" charset="0"/>
              </a:rPr>
              <a:t>ênh</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đón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cô</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giáo</a:t>
            </a:r>
            <a:endParaRPr lang="vi-VN" b="1" dirty="0">
              <a:solidFill>
                <a:schemeClr val="accent2">
                  <a:lumMod val="75000"/>
                </a:schemeClr>
              </a:solidFill>
              <a:cs typeface="Arial" panose="020B0604020202020204" pitchFamily="34" charset="0"/>
            </a:endParaRPr>
          </a:p>
        </p:txBody>
      </p:sp>
      <p:sp>
        <p:nvSpPr>
          <p:cNvPr id="10" name="Rectangle 9"/>
          <p:cNvSpPr/>
          <p:nvPr/>
        </p:nvSpPr>
        <p:spPr>
          <a:xfrm>
            <a:off x="2369509" y="3785512"/>
            <a:ext cx="1203921" cy="646331"/>
          </a:xfrm>
          <a:prstGeom prst="rect">
            <a:avLst/>
          </a:prstGeom>
        </p:spPr>
        <p:txBody>
          <a:bodyPr wrap="square">
            <a:spAutoFit/>
          </a:bodyPr>
          <a:lstStyle/>
          <a:p>
            <a:r>
              <a:rPr lang="en-US" b="1" dirty="0" err="1" smtClean="0">
                <a:solidFill>
                  <a:schemeClr val="accent2">
                    <a:lumMod val="75000"/>
                  </a:schemeClr>
                </a:solidFill>
                <a:latin typeface="Arial" panose="020B0604020202020204" pitchFamily="34" charset="0"/>
                <a:cs typeface="Arial" panose="020B0604020202020204" pitchFamily="34" charset="0"/>
              </a:rPr>
              <a:t>Hà</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Đình</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Cẩn</a:t>
            </a:r>
            <a:endParaRPr lang="vi-VN" b="1" dirty="0">
              <a:solidFill>
                <a:schemeClr val="accent2">
                  <a:lumMod val="75000"/>
                </a:schemeClr>
              </a:solidFill>
              <a:cs typeface="Arial" panose="020B0604020202020204" pitchFamily="34" charset="0"/>
            </a:endParaRPr>
          </a:p>
        </p:txBody>
      </p:sp>
      <p:sp>
        <p:nvSpPr>
          <p:cNvPr id="11" name="Rectangle 10"/>
          <p:cNvSpPr/>
          <p:nvPr/>
        </p:nvSpPr>
        <p:spPr>
          <a:xfrm>
            <a:off x="3737974" y="3679006"/>
            <a:ext cx="7778831" cy="923330"/>
          </a:xfrm>
          <a:prstGeom prst="rect">
            <a:avLst/>
          </a:prstGeom>
        </p:spPr>
        <p:txBody>
          <a:bodyPr wrap="square">
            <a:spAutoFit/>
          </a:bodyPr>
          <a:lstStyle/>
          <a:p>
            <a:r>
              <a:rPr lang="en-US" b="1" dirty="0" err="1" smtClean="0">
                <a:solidFill>
                  <a:schemeClr val="accent2">
                    <a:lumMod val="75000"/>
                  </a:schemeClr>
                </a:solidFill>
                <a:latin typeface="Arial" panose="020B0604020202020204" pitchFamily="34" charset="0"/>
                <a:cs typeface="Arial" panose="020B0604020202020204" pitchFamily="34" charset="0"/>
              </a:rPr>
              <a:t>Tình</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cảm</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của</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người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Tây</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Nguyên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yêu</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quý</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cô</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giáo</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biết</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trọng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văn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hóa</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mong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muốn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cho</a:t>
            </a:r>
            <a:r>
              <a:rPr lang="en-US" b="1" dirty="0" smtClean="0">
                <a:solidFill>
                  <a:schemeClr val="accent2">
                    <a:lumMod val="75000"/>
                  </a:schemeClr>
                </a:solidFill>
                <a:latin typeface="Arial" panose="020B0604020202020204" pitchFamily="34" charset="0"/>
                <a:cs typeface="Arial" panose="020B0604020202020204" pitchFamily="34" charset="0"/>
              </a:rPr>
              <a:t> con </a:t>
            </a:r>
            <a:r>
              <a:rPr lang="en-US" b="1" dirty="0" err="1" smtClean="0">
                <a:solidFill>
                  <a:schemeClr val="accent2">
                    <a:lumMod val="75000"/>
                  </a:schemeClr>
                </a:solidFill>
                <a:latin typeface="Arial" panose="020B0604020202020204" pitchFamily="34" charset="0"/>
                <a:cs typeface="Arial" panose="020B0604020202020204" pitchFamily="34" charset="0"/>
              </a:rPr>
              <a:t>em</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của</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dân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tộc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mình</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được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học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hành</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thoát</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khỏi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nghèo</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nàn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lạc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hậu</a:t>
            </a:r>
            <a:r>
              <a:rPr lang="en-US" b="1" dirty="0" smtClean="0">
                <a:solidFill>
                  <a:schemeClr val="accent2">
                    <a:lumMod val="75000"/>
                  </a:schemeClr>
                </a:solidFill>
                <a:latin typeface="Arial" panose="020B0604020202020204" pitchFamily="34" charset="0"/>
                <a:cs typeface="Arial" panose="020B0604020202020204" pitchFamily="34" charset="0"/>
              </a:rPr>
              <a:t>.</a:t>
            </a:r>
            <a:endParaRPr lang="vi-VN" b="1" dirty="0">
              <a:solidFill>
                <a:schemeClr val="accent2">
                  <a:lumMod val="75000"/>
                </a:schemeClr>
              </a:solidFill>
              <a:cs typeface="Arial" panose="020B0604020202020204" pitchFamily="34" charset="0"/>
            </a:endParaRPr>
          </a:p>
        </p:txBody>
      </p:sp>
      <p:sp>
        <p:nvSpPr>
          <p:cNvPr id="12" name="Rectangle 11"/>
          <p:cNvSpPr/>
          <p:nvPr/>
        </p:nvSpPr>
        <p:spPr>
          <a:xfrm>
            <a:off x="380904" y="4635404"/>
            <a:ext cx="1602159" cy="646331"/>
          </a:xfrm>
          <a:prstGeom prst="rect">
            <a:avLst/>
          </a:prstGeom>
        </p:spPr>
        <p:txBody>
          <a:bodyPr wrap="square">
            <a:spAutoFit/>
          </a:bodyPr>
          <a:lstStyle/>
          <a:p>
            <a:pPr lvl="0">
              <a:defRPr/>
            </a:pPr>
            <a:r>
              <a:rPr lang="en-US" b="1" dirty="0" err="1" smtClean="0">
                <a:solidFill>
                  <a:schemeClr val="accent2">
                    <a:lumMod val="75000"/>
                  </a:schemeClr>
                </a:solidFill>
                <a:latin typeface="Arial" panose="020B0604020202020204" pitchFamily="34" charset="0"/>
                <a:cs typeface="Arial" panose="020B0604020202020204" pitchFamily="34" charset="0"/>
              </a:rPr>
              <a:t>Về</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ngôi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nhà</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đang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xây</a:t>
            </a:r>
            <a:endParaRPr lang="vi-VN" b="1" dirty="0">
              <a:solidFill>
                <a:schemeClr val="accent2">
                  <a:lumMod val="75000"/>
                </a:schemeClr>
              </a:solidFill>
              <a:cs typeface="Arial" panose="020B0604020202020204" pitchFamily="34" charset="0"/>
            </a:endParaRPr>
          </a:p>
        </p:txBody>
      </p:sp>
      <p:sp>
        <p:nvSpPr>
          <p:cNvPr id="13" name="Rectangle 12"/>
          <p:cNvSpPr/>
          <p:nvPr/>
        </p:nvSpPr>
        <p:spPr>
          <a:xfrm>
            <a:off x="2242338" y="4653999"/>
            <a:ext cx="1354170" cy="646331"/>
          </a:xfrm>
          <a:prstGeom prst="rect">
            <a:avLst/>
          </a:prstGeom>
        </p:spPr>
        <p:txBody>
          <a:bodyPr wrap="square">
            <a:spAutoFit/>
          </a:bodyPr>
          <a:lstStyle/>
          <a:p>
            <a:pPr lvl="0">
              <a:defRPr/>
            </a:pPr>
            <a:r>
              <a:rPr lang="en-US" b="1" dirty="0" err="1" smtClean="0">
                <a:solidFill>
                  <a:schemeClr val="accent2">
                    <a:lumMod val="75000"/>
                  </a:schemeClr>
                </a:solidFill>
                <a:latin typeface="Arial" panose="020B0604020202020204" pitchFamily="34" charset="0"/>
                <a:cs typeface="Arial" panose="020B0604020202020204" pitchFamily="34" charset="0"/>
              </a:rPr>
              <a:t>Đồng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Xuân</a:t>
            </a:r>
            <a:r>
              <a:rPr lang="en-US" b="1" dirty="0" smtClean="0">
                <a:solidFill>
                  <a:schemeClr val="accent2">
                    <a:lumMod val="75000"/>
                  </a:schemeClr>
                </a:solidFill>
                <a:latin typeface="Arial" panose="020B0604020202020204" pitchFamily="34" charset="0"/>
                <a:cs typeface="Arial" panose="020B0604020202020204" pitchFamily="34" charset="0"/>
              </a:rPr>
              <a:t> Lan</a:t>
            </a:r>
            <a:endParaRPr lang="vi-VN" b="1" dirty="0">
              <a:solidFill>
                <a:schemeClr val="accent2">
                  <a:lumMod val="75000"/>
                </a:schemeClr>
              </a:solidFill>
              <a:cs typeface="Arial" panose="020B0604020202020204" pitchFamily="34" charset="0"/>
            </a:endParaRPr>
          </a:p>
        </p:txBody>
      </p:sp>
      <p:sp>
        <p:nvSpPr>
          <p:cNvPr id="14" name="Rectangle 13"/>
          <p:cNvSpPr/>
          <p:nvPr/>
        </p:nvSpPr>
        <p:spPr>
          <a:xfrm>
            <a:off x="3764178" y="4601952"/>
            <a:ext cx="7674314" cy="646331"/>
          </a:xfrm>
          <a:prstGeom prst="rect">
            <a:avLst/>
          </a:prstGeom>
        </p:spPr>
        <p:txBody>
          <a:bodyPr wrap="square">
            <a:spAutoFit/>
          </a:bodyPr>
          <a:lstStyle/>
          <a:p>
            <a:pPr lvl="0">
              <a:defRPr/>
            </a:pPr>
            <a:r>
              <a:rPr lang="en-US" b="1" dirty="0" err="1" smtClean="0">
                <a:solidFill>
                  <a:schemeClr val="accent2">
                    <a:lumMod val="75000"/>
                  </a:schemeClr>
                </a:solidFill>
                <a:latin typeface="Arial" panose="020B0604020202020204" pitchFamily="34" charset="0"/>
                <a:cs typeface="Arial" panose="020B0604020202020204" pitchFamily="34" charset="0"/>
              </a:rPr>
              <a:t>Hình</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ảnh</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đẹp</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và</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sống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động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của</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ngôi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nhà</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đang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xây</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thể</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hiện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sự</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đổi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mới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hàng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ngày</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trên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đất</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nước</a:t>
            </a:r>
            <a:r>
              <a:rPr lang="en-US" b="1" dirty="0" smtClean="0">
                <a:solidFill>
                  <a:schemeClr val="accent2">
                    <a:lumMod val="75000"/>
                  </a:schemeClr>
                </a:solidFill>
                <a:latin typeface="Arial" panose="020B0604020202020204" pitchFamily="34" charset="0"/>
                <a:cs typeface="Arial" panose="020B0604020202020204" pitchFamily="34" charset="0"/>
              </a:rPr>
              <a:t> ta.</a:t>
            </a:r>
            <a:endParaRPr lang="vi-VN" b="1" dirty="0">
              <a:solidFill>
                <a:schemeClr val="accent2">
                  <a:lumMod val="75000"/>
                </a:schemeClr>
              </a:solidFill>
              <a:cs typeface="Arial" panose="020B0604020202020204" pitchFamily="34" charset="0"/>
            </a:endParaRPr>
          </a:p>
        </p:txBody>
      </p:sp>
      <p:sp>
        <p:nvSpPr>
          <p:cNvPr id="15" name="Rectangle 14"/>
          <p:cNvSpPr/>
          <p:nvPr/>
        </p:nvSpPr>
        <p:spPr>
          <a:xfrm>
            <a:off x="464644" y="5321907"/>
            <a:ext cx="1797922" cy="646331"/>
          </a:xfrm>
          <a:prstGeom prst="rect">
            <a:avLst/>
          </a:prstGeom>
        </p:spPr>
        <p:txBody>
          <a:bodyPr wrap="square">
            <a:spAutoFit/>
          </a:bodyPr>
          <a:lstStyle/>
          <a:p>
            <a:pPr lvl="0">
              <a:defRPr/>
            </a:pPr>
            <a:r>
              <a:rPr lang="en-US" b="1" dirty="0" err="1" smtClean="0">
                <a:solidFill>
                  <a:schemeClr val="accent2">
                    <a:lumMod val="75000"/>
                  </a:schemeClr>
                </a:solidFill>
                <a:latin typeface="Arial" panose="020B0604020202020204" pitchFamily="34" charset="0"/>
                <a:cs typeface="Arial" panose="020B0604020202020204" pitchFamily="34" charset="0"/>
              </a:rPr>
              <a:t>Thầy</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thuốc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như</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mẹ</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hiền</a:t>
            </a:r>
            <a:endParaRPr lang="vi-VN" b="1" dirty="0">
              <a:solidFill>
                <a:schemeClr val="accent2">
                  <a:lumMod val="75000"/>
                </a:schemeClr>
              </a:solidFill>
              <a:cs typeface="Arial" panose="020B0604020202020204" pitchFamily="34" charset="0"/>
            </a:endParaRPr>
          </a:p>
        </p:txBody>
      </p:sp>
      <p:sp>
        <p:nvSpPr>
          <p:cNvPr id="16" name="Rectangle 15"/>
          <p:cNvSpPr/>
          <p:nvPr/>
        </p:nvSpPr>
        <p:spPr>
          <a:xfrm>
            <a:off x="2167530" y="5347572"/>
            <a:ext cx="1831207" cy="646331"/>
          </a:xfrm>
          <a:prstGeom prst="rect">
            <a:avLst/>
          </a:prstGeom>
        </p:spPr>
        <p:txBody>
          <a:bodyPr wrap="square">
            <a:spAutoFit/>
          </a:bodyPr>
          <a:lstStyle/>
          <a:p>
            <a:pPr lvl="0">
              <a:defRPr/>
            </a:pPr>
            <a:r>
              <a:rPr lang="vi-VN" b="1" dirty="0" smtClean="0">
                <a:solidFill>
                  <a:schemeClr val="accent2">
                    <a:lumMod val="75000"/>
                  </a:schemeClr>
                </a:solidFill>
                <a:cs typeface="Arial" panose="020B0604020202020204" pitchFamily="34" charset="0"/>
              </a:rPr>
              <a:t>Trần Phương Hạnh</a:t>
            </a:r>
            <a:endParaRPr lang="vi-VN" b="1" dirty="0">
              <a:solidFill>
                <a:schemeClr val="accent2">
                  <a:lumMod val="75000"/>
                </a:schemeClr>
              </a:solidFill>
              <a:cs typeface="Arial" panose="020B0604020202020204" pitchFamily="34" charset="0"/>
            </a:endParaRPr>
          </a:p>
        </p:txBody>
      </p:sp>
      <p:sp>
        <p:nvSpPr>
          <p:cNvPr id="17" name="Rectangle 16"/>
          <p:cNvSpPr/>
          <p:nvPr/>
        </p:nvSpPr>
        <p:spPr>
          <a:xfrm>
            <a:off x="3775254" y="5354549"/>
            <a:ext cx="7704269" cy="646331"/>
          </a:xfrm>
          <a:prstGeom prst="rect">
            <a:avLst/>
          </a:prstGeom>
        </p:spPr>
        <p:txBody>
          <a:bodyPr wrap="square">
            <a:spAutoFit/>
          </a:bodyPr>
          <a:lstStyle/>
          <a:p>
            <a:pPr lvl="0">
              <a:defRPr/>
            </a:pPr>
            <a:r>
              <a:rPr lang="vi-VN" b="1" dirty="0" smtClean="0">
                <a:solidFill>
                  <a:schemeClr val="accent2">
                    <a:lumMod val="75000"/>
                  </a:schemeClr>
                </a:solidFill>
                <a:cs typeface="Arial" panose="020B0604020202020204" pitchFamily="34" charset="0"/>
              </a:rPr>
              <a:t>Ca ngợi tài năng, tấm lòng nhân hậu và nhân cách cao thượng của Hải Thượng Lãn Ông.</a:t>
            </a:r>
            <a:endParaRPr lang="vi-VN" b="1" dirty="0">
              <a:solidFill>
                <a:schemeClr val="accent2">
                  <a:lumMod val="75000"/>
                </a:schemeClr>
              </a:solidFill>
              <a:cs typeface="Arial" panose="020B0604020202020204" pitchFamily="34" charset="0"/>
            </a:endParaRPr>
          </a:p>
        </p:txBody>
      </p:sp>
      <p:sp>
        <p:nvSpPr>
          <p:cNvPr id="18" name="Rectangle 17"/>
          <p:cNvSpPr/>
          <p:nvPr/>
        </p:nvSpPr>
        <p:spPr>
          <a:xfrm>
            <a:off x="495519" y="6100639"/>
            <a:ext cx="1736171" cy="646331"/>
          </a:xfrm>
          <a:prstGeom prst="rect">
            <a:avLst/>
          </a:prstGeom>
        </p:spPr>
        <p:txBody>
          <a:bodyPr wrap="square">
            <a:spAutoFit/>
          </a:bodyPr>
          <a:lstStyle/>
          <a:p>
            <a:r>
              <a:rPr lang="vi-VN" b="1" dirty="0" smtClean="0">
                <a:solidFill>
                  <a:schemeClr val="accent2">
                    <a:lumMod val="75000"/>
                  </a:schemeClr>
                </a:solidFill>
                <a:cs typeface="Arial" panose="020B0604020202020204" pitchFamily="34" charset="0"/>
              </a:rPr>
              <a:t>Thầy cúng đi bệnh viện</a:t>
            </a:r>
            <a:endParaRPr lang="vi-VN" b="1" dirty="0">
              <a:solidFill>
                <a:schemeClr val="accent2">
                  <a:lumMod val="75000"/>
                </a:schemeClr>
              </a:solidFill>
              <a:cs typeface="Arial" panose="020B0604020202020204" pitchFamily="34" charset="0"/>
            </a:endParaRPr>
          </a:p>
        </p:txBody>
      </p:sp>
      <p:sp>
        <p:nvSpPr>
          <p:cNvPr id="19" name="Rectangle 18"/>
          <p:cNvSpPr/>
          <p:nvPr/>
        </p:nvSpPr>
        <p:spPr>
          <a:xfrm>
            <a:off x="2127035" y="6081835"/>
            <a:ext cx="1819897" cy="369332"/>
          </a:xfrm>
          <a:prstGeom prst="rect">
            <a:avLst/>
          </a:prstGeom>
        </p:spPr>
        <p:txBody>
          <a:bodyPr wrap="square">
            <a:spAutoFit/>
          </a:bodyPr>
          <a:lstStyle/>
          <a:p>
            <a:pPr lvl="0">
              <a:defRPr/>
            </a:pPr>
            <a:r>
              <a:rPr lang="vi-VN" b="1" dirty="0" smtClean="0">
                <a:solidFill>
                  <a:schemeClr val="accent2">
                    <a:lumMod val="75000"/>
                  </a:schemeClr>
                </a:solidFill>
                <a:cs typeface="Arial" panose="020B0604020202020204" pitchFamily="34" charset="0"/>
              </a:rPr>
              <a:t>Nguyễn Lăng</a:t>
            </a:r>
            <a:endParaRPr lang="vi-VN" b="1" dirty="0">
              <a:solidFill>
                <a:schemeClr val="accent2">
                  <a:lumMod val="75000"/>
                </a:schemeClr>
              </a:solidFill>
              <a:cs typeface="Arial" panose="020B0604020202020204" pitchFamily="34" charset="0"/>
            </a:endParaRPr>
          </a:p>
        </p:txBody>
      </p:sp>
      <p:sp>
        <p:nvSpPr>
          <p:cNvPr id="20" name="Rectangle 19"/>
          <p:cNvSpPr/>
          <p:nvPr/>
        </p:nvSpPr>
        <p:spPr>
          <a:xfrm>
            <a:off x="3767242" y="5987799"/>
            <a:ext cx="7671250" cy="923330"/>
          </a:xfrm>
          <a:prstGeom prst="rect">
            <a:avLst/>
          </a:prstGeom>
        </p:spPr>
        <p:txBody>
          <a:bodyPr wrap="square">
            <a:spAutoFit/>
          </a:bodyPr>
          <a:lstStyle/>
          <a:p>
            <a:pPr lvl="0">
              <a:defRPr/>
            </a:pPr>
            <a:r>
              <a:rPr lang="vi-VN" b="1" dirty="0" smtClean="0">
                <a:solidFill>
                  <a:schemeClr val="accent2">
                    <a:lumMod val="75000"/>
                  </a:schemeClr>
                </a:solidFill>
                <a:cs typeface="Arial" panose="020B0604020202020204" pitchFamily="34" charset="0"/>
              </a:rPr>
              <a:t>Phê phán cách suy nghĩ mê tín dị đoan, giúp mọi người hiểu cúng bái không thể chữa khỏi bệnh, chỉ có khoa học và bệnh viện mới làm được điều đó. </a:t>
            </a:r>
            <a:endParaRPr lang="vi-VN" b="1" dirty="0">
              <a:solidFill>
                <a:schemeClr val="accent2">
                  <a:lumMod val="75000"/>
                </a:schemeClr>
              </a:solidFill>
              <a:cs typeface="Arial" panose="020B0604020202020204" pitchFamily="34" charset="0"/>
            </a:endParaRPr>
          </a:p>
        </p:txBody>
      </p:sp>
      <p:sp>
        <p:nvSpPr>
          <p:cNvPr id="21" name="Rectangle 20"/>
          <p:cNvSpPr/>
          <p:nvPr/>
        </p:nvSpPr>
        <p:spPr>
          <a:xfrm>
            <a:off x="2167530" y="2811871"/>
            <a:ext cx="1525157" cy="646331"/>
          </a:xfrm>
          <a:prstGeom prst="rect">
            <a:avLst/>
          </a:prstGeom>
        </p:spPr>
        <p:txBody>
          <a:bodyPr wrap="square">
            <a:spAutoFit/>
          </a:bodyPr>
          <a:lstStyle/>
          <a:p>
            <a:pPr lvl="0" algn="ctr">
              <a:defRPr/>
            </a:pPr>
            <a:r>
              <a:rPr lang="en-US" b="1" dirty="0" err="1" smtClean="0">
                <a:solidFill>
                  <a:schemeClr val="accent2">
                    <a:lumMod val="75000"/>
                  </a:schemeClr>
                </a:solidFill>
                <a:latin typeface="Arial" panose="020B0604020202020204" pitchFamily="34" charset="0"/>
                <a:cs typeface="Arial" panose="020B0604020202020204" pitchFamily="34" charset="0"/>
              </a:rPr>
              <a:t>Trần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Đăng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Khoa</a:t>
            </a:r>
            <a:endParaRPr lang="vi-VN" b="1" dirty="0">
              <a:solidFill>
                <a:schemeClr val="accent2">
                  <a:lumMod val="75000"/>
                </a:schemeClr>
              </a:solidFill>
              <a:cs typeface="Arial" panose="020B0604020202020204" pitchFamily="34" charset="0"/>
            </a:endParaRPr>
          </a:p>
        </p:txBody>
      </p:sp>
      <p:sp>
        <p:nvSpPr>
          <p:cNvPr id="22" name="Rectangle 21"/>
          <p:cNvSpPr/>
          <p:nvPr/>
        </p:nvSpPr>
        <p:spPr>
          <a:xfrm>
            <a:off x="3588232" y="2752546"/>
            <a:ext cx="7766625" cy="923330"/>
          </a:xfrm>
          <a:prstGeom prst="rect">
            <a:avLst/>
          </a:prstGeom>
        </p:spPr>
        <p:txBody>
          <a:bodyPr wrap="square">
            <a:spAutoFit/>
          </a:bodyPr>
          <a:lstStyle/>
          <a:p>
            <a:pPr lvl="0" algn="ctr">
              <a:defRPr/>
            </a:pPr>
            <a:r>
              <a:rPr lang="en-US" b="1" dirty="0" err="1" smtClean="0">
                <a:solidFill>
                  <a:schemeClr val="accent2">
                    <a:lumMod val="75000"/>
                  </a:schemeClr>
                </a:solidFill>
                <a:latin typeface="Arial" panose="020B0604020202020204" pitchFamily="34" charset="0"/>
                <a:cs typeface="Arial" panose="020B0604020202020204" pitchFamily="34" charset="0"/>
              </a:rPr>
              <a:t>Hạt</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gạo</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được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làm</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nên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từ</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mồ</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hôi</a:t>
            </a:r>
            <a:r>
              <a:rPr lang="en-US" b="1" dirty="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công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sức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của</a:t>
            </a:r>
            <a:r>
              <a:rPr lang="en-US" b="1" dirty="0" smtClean="0">
                <a:solidFill>
                  <a:schemeClr val="accent2">
                    <a:lumMod val="75000"/>
                  </a:schemeClr>
                </a:solidFill>
                <a:latin typeface="Arial" panose="020B0604020202020204" pitchFamily="34" charset="0"/>
                <a:cs typeface="Arial" panose="020B0604020202020204" pitchFamily="34" charset="0"/>
              </a:rPr>
              <a:t> cha </a:t>
            </a:r>
            <a:r>
              <a:rPr lang="en-US" b="1" dirty="0" err="1" smtClean="0">
                <a:solidFill>
                  <a:schemeClr val="accent2">
                    <a:lumMod val="75000"/>
                  </a:schemeClr>
                </a:solidFill>
                <a:latin typeface="Arial" panose="020B0604020202020204" pitchFamily="34" charset="0"/>
                <a:cs typeface="Arial" panose="020B0604020202020204" pitchFamily="34" charset="0"/>
              </a:rPr>
              <a:t>mẹ</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của</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các</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bạn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thiếu</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nhi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là</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tấm</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lòng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của</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hậu</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phương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góp</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phần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vào</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chiến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thắng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của</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tiền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tuyến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trong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thời</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kì</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kháng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chiến</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chống</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Mĩ</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cứu</a:t>
            </a:r>
            <a:r>
              <a:rPr lang="en-US" b="1" dirty="0" smtClean="0">
                <a:solidFill>
                  <a:schemeClr val="accent2">
                    <a:lumMod val="75000"/>
                  </a:schemeClr>
                </a:solidFill>
                <a:latin typeface="Arial" panose="020B0604020202020204" pitchFamily="34" charset="0"/>
                <a:cs typeface="Arial" panose="020B0604020202020204" pitchFamily="34" charset="0"/>
              </a:rPr>
              <a:t> </a:t>
            </a:r>
            <a:r>
              <a:rPr lang="en-US" b="1" dirty="0" err="1" smtClean="0">
                <a:solidFill>
                  <a:schemeClr val="accent2">
                    <a:lumMod val="75000"/>
                  </a:schemeClr>
                </a:solidFill>
                <a:latin typeface="Arial" panose="020B0604020202020204" pitchFamily="34" charset="0"/>
                <a:cs typeface="Arial" panose="020B0604020202020204" pitchFamily="34" charset="0"/>
              </a:rPr>
              <a:t>nước</a:t>
            </a:r>
            <a:r>
              <a:rPr lang="en-US" b="1" dirty="0">
                <a:solidFill>
                  <a:schemeClr val="accent2">
                    <a:lumMod val="75000"/>
                  </a:schemeClr>
                </a:solidFill>
                <a:latin typeface="Arial" panose="020B0604020202020204" pitchFamily="34" charset="0"/>
                <a:cs typeface="Arial" panose="020B0604020202020204" pitchFamily="34" charset="0"/>
              </a:rPr>
              <a:t>.</a:t>
            </a:r>
            <a:endParaRPr lang="vi-VN" b="1" dirty="0">
              <a:solidFill>
                <a:schemeClr val="accent2">
                  <a:lumMod val="75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anim calcmode="lin" valueType="num">
                                      <p:cBhvr>
                                        <p:cTn id="86" dur="1000" fill="hold"/>
                                        <p:tgtEl>
                                          <p:spTgt spid="16"/>
                                        </p:tgtEl>
                                        <p:attrNameLst>
                                          <p:attrName>ppt_x</p:attrName>
                                        </p:attrNameLst>
                                      </p:cBhvr>
                                      <p:tavLst>
                                        <p:tav tm="0">
                                          <p:val>
                                            <p:strVal val="#ppt_x"/>
                                          </p:val>
                                        </p:tav>
                                        <p:tav tm="100000">
                                          <p:val>
                                            <p:strVal val="#ppt_x"/>
                                          </p:val>
                                        </p:tav>
                                      </p:tavLst>
                                    </p:anim>
                                    <p:anim calcmode="lin" valueType="num">
                                      <p:cBhvr>
                                        <p:cTn id="87" dur="1000" fill="hold"/>
                                        <p:tgtEl>
                                          <p:spTgt spid="16"/>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42"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1000"/>
                                        <p:tgtEl>
                                          <p:spTgt spid="19"/>
                                        </p:tgtEl>
                                      </p:cBhvr>
                                    </p:animEffect>
                                    <p:anim calcmode="lin" valueType="num">
                                      <p:cBhvr>
                                        <p:cTn id="99" dur="1000" fill="hold"/>
                                        <p:tgtEl>
                                          <p:spTgt spid="19"/>
                                        </p:tgtEl>
                                        <p:attrNameLst>
                                          <p:attrName>ppt_x</p:attrName>
                                        </p:attrNameLst>
                                      </p:cBhvr>
                                      <p:tavLst>
                                        <p:tav tm="0">
                                          <p:val>
                                            <p:strVal val="#ppt_x"/>
                                          </p:val>
                                        </p:tav>
                                        <p:tav tm="100000">
                                          <p:val>
                                            <p:strVal val="#ppt_x"/>
                                          </p:val>
                                        </p:tav>
                                      </p:tavLst>
                                    </p:anim>
                                    <p:anim calcmode="lin" valueType="num">
                                      <p:cBhvr>
                                        <p:cTn id="100" dur="1000" fill="hold"/>
                                        <p:tgtEl>
                                          <p:spTgt spid="19"/>
                                        </p:tgtEl>
                                        <p:attrNameLst>
                                          <p:attrName>ppt_y</p:attrName>
                                        </p:attrNameLst>
                                      </p:cBhvr>
                                      <p:tavLst>
                                        <p:tav tm="0">
                                          <p:val>
                                            <p:strVal val="#ppt_y+.1"/>
                                          </p:val>
                                        </p:tav>
                                        <p:tav tm="100000">
                                          <p:val>
                                            <p:strVal val="#ppt_y"/>
                                          </p:val>
                                        </p:tav>
                                      </p:tavLst>
                                    </p:anim>
                                  </p:childTnLst>
                                </p:cTn>
                              </p:par>
                            </p:childTnLst>
                          </p:cTn>
                        </p:par>
                        <p:par>
                          <p:cTn id="101" fill="hold">
                            <p:stCondLst>
                              <p:cond delay="100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5059" y="1988840"/>
            <a:ext cx="9793088" cy="3312368"/>
          </a:xfrm>
          <a:solidFill>
            <a:schemeClr val="bg1">
              <a:alpha val="43000"/>
            </a:schemeClr>
          </a:solidFill>
        </p:spPr>
        <p:txBody>
          <a:bodyPr>
            <a:noAutofit/>
          </a:bodyPr>
          <a:lstStyle/>
          <a:p>
            <a:r>
              <a:rPr lang="en-US" sz="7200" b="1" dirty="0" smtClean="0">
                <a:solidFill>
                  <a:srgbClr val="FB9705"/>
                </a:solidFill>
              </a:rPr>
              <a:t>PHẦN 2: ÔN TẬP VỀ CÂU:</a:t>
            </a:r>
            <a:br>
              <a:rPr lang="en-US" sz="7200" b="1" dirty="0" smtClean="0">
                <a:solidFill>
                  <a:srgbClr val="FB9705"/>
                </a:solidFill>
              </a:rPr>
            </a:br>
            <a:r>
              <a:rPr lang="en-US" sz="7200" b="1" dirty="0" smtClean="0">
                <a:solidFill>
                  <a:srgbClr val="FB9705"/>
                </a:solidFill>
              </a:rPr>
              <a:t>CÂU GHÉP</a:t>
            </a:r>
            <a:endParaRPr lang="en-US" sz="7200" b="1" dirty="0">
              <a:solidFill>
                <a:srgbClr val="FB9705"/>
              </a:solidFill>
            </a:endParaRPr>
          </a:p>
        </p:txBody>
      </p:sp>
    </p:spTree>
    <p:extLst>
      <p:ext uri="{BB962C8B-B14F-4D97-AF65-F5344CB8AC3E}">
        <p14:creationId xmlns:p14="http://schemas.microsoft.com/office/powerpoint/2010/main" val="33732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9235" y="2492897"/>
            <a:ext cx="6120680" cy="1872208"/>
          </a:xfrm>
        </p:spPr>
        <p:txBody>
          <a:bodyPr>
            <a:normAutofit/>
          </a:bodyPr>
          <a:lstStyle/>
          <a:p>
            <a:pPr marL="571500" indent="-571500">
              <a:buAutoNum type="romanUcPeriod"/>
            </a:pPr>
            <a:r>
              <a:rPr lang="en-US" sz="4800" b="1" dirty="0" err="1" smtClean="0"/>
              <a:t>Hệ</a:t>
            </a:r>
            <a:r>
              <a:rPr lang="en-US" sz="4800" b="1" dirty="0" smtClean="0"/>
              <a:t> </a:t>
            </a:r>
            <a:r>
              <a:rPr lang="en-US" sz="4800" b="1" dirty="0" err="1" smtClean="0"/>
              <a:t>thống</a:t>
            </a:r>
            <a:r>
              <a:rPr lang="en-US" sz="4800" b="1" dirty="0" smtClean="0"/>
              <a:t> </a:t>
            </a:r>
            <a:r>
              <a:rPr lang="en-US" sz="4800" b="1" dirty="0" err="1" smtClean="0"/>
              <a:t>kiến</a:t>
            </a:r>
            <a:r>
              <a:rPr lang="en-US" sz="4800" b="1" dirty="0" smtClean="0"/>
              <a:t> </a:t>
            </a:r>
            <a:r>
              <a:rPr lang="en-US" sz="4800" b="1" dirty="0" err="1" smtClean="0"/>
              <a:t>thức</a:t>
            </a:r>
            <a:endParaRPr lang="en-US" sz="4800" b="1" dirty="0" smtClean="0"/>
          </a:p>
          <a:p>
            <a:pPr marL="571500" indent="-571500">
              <a:buAutoNum type="romanUcPeriod"/>
            </a:pPr>
            <a:r>
              <a:rPr lang="en-US" sz="4800" b="1" dirty="0" err="1" smtClean="0"/>
              <a:t>Luyện</a:t>
            </a:r>
            <a:r>
              <a:rPr lang="en-US" sz="4800" b="1" dirty="0" smtClean="0"/>
              <a:t> </a:t>
            </a:r>
            <a:r>
              <a:rPr lang="en-US" sz="4800" b="1" dirty="0" err="1" smtClean="0"/>
              <a:t>tập</a:t>
            </a:r>
            <a:r>
              <a:rPr lang="en-US" sz="4800" b="1" dirty="0" smtClean="0"/>
              <a:t> </a:t>
            </a:r>
            <a:r>
              <a:rPr lang="en-US" sz="4800" b="1" dirty="0" err="1" smtClean="0"/>
              <a:t>thực</a:t>
            </a:r>
            <a:r>
              <a:rPr lang="en-US" sz="4800" b="1" dirty="0" smtClean="0"/>
              <a:t> </a:t>
            </a:r>
            <a:r>
              <a:rPr lang="en-US" sz="4800" b="1" dirty="0" err="1" smtClean="0"/>
              <a:t>hành</a:t>
            </a:r>
            <a:endParaRPr lang="en-US" sz="4800" b="1" dirty="0" smtClean="0"/>
          </a:p>
        </p:txBody>
      </p:sp>
      <p:sp>
        <p:nvSpPr>
          <p:cNvPr id="4" name="Title 3"/>
          <p:cNvSpPr>
            <a:spLocks noGrp="1"/>
          </p:cNvSpPr>
          <p:nvPr>
            <p:ph type="title"/>
          </p:nvPr>
        </p:nvSpPr>
        <p:spPr>
          <a:xfrm>
            <a:off x="480963" y="1196752"/>
            <a:ext cx="10975658" cy="1143000"/>
          </a:xfrm>
        </p:spPr>
        <p:txBody>
          <a:bodyPr>
            <a:normAutofit/>
          </a:bodyPr>
          <a:lstStyle/>
          <a:p>
            <a:r>
              <a:rPr lang="en-US" b="1" dirty="0">
                <a:solidFill>
                  <a:srgbClr val="FB9705"/>
                </a:solidFill>
              </a:rPr>
              <a:t>PHẦN 2: ÔN TẬP VỀ </a:t>
            </a:r>
            <a:r>
              <a:rPr lang="en-US" b="1" dirty="0" smtClean="0">
                <a:solidFill>
                  <a:srgbClr val="FB9705"/>
                </a:solidFill>
              </a:rPr>
              <a:t>CÂU - CÂU </a:t>
            </a:r>
            <a:r>
              <a:rPr lang="en-US" b="1" dirty="0">
                <a:solidFill>
                  <a:srgbClr val="FB9705"/>
                </a:solidFill>
              </a:rPr>
              <a:t>GHÉP</a:t>
            </a:r>
            <a:endParaRPr lang="vi-VN" dirty="0"/>
          </a:p>
        </p:txBody>
      </p:sp>
    </p:spTree>
    <p:extLst>
      <p:ext uri="{BB962C8B-B14F-4D97-AF65-F5344CB8AC3E}">
        <p14:creationId xmlns:p14="http://schemas.microsoft.com/office/powerpoint/2010/main" val="3592451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57027" y="2492896"/>
            <a:ext cx="1097565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t>I. </a:t>
            </a:r>
            <a:r>
              <a:rPr lang="en-US" sz="6000" b="1" dirty="0" err="1" smtClean="0"/>
              <a:t>Hệ</a:t>
            </a:r>
            <a:r>
              <a:rPr lang="en-US" sz="6000" b="1" dirty="0" smtClean="0"/>
              <a:t> </a:t>
            </a:r>
            <a:r>
              <a:rPr lang="en-US" sz="6000" b="1" dirty="0" err="1" smtClean="0"/>
              <a:t>thống</a:t>
            </a:r>
            <a:r>
              <a:rPr lang="en-US" sz="6000" b="1" dirty="0" smtClean="0"/>
              <a:t> </a:t>
            </a:r>
            <a:r>
              <a:rPr lang="en-US" sz="6000" b="1" dirty="0" err="1" smtClean="0"/>
              <a:t>kiến</a:t>
            </a:r>
            <a:r>
              <a:rPr lang="en-US" sz="6000" b="1" dirty="0" smtClean="0"/>
              <a:t> </a:t>
            </a:r>
            <a:r>
              <a:rPr lang="en-US" sz="6000" b="1" dirty="0" err="1" smtClean="0"/>
              <a:t>thức</a:t>
            </a:r>
            <a:endParaRPr lang="vi-VN" sz="6000" b="1" dirty="0"/>
          </a:p>
        </p:txBody>
      </p:sp>
    </p:spTree>
    <p:extLst>
      <p:ext uri="{BB962C8B-B14F-4D97-AF65-F5344CB8AC3E}">
        <p14:creationId xmlns:p14="http://schemas.microsoft.com/office/powerpoint/2010/main" val="439689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056433" y="1050969"/>
            <a:ext cx="1679026" cy="2061302"/>
          </a:xfrm>
          <a:custGeom>
            <a:avLst/>
            <a:gdLst>
              <a:gd name="connsiteX0" fmla="*/ 0 w 1735187"/>
              <a:gd name="connsiteY0" fmla="*/ 1340253 h 1340253"/>
              <a:gd name="connsiteX1" fmla="*/ 524435 w 1735187"/>
              <a:gd name="connsiteY1" fmla="*/ 963735 h 1340253"/>
              <a:gd name="connsiteX2" fmla="*/ 954741 w 1735187"/>
              <a:gd name="connsiteY2" fmla="*/ 345170 h 1340253"/>
              <a:gd name="connsiteX3" fmla="*/ 1707777 w 1735187"/>
              <a:gd name="connsiteY3" fmla="*/ 22441 h 1340253"/>
              <a:gd name="connsiteX4" fmla="*/ 1573306 w 1735187"/>
              <a:gd name="connsiteY4" fmla="*/ 35888 h 1340253"/>
              <a:gd name="connsiteX5" fmla="*/ 1600200 w 1735187"/>
              <a:gd name="connsiteY5" fmla="*/ 103123 h 1340253"/>
              <a:gd name="connsiteX6" fmla="*/ 1721224 w 1735187"/>
              <a:gd name="connsiteY6" fmla="*/ 76229 h 13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187" h="1340253">
                <a:moveTo>
                  <a:pt x="0" y="1340253"/>
                </a:moveTo>
                <a:cubicBezTo>
                  <a:pt x="182656" y="1234917"/>
                  <a:pt x="365312" y="1129582"/>
                  <a:pt x="524435" y="963735"/>
                </a:cubicBezTo>
                <a:cubicBezTo>
                  <a:pt x="683558" y="797888"/>
                  <a:pt x="757517" y="502052"/>
                  <a:pt x="954741" y="345170"/>
                </a:cubicBezTo>
                <a:cubicBezTo>
                  <a:pt x="1151965" y="188288"/>
                  <a:pt x="1604683" y="73988"/>
                  <a:pt x="1707777" y="22441"/>
                </a:cubicBezTo>
                <a:cubicBezTo>
                  <a:pt x="1810871" y="-29106"/>
                  <a:pt x="1591235" y="22441"/>
                  <a:pt x="1573306" y="35888"/>
                </a:cubicBezTo>
                <a:cubicBezTo>
                  <a:pt x="1555377" y="49335"/>
                  <a:pt x="1575547" y="96399"/>
                  <a:pt x="1600200" y="103123"/>
                </a:cubicBezTo>
                <a:cubicBezTo>
                  <a:pt x="1624853" y="109846"/>
                  <a:pt x="1673038" y="93037"/>
                  <a:pt x="1721224" y="76229"/>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3721322" y="218433"/>
            <a:ext cx="4464497" cy="1738849"/>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u="sng" dirty="0" err="1">
                <a:solidFill>
                  <a:srgbClr val="FF0000"/>
                </a:solidFill>
                <a:latin typeface="Arial" panose="020B0604020202020204" pitchFamily="34" charset="0"/>
                <a:cs typeface="Arial" panose="020B0604020202020204" pitchFamily="34" charset="0"/>
              </a:rPr>
              <a:t>Câu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đơn</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bình</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thường</a:t>
            </a:r>
            <a:r>
              <a:rPr lang="en-US" sz="2400" b="1" u="sng" dirty="0">
                <a:solidFill>
                  <a:srgbClr val="FF0000"/>
                </a:solidFill>
                <a:latin typeface="Arial" panose="020B0604020202020204" pitchFamily="34" charset="0"/>
                <a:cs typeface="Arial" panose="020B0604020202020204" pitchFamily="34" charset="0"/>
              </a:rPr>
              <a:t>: </a:t>
            </a:r>
            <a:endParaRPr lang="en-US" sz="2400" b="1" u="sng" dirty="0" smtClean="0">
              <a:solidFill>
                <a:srgbClr val="FF0000"/>
              </a:solidFill>
              <a:latin typeface="Arial" panose="020B0604020202020204" pitchFamily="34" charset="0"/>
              <a:cs typeface="Arial" panose="020B0604020202020204" pitchFamily="34" charset="0"/>
            </a:endParaRPr>
          </a:p>
          <a:p>
            <a:pPr algn="ctr"/>
            <a:r>
              <a:rPr lang="en-US" sz="2000" b="1" dirty="0" err="1" smtClean="0">
                <a:latin typeface="Arial" panose="020B0604020202020204" pitchFamily="34" charset="0"/>
                <a:cs typeface="Arial" panose="020B0604020202020204" pitchFamily="34" charset="0"/>
              </a:rPr>
              <a:t>Là</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câu</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đơn</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có</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đầy</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đủ</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cả</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bộ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nòng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cốt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a:t>
            </a:r>
          </a:p>
          <a:p>
            <a:pPr algn="ctr"/>
            <a:endParaRPr lang="vi-VN" sz="2000" b="1" dirty="0"/>
          </a:p>
        </p:txBody>
      </p:sp>
      <p:sp>
        <p:nvSpPr>
          <p:cNvPr id="7" name="Rounded Rectangle 6"/>
          <p:cNvSpPr/>
          <p:nvPr/>
        </p:nvSpPr>
        <p:spPr>
          <a:xfrm>
            <a:off x="3754847" y="2372184"/>
            <a:ext cx="4430972" cy="1627724"/>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u="sng" dirty="0" err="1">
                <a:solidFill>
                  <a:srgbClr val="FF0000"/>
                </a:solidFill>
                <a:latin typeface="Arial" panose="020B0604020202020204" pitchFamily="34" charset="0"/>
                <a:cs typeface="Arial" panose="020B0604020202020204" pitchFamily="34" charset="0"/>
              </a:rPr>
              <a:t>Câu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đơn</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đặc</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biệt</a:t>
            </a:r>
            <a:r>
              <a:rPr lang="en-US" sz="2400" b="1" u="sng" dirty="0">
                <a:solidFill>
                  <a:srgbClr val="FF0000"/>
                </a:solidFill>
                <a:latin typeface="Arial" panose="020B0604020202020204" pitchFamily="34" charset="0"/>
                <a:cs typeface="Arial" panose="020B0604020202020204" pitchFamily="34" charset="0"/>
              </a:rPr>
              <a:t>: </a:t>
            </a:r>
            <a:endParaRPr lang="en-US" sz="2400" b="1" u="sng" dirty="0" smtClean="0">
              <a:solidFill>
                <a:srgbClr val="FF0000"/>
              </a:solidFill>
              <a:latin typeface="Arial" panose="020B0604020202020204" pitchFamily="34" charset="0"/>
              <a:cs typeface="Arial" panose="020B0604020202020204" pitchFamily="34" charset="0"/>
            </a:endParaRPr>
          </a:p>
          <a:p>
            <a:pPr algn="ctr"/>
            <a:r>
              <a:rPr lang="en-US" sz="2000" b="1" dirty="0" err="1" smtClean="0">
                <a:latin typeface="Arial" panose="020B0604020202020204" pitchFamily="34" charset="0"/>
                <a:cs typeface="Arial" panose="020B0604020202020204" pitchFamily="34" charset="0"/>
              </a:rPr>
              <a:t>Là</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câu</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chỉ</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một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nòng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cốt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biệt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gì</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p:txBody>
      </p:sp>
      <p:sp>
        <p:nvSpPr>
          <p:cNvPr id="8" name="Rounded Rectangle 7"/>
          <p:cNvSpPr/>
          <p:nvPr/>
        </p:nvSpPr>
        <p:spPr>
          <a:xfrm>
            <a:off x="3743207" y="4644801"/>
            <a:ext cx="4442612" cy="1622050"/>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u="sng" dirty="0" err="1">
                <a:solidFill>
                  <a:srgbClr val="FF0000"/>
                </a:solidFill>
                <a:latin typeface="Arial" panose="020B0604020202020204" pitchFamily="34" charset="0"/>
                <a:cs typeface="Arial" panose="020B0604020202020204" pitchFamily="34" charset="0"/>
              </a:rPr>
              <a:t>Câu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rút</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gọn</a:t>
            </a:r>
            <a:r>
              <a:rPr lang="en-US" sz="2400" b="1" u="sng" dirty="0">
                <a:solidFill>
                  <a:srgbClr val="FF0000"/>
                </a:solidFill>
                <a:latin typeface="Arial" panose="020B0604020202020204" pitchFamily="34" charset="0"/>
                <a:cs typeface="Arial" panose="020B0604020202020204" pitchFamily="34" charset="0"/>
              </a:rPr>
              <a:t>: </a:t>
            </a:r>
            <a:endParaRPr lang="en-US" sz="2400" b="1" u="sng" dirty="0" smtClean="0">
              <a:solidFill>
                <a:srgbClr val="FF0000"/>
              </a:solidFill>
              <a:latin typeface="Arial" panose="020B0604020202020204" pitchFamily="34" charset="0"/>
              <a:cs typeface="Arial" panose="020B0604020202020204" pitchFamily="34" charset="0"/>
            </a:endParaRPr>
          </a:p>
          <a:p>
            <a:pPr algn="ctr"/>
            <a:r>
              <a:rPr lang="en-US" sz="2000" b="1" dirty="0" err="1">
                <a:latin typeface="Arial" panose="020B0604020202020204" pitchFamily="34" charset="0"/>
                <a:cs typeface="Arial" panose="020B0604020202020204" pitchFamily="34" charset="0"/>
              </a:rPr>
              <a:t>L</a:t>
            </a:r>
            <a:r>
              <a:rPr lang="en-US" sz="2000" b="1" dirty="0" err="1" smtClean="0">
                <a:latin typeface="Arial" panose="020B0604020202020204" pitchFamily="34" charset="0"/>
                <a:cs typeface="Arial" panose="020B0604020202020204" pitchFamily="34" charset="0"/>
              </a:rPr>
              <a:t>à</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không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có</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đủ</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cả</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hai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bộ</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phận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nòng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cốt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a:t>
            </a:r>
          </a:p>
        </p:txBody>
      </p:sp>
      <p:sp>
        <p:nvSpPr>
          <p:cNvPr id="9" name="Freeform 8"/>
          <p:cNvSpPr/>
          <p:nvPr/>
        </p:nvSpPr>
        <p:spPr>
          <a:xfrm flipV="1">
            <a:off x="2062884" y="3186046"/>
            <a:ext cx="1679026" cy="45719"/>
          </a:xfrm>
          <a:custGeom>
            <a:avLst/>
            <a:gdLst>
              <a:gd name="connsiteX0" fmla="*/ 0 w 1735187"/>
              <a:gd name="connsiteY0" fmla="*/ 1340253 h 1340253"/>
              <a:gd name="connsiteX1" fmla="*/ 524435 w 1735187"/>
              <a:gd name="connsiteY1" fmla="*/ 963735 h 1340253"/>
              <a:gd name="connsiteX2" fmla="*/ 954741 w 1735187"/>
              <a:gd name="connsiteY2" fmla="*/ 345170 h 1340253"/>
              <a:gd name="connsiteX3" fmla="*/ 1707777 w 1735187"/>
              <a:gd name="connsiteY3" fmla="*/ 22441 h 1340253"/>
              <a:gd name="connsiteX4" fmla="*/ 1573306 w 1735187"/>
              <a:gd name="connsiteY4" fmla="*/ 35888 h 1340253"/>
              <a:gd name="connsiteX5" fmla="*/ 1600200 w 1735187"/>
              <a:gd name="connsiteY5" fmla="*/ 103123 h 1340253"/>
              <a:gd name="connsiteX6" fmla="*/ 1721224 w 1735187"/>
              <a:gd name="connsiteY6" fmla="*/ 76229 h 13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187" h="1340253">
                <a:moveTo>
                  <a:pt x="0" y="1340253"/>
                </a:moveTo>
                <a:cubicBezTo>
                  <a:pt x="182656" y="1234917"/>
                  <a:pt x="365312" y="1129582"/>
                  <a:pt x="524435" y="963735"/>
                </a:cubicBezTo>
                <a:cubicBezTo>
                  <a:pt x="683558" y="797888"/>
                  <a:pt x="757517" y="502052"/>
                  <a:pt x="954741" y="345170"/>
                </a:cubicBezTo>
                <a:cubicBezTo>
                  <a:pt x="1151965" y="188288"/>
                  <a:pt x="1604683" y="73988"/>
                  <a:pt x="1707777" y="22441"/>
                </a:cubicBezTo>
                <a:cubicBezTo>
                  <a:pt x="1810871" y="-29106"/>
                  <a:pt x="1591235" y="22441"/>
                  <a:pt x="1573306" y="35888"/>
                </a:cubicBezTo>
                <a:cubicBezTo>
                  <a:pt x="1555377" y="49335"/>
                  <a:pt x="1575547" y="96399"/>
                  <a:pt x="1600200" y="103123"/>
                </a:cubicBezTo>
                <a:cubicBezTo>
                  <a:pt x="1624853" y="109846"/>
                  <a:pt x="1673038" y="93037"/>
                  <a:pt x="1721224" y="76229"/>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9"/>
          <p:cNvSpPr/>
          <p:nvPr/>
        </p:nvSpPr>
        <p:spPr>
          <a:xfrm flipV="1">
            <a:off x="2042297" y="3279038"/>
            <a:ext cx="1679026" cy="2200014"/>
          </a:xfrm>
          <a:custGeom>
            <a:avLst/>
            <a:gdLst>
              <a:gd name="connsiteX0" fmla="*/ 0 w 1735187"/>
              <a:gd name="connsiteY0" fmla="*/ 1340253 h 1340253"/>
              <a:gd name="connsiteX1" fmla="*/ 524435 w 1735187"/>
              <a:gd name="connsiteY1" fmla="*/ 963735 h 1340253"/>
              <a:gd name="connsiteX2" fmla="*/ 954741 w 1735187"/>
              <a:gd name="connsiteY2" fmla="*/ 345170 h 1340253"/>
              <a:gd name="connsiteX3" fmla="*/ 1707777 w 1735187"/>
              <a:gd name="connsiteY3" fmla="*/ 22441 h 1340253"/>
              <a:gd name="connsiteX4" fmla="*/ 1573306 w 1735187"/>
              <a:gd name="connsiteY4" fmla="*/ 35888 h 1340253"/>
              <a:gd name="connsiteX5" fmla="*/ 1600200 w 1735187"/>
              <a:gd name="connsiteY5" fmla="*/ 103123 h 1340253"/>
              <a:gd name="connsiteX6" fmla="*/ 1721224 w 1735187"/>
              <a:gd name="connsiteY6" fmla="*/ 76229 h 13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187" h="1340253">
                <a:moveTo>
                  <a:pt x="0" y="1340253"/>
                </a:moveTo>
                <a:cubicBezTo>
                  <a:pt x="182656" y="1234917"/>
                  <a:pt x="365312" y="1129582"/>
                  <a:pt x="524435" y="963735"/>
                </a:cubicBezTo>
                <a:cubicBezTo>
                  <a:pt x="683558" y="797888"/>
                  <a:pt x="757517" y="502052"/>
                  <a:pt x="954741" y="345170"/>
                </a:cubicBezTo>
                <a:cubicBezTo>
                  <a:pt x="1151965" y="188288"/>
                  <a:pt x="1604683" y="73988"/>
                  <a:pt x="1707777" y="22441"/>
                </a:cubicBezTo>
                <a:cubicBezTo>
                  <a:pt x="1810871" y="-29106"/>
                  <a:pt x="1591235" y="22441"/>
                  <a:pt x="1573306" y="35888"/>
                </a:cubicBezTo>
                <a:cubicBezTo>
                  <a:pt x="1555377" y="49335"/>
                  <a:pt x="1575547" y="96399"/>
                  <a:pt x="1600200" y="103123"/>
                </a:cubicBezTo>
                <a:cubicBezTo>
                  <a:pt x="1624853" y="109846"/>
                  <a:pt x="1673038" y="93037"/>
                  <a:pt x="1721224" y="76229"/>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8003757" y="910692"/>
            <a:ext cx="3055812" cy="523220"/>
          </a:xfrm>
          <a:prstGeom prst="rect">
            <a:avLst/>
          </a:prstGeom>
          <a:noFill/>
        </p:spPr>
        <p:txBody>
          <a:bodyPr wrap="square" rtlCol="0">
            <a:spAutoFit/>
          </a:bodyPr>
          <a:lstStyle/>
          <a:p>
            <a:pPr algn="ctr"/>
            <a:r>
              <a:rPr lang="en-US" sz="2800" b="1" i="1" dirty="0" smtClean="0">
                <a:solidFill>
                  <a:srgbClr val="0000CC"/>
                </a:solidFill>
              </a:rPr>
              <a:t>VD: </a:t>
            </a:r>
            <a:r>
              <a:rPr lang="en-US" sz="2800" b="1" i="1" dirty="0" err="1" smtClean="0">
                <a:solidFill>
                  <a:srgbClr val="0000CC"/>
                </a:solidFill>
              </a:rPr>
              <a:t>Em</a:t>
            </a:r>
            <a:r>
              <a:rPr lang="en-US" sz="2800" b="1" i="1" dirty="0" smtClean="0">
                <a:solidFill>
                  <a:srgbClr val="0000CC"/>
                </a:solidFill>
              </a:rPr>
              <a:t> </a:t>
            </a:r>
            <a:r>
              <a:rPr lang="en-US" sz="2800" b="1" i="1" dirty="0" err="1" smtClean="0">
                <a:solidFill>
                  <a:srgbClr val="0000CC"/>
                </a:solidFill>
              </a:rPr>
              <a:t>đi</a:t>
            </a:r>
            <a:r>
              <a:rPr lang="en-US" sz="2800" b="1" i="1" dirty="0" smtClean="0">
                <a:solidFill>
                  <a:srgbClr val="0000CC"/>
                </a:solidFill>
              </a:rPr>
              <a:t> </a:t>
            </a:r>
            <a:r>
              <a:rPr lang="en-US" sz="2800" b="1" i="1" dirty="0" err="1" smtClean="0">
                <a:solidFill>
                  <a:srgbClr val="0000CC"/>
                </a:solidFill>
              </a:rPr>
              <a:t>học</a:t>
            </a:r>
            <a:r>
              <a:rPr lang="en-US" sz="2800" b="1" i="1" dirty="0" smtClean="0">
                <a:solidFill>
                  <a:srgbClr val="0000CC"/>
                </a:solidFill>
              </a:rPr>
              <a:t>.</a:t>
            </a:r>
            <a:endParaRPr lang="vi-VN" sz="2800" b="1" i="1" dirty="0">
              <a:solidFill>
                <a:srgbClr val="0000CC"/>
              </a:solidFill>
            </a:endParaRPr>
          </a:p>
        </p:txBody>
      </p:sp>
      <p:sp>
        <p:nvSpPr>
          <p:cNvPr id="4" name="Flowchart: Alternate Process 3"/>
          <p:cNvSpPr/>
          <p:nvPr/>
        </p:nvSpPr>
        <p:spPr>
          <a:xfrm>
            <a:off x="321754" y="1834554"/>
            <a:ext cx="2070098" cy="2511461"/>
          </a:xfrm>
          <a:prstGeom prst="flowChartAlternateProcess">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u="sng" dirty="0" err="1">
                <a:solidFill>
                  <a:srgbClr val="FF0000"/>
                </a:solidFill>
                <a:latin typeface="Arial" panose="020B0604020202020204" pitchFamily="34" charset="0"/>
                <a:cs typeface="Arial" panose="020B0604020202020204" pitchFamily="34" charset="0"/>
              </a:rPr>
              <a:t>Câu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a:solidFill>
                  <a:srgbClr val="FF0000"/>
                </a:solidFill>
                <a:latin typeface="Arial" panose="020B0604020202020204" pitchFamily="34" charset="0"/>
                <a:cs typeface="Arial" panose="020B0604020202020204" pitchFamily="34" charset="0"/>
              </a:rPr>
              <a:t>đơn</a:t>
            </a:r>
            <a:endParaRPr lang="vi-VN" sz="2400" b="1" u="sng" dirty="0">
              <a:solidFill>
                <a:srgbClr val="FF0000"/>
              </a:solidFill>
              <a:latin typeface="Arial" panose="020B0604020202020204" pitchFamily="34" charset="0"/>
              <a:cs typeface="Arial" panose="020B0604020202020204" pitchFamily="34" charset="0"/>
            </a:endParaRPr>
          </a:p>
          <a:p>
            <a:pPr algn="ctr"/>
            <a:r>
              <a:rPr lang="en-US" sz="2000" b="1" dirty="0" err="1" smtClean="0">
                <a:latin typeface="Arial" panose="020B0604020202020204" pitchFamily="34" charset="0"/>
                <a:cs typeface="Arial" panose="020B0604020202020204" pitchFamily="34" charset="0"/>
              </a:rPr>
              <a:t>Câu</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đơn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câu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xét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về</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cấu</a:t>
            </a:r>
            <a:r>
              <a:rPr lang="en-US" sz="2000" b="1" dirty="0">
                <a:latin typeface="Arial" panose="020B0604020202020204" pitchFamily="34" charset="0"/>
                <a:cs typeface="Arial" panose="020B0604020202020204" pitchFamily="34" charset="0"/>
              </a:rPr>
              <a:t> tạo </a:t>
            </a:r>
            <a:r>
              <a:rPr lang="en-US" sz="2000" b="1" dirty="0" err="1">
                <a:latin typeface="Arial" panose="020B0604020202020204" pitchFamily="34" charset="0"/>
                <a:cs typeface="Arial" panose="020B0604020202020204" pitchFamily="34" charset="0"/>
              </a:rPr>
              <a:t>chỉ</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gồm</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kết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cấu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chủ</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vị</a:t>
            </a:r>
            <a:r>
              <a:rPr lang="en-US" sz="2000" b="1" dirty="0">
                <a:latin typeface="Arial" panose="020B0604020202020204" pitchFamily="34" charset="0"/>
                <a:cs typeface="Arial" panose="020B0604020202020204" pitchFamily="34" charset="0"/>
              </a:rPr>
              <a:t>.</a:t>
            </a:r>
          </a:p>
          <a:p>
            <a:pPr algn="ctr"/>
            <a:endParaRPr lang="vi-VN" sz="2000" b="1" dirty="0"/>
          </a:p>
        </p:txBody>
      </p:sp>
      <p:cxnSp>
        <p:nvCxnSpPr>
          <p:cNvPr id="13" name="Straight Connector 12"/>
          <p:cNvCxnSpPr/>
          <p:nvPr/>
        </p:nvCxnSpPr>
        <p:spPr>
          <a:xfrm flipH="1">
            <a:off x="9515289" y="986974"/>
            <a:ext cx="94316" cy="385383"/>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8846516" y="1249779"/>
            <a:ext cx="668773" cy="584775"/>
          </a:xfrm>
          <a:prstGeom prst="rect">
            <a:avLst/>
          </a:prstGeom>
          <a:noFill/>
        </p:spPr>
        <p:txBody>
          <a:bodyPr wrap="none" rtlCol="0">
            <a:spAutoFit/>
          </a:bodyPr>
          <a:lstStyle/>
          <a:p>
            <a:r>
              <a:rPr lang="en-US" sz="3200" b="1" i="1" dirty="0" smtClean="0">
                <a:solidFill>
                  <a:srgbClr val="0000CC"/>
                </a:solidFill>
              </a:rPr>
              <a:t>CN</a:t>
            </a:r>
            <a:endParaRPr lang="vi-VN" sz="3200" b="1" i="1" dirty="0">
              <a:solidFill>
                <a:srgbClr val="0000CC"/>
              </a:solidFill>
            </a:endParaRPr>
          </a:p>
        </p:txBody>
      </p:sp>
      <p:sp>
        <p:nvSpPr>
          <p:cNvPr id="15" name="TextBox 14"/>
          <p:cNvSpPr txBox="1"/>
          <p:nvPr/>
        </p:nvSpPr>
        <p:spPr>
          <a:xfrm>
            <a:off x="9765890" y="1230779"/>
            <a:ext cx="697627" cy="584775"/>
          </a:xfrm>
          <a:prstGeom prst="rect">
            <a:avLst/>
          </a:prstGeom>
          <a:noFill/>
        </p:spPr>
        <p:txBody>
          <a:bodyPr wrap="none" rtlCol="0">
            <a:spAutoFit/>
          </a:bodyPr>
          <a:lstStyle/>
          <a:p>
            <a:r>
              <a:rPr lang="en-US" sz="3200" b="1" i="1" dirty="0">
                <a:solidFill>
                  <a:srgbClr val="0000CC"/>
                </a:solidFill>
              </a:rPr>
              <a:t>V</a:t>
            </a:r>
            <a:r>
              <a:rPr lang="en-US" sz="3200" b="1" i="1" dirty="0" smtClean="0">
                <a:solidFill>
                  <a:srgbClr val="0000CC"/>
                </a:solidFill>
              </a:rPr>
              <a:t>N</a:t>
            </a:r>
            <a:endParaRPr lang="vi-VN" sz="3200" b="1" i="1" dirty="0">
              <a:solidFill>
                <a:srgbClr val="0000CC"/>
              </a:solidFill>
            </a:endParaRPr>
          </a:p>
        </p:txBody>
      </p:sp>
      <p:sp>
        <p:nvSpPr>
          <p:cNvPr id="16" name="TextBox 15"/>
          <p:cNvSpPr txBox="1"/>
          <p:nvPr/>
        </p:nvSpPr>
        <p:spPr>
          <a:xfrm>
            <a:off x="7829104" y="2741191"/>
            <a:ext cx="3055812" cy="523220"/>
          </a:xfrm>
          <a:prstGeom prst="rect">
            <a:avLst/>
          </a:prstGeom>
          <a:noFill/>
        </p:spPr>
        <p:txBody>
          <a:bodyPr wrap="square" rtlCol="0">
            <a:spAutoFit/>
          </a:bodyPr>
          <a:lstStyle/>
          <a:p>
            <a:pPr algn="ctr"/>
            <a:r>
              <a:rPr lang="en-US" sz="2800" b="1" i="1" dirty="0" smtClean="0">
                <a:solidFill>
                  <a:srgbClr val="0000CC"/>
                </a:solidFill>
              </a:rPr>
              <a:t>VD: </a:t>
            </a:r>
            <a:r>
              <a:rPr lang="en-US" sz="2800" b="1" i="1" dirty="0" err="1" smtClean="0">
                <a:solidFill>
                  <a:srgbClr val="0000CC"/>
                </a:solidFill>
              </a:rPr>
              <a:t>Ôi</a:t>
            </a:r>
            <a:r>
              <a:rPr lang="en-US" sz="2800" b="1" i="1" dirty="0" smtClean="0">
                <a:solidFill>
                  <a:srgbClr val="0000CC"/>
                </a:solidFill>
              </a:rPr>
              <a:t> </a:t>
            </a:r>
            <a:r>
              <a:rPr lang="en-US" sz="2800" b="1" i="1" dirty="0" err="1" smtClean="0">
                <a:solidFill>
                  <a:srgbClr val="0000CC"/>
                </a:solidFill>
              </a:rPr>
              <a:t>chao</a:t>
            </a:r>
            <a:r>
              <a:rPr lang="en-US" sz="2800" b="1" i="1" dirty="0" smtClean="0">
                <a:solidFill>
                  <a:srgbClr val="0000CC"/>
                </a:solidFill>
              </a:rPr>
              <a:t>!</a:t>
            </a:r>
            <a:endParaRPr lang="vi-VN" sz="2800" b="1" i="1" dirty="0">
              <a:solidFill>
                <a:srgbClr val="0000CC"/>
              </a:solidFill>
            </a:endParaRPr>
          </a:p>
        </p:txBody>
      </p:sp>
      <p:sp>
        <p:nvSpPr>
          <p:cNvPr id="17" name="TextBox 16"/>
          <p:cNvSpPr txBox="1"/>
          <p:nvPr/>
        </p:nvSpPr>
        <p:spPr>
          <a:xfrm>
            <a:off x="7895412" y="4613655"/>
            <a:ext cx="3971172" cy="523220"/>
          </a:xfrm>
          <a:prstGeom prst="rect">
            <a:avLst/>
          </a:prstGeom>
          <a:noFill/>
        </p:spPr>
        <p:txBody>
          <a:bodyPr wrap="square" rtlCol="0">
            <a:spAutoFit/>
          </a:bodyPr>
          <a:lstStyle/>
          <a:p>
            <a:pPr algn="ctr"/>
            <a:r>
              <a:rPr lang="en-US" sz="2800" b="1" i="1" dirty="0" smtClean="0"/>
              <a:t>VD: - </a:t>
            </a:r>
            <a:r>
              <a:rPr lang="en-US" sz="2800" b="1" i="1" dirty="0" err="1" smtClean="0"/>
              <a:t>Bạn</a:t>
            </a:r>
            <a:r>
              <a:rPr lang="en-US" sz="2800" b="1" i="1" dirty="0" smtClean="0"/>
              <a:t> </a:t>
            </a:r>
            <a:r>
              <a:rPr lang="en-US" sz="2800" b="1" i="1" dirty="0" err="1" smtClean="0"/>
              <a:t>ngủ</a:t>
            </a:r>
            <a:r>
              <a:rPr lang="en-US" sz="2800" b="1" i="1" dirty="0" smtClean="0"/>
              <a:t> </a:t>
            </a:r>
            <a:r>
              <a:rPr lang="en-US" sz="2800" b="1" i="1" dirty="0" err="1" smtClean="0"/>
              <a:t>chưa</a:t>
            </a:r>
            <a:r>
              <a:rPr lang="en-US" sz="2800" b="1" i="1" dirty="0" smtClean="0"/>
              <a:t>?</a:t>
            </a:r>
            <a:endParaRPr lang="vi-VN" sz="2800" b="1" i="1" dirty="0"/>
          </a:p>
        </p:txBody>
      </p:sp>
      <p:sp>
        <p:nvSpPr>
          <p:cNvPr id="18" name="TextBox 17"/>
          <p:cNvSpPr txBox="1"/>
          <p:nvPr/>
        </p:nvSpPr>
        <p:spPr>
          <a:xfrm>
            <a:off x="8789957" y="5136875"/>
            <a:ext cx="1450664" cy="523220"/>
          </a:xfrm>
          <a:prstGeom prst="rect">
            <a:avLst/>
          </a:prstGeom>
          <a:noFill/>
        </p:spPr>
        <p:txBody>
          <a:bodyPr wrap="square" rtlCol="0">
            <a:spAutoFit/>
          </a:bodyPr>
          <a:lstStyle/>
          <a:p>
            <a:pPr marL="93663" algn="ctr"/>
            <a:r>
              <a:rPr lang="en-US" sz="2800" b="1" i="1" dirty="0" smtClean="0">
                <a:solidFill>
                  <a:srgbClr val="0000CC"/>
                </a:solidFill>
              </a:rPr>
              <a:t>- </a:t>
            </a:r>
            <a:r>
              <a:rPr lang="en-US" sz="2800" b="1" i="1" dirty="0" err="1" smtClean="0">
                <a:solidFill>
                  <a:srgbClr val="0000CC"/>
                </a:solidFill>
              </a:rPr>
              <a:t>Chưa</a:t>
            </a:r>
            <a:r>
              <a:rPr lang="en-US" sz="2800" b="1" i="1" dirty="0" smtClean="0">
                <a:solidFill>
                  <a:srgbClr val="0000CC"/>
                </a:solidFill>
              </a:rPr>
              <a:t>.</a:t>
            </a:r>
            <a:endParaRPr lang="vi-VN" sz="2800" b="1" i="1" dirty="0">
              <a:solidFill>
                <a:srgbClr val="0000CC"/>
              </a:solidFill>
            </a:endParaRPr>
          </a:p>
        </p:txBody>
      </p:sp>
    </p:spTree>
    <p:extLst>
      <p:ext uri="{BB962C8B-B14F-4D97-AF65-F5344CB8AC3E}">
        <p14:creationId xmlns:p14="http://schemas.microsoft.com/office/powerpoint/2010/main" val="390322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4"/>
          <p:cNvSpPr/>
          <p:nvPr/>
        </p:nvSpPr>
        <p:spPr>
          <a:xfrm>
            <a:off x="1944784" y="1556651"/>
            <a:ext cx="1181051" cy="2061302"/>
          </a:xfrm>
          <a:custGeom>
            <a:avLst/>
            <a:gdLst>
              <a:gd name="connsiteX0" fmla="*/ 0 w 1735187"/>
              <a:gd name="connsiteY0" fmla="*/ 1340253 h 1340253"/>
              <a:gd name="connsiteX1" fmla="*/ 524435 w 1735187"/>
              <a:gd name="connsiteY1" fmla="*/ 963735 h 1340253"/>
              <a:gd name="connsiteX2" fmla="*/ 954741 w 1735187"/>
              <a:gd name="connsiteY2" fmla="*/ 345170 h 1340253"/>
              <a:gd name="connsiteX3" fmla="*/ 1707777 w 1735187"/>
              <a:gd name="connsiteY3" fmla="*/ 22441 h 1340253"/>
              <a:gd name="connsiteX4" fmla="*/ 1573306 w 1735187"/>
              <a:gd name="connsiteY4" fmla="*/ 35888 h 1340253"/>
              <a:gd name="connsiteX5" fmla="*/ 1600200 w 1735187"/>
              <a:gd name="connsiteY5" fmla="*/ 103123 h 1340253"/>
              <a:gd name="connsiteX6" fmla="*/ 1721224 w 1735187"/>
              <a:gd name="connsiteY6" fmla="*/ 76229 h 13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187" h="1340253">
                <a:moveTo>
                  <a:pt x="0" y="1340253"/>
                </a:moveTo>
                <a:cubicBezTo>
                  <a:pt x="182656" y="1234917"/>
                  <a:pt x="365312" y="1129582"/>
                  <a:pt x="524435" y="963735"/>
                </a:cubicBezTo>
                <a:cubicBezTo>
                  <a:pt x="683558" y="797888"/>
                  <a:pt x="757517" y="502052"/>
                  <a:pt x="954741" y="345170"/>
                </a:cubicBezTo>
                <a:cubicBezTo>
                  <a:pt x="1151965" y="188288"/>
                  <a:pt x="1604683" y="73988"/>
                  <a:pt x="1707777" y="22441"/>
                </a:cubicBezTo>
                <a:cubicBezTo>
                  <a:pt x="1810871" y="-29106"/>
                  <a:pt x="1591235" y="22441"/>
                  <a:pt x="1573306" y="35888"/>
                </a:cubicBezTo>
                <a:cubicBezTo>
                  <a:pt x="1555377" y="49335"/>
                  <a:pt x="1575547" y="96399"/>
                  <a:pt x="1600200" y="103123"/>
                </a:cubicBezTo>
                <a:cubicBezTo>
                  <a:pt x="1624853" y="109846"/>
                  <a:pt x="1673038" y="93037"/>
                  <a:pt x="1721224" y="76229"/>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3138405" y="1065377"/>
            <a:ext cx="1735983" cy="1079424"/>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u="sng" dirty="0" err="1">
                <a:solidFill>
                  <a:srgbClr val="FF0000"/>
                </a:solidFill>
                <a:latin typeface="Arial" panose="020B0604020202020204" pitchFamily="34" charset="0"/>
                <a:cs typeface="Arial" panose="020B0604020202020204" pitchFamily="34" charset="0"/>
              </a:rPr>
              <a:t>Câu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ghép</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có</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từ</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nối</a:t>
            </a:r>
            <a:endParaRPr lang="en-US" sz="2400" b="1" u="sng" dirty="0" smtClean="0">
              <a:solidFill>
                <a:srgbClr val="FF0000"/>
              </a:solidFill>
              <a:latin typeface="Arial" panose="020B0604020202020204" pitchFamily="34" charset="0"/>
              <a:cs typeface="Arial" panose="020B0604020202020204" pitchFamily="34" charset="0"/>
            </a:endParaRPr>
          </a:p>
        </p:txBody>
      </p:sp>
      <p:sp>
        <p:nvSpPr>
          <p:cNvPr id="10" name="Freeform 9"/>
          <p:cNvSpPr/>
          <p:nvPr/>
        </p:nvSpPr>
        <p:spPr>
          <a:xfrm flipV="1">
            <a:off x="2074714" y="3432588"/>
            <a:ext cx="460595" cy="2202388"/>
          </a:xfrm>
          <a:custGeom>
            <a:avLst/>
            <a:gdLst>
              <a:gd name="connsiteX0" fmla="*/ 0 w 1735187"/>
              <a:gd name="connsiteY0" fmla="*/ 1340253 h 1340253"/>
              <a:gd name="connsiteX1" fmla="*/ 524435 w 1735187"/>
              <a:gd name="connsiteY1" fmla="*/ 963735 h 1340253"/>
              <a:gd name="connsiteX2" fmla="*/ 954741 w 1735187"/>
              <a:gd name="connsiteY2" fmla="*/ 345170 h 1340253"/>
              <a:gd name="connsiteX3" fmla="*/ 1707777 w 1735187"/>
              <a:gd name="connsiteY3" fmla="*/ 22441 h 1340253"/>
              <a:gd name="connsiteX4" fmla="*/ 1573306 w 1735187"/>
              <a:gd name="connsiteY4" fmla="*/ 35888 h 1340253"/>
              <a:gd name="connsiteX5" fmla="*/ 1600200 w 1735187"/>
              <a:gd name="connsiteY5" fmla="*/ 103123 h 1340253"/>
              <a:gd name="connsiteX6" fmla="*/ 1721224 w 1735187"/>
              <a:gd name="connsiteY6" fmla="*/ 76229 h 13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187" h="1340253">
                <a:moveTo>
                  <a:pt x="0" y="1340253"/>
                </a:moveTo>
                <a:cubicBezTo>
                  <a:pt x="182656" y="1234917"/>
                  <a:pt x="365312" y="1129582"/>
                  <a:pt x="524435" y="963735"/>
                </a:cubicBezTo>
                <a:cubicBezTo>
                  <a:pt x="683558" y="797888"/>
                  <a:pt x="757517" y="502052"/>
                  <a:pt x="954741" y="345170"/>
                </a:cubicBezTo>
                <a:cubicBezTo>
                  <a:pt x="1151965" y="188288"/>
                  <a:pt x="1604683" y="73988"/>
                  <a:pt x="1707777" y="22441"/>
                </a:cubicBezTo>
                <a:cubicBezTo>
                  <a:pt x="1810871" y="-29106"/>
                  <a:pt x="1591235" y="22441"/>
                  <a:pt x="1573306" y="35888"/>
                </a:cubicBezTo>
                <a:cubicBezTo>
                  <a:pt x="1555377" y="49335"/>
                  <a:pt x="1575547" y="96399"/>
                  <a:pt x="1600200" y="103123"/>
                </a:cubicBezTo>
                <a:cubicBezTo>
                  <a:pt x="1624853" y="109846"/>
                  <a:pt x="1673038" y="93037"/>
                  <a:pt x="1721224" y="76229"/>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7248184" y="234380"/>
            <a:ext cx="5078606" cy="830997"/>
          </a:xfrm>
          <a:prstGeom prst="rect">
            <a:avLst/>
          </a:prstGeom>
          <a:noFill/>
        </p:spPr>
        <p:txBody>
          <a:bodyPr wrap="square" rtlCol="0">
            <a:spAutoFit/>
          </a:bodyPr>
          <a:lstStyle/>
          <a:p>
            <a:pPr algn="ctr"/>
            <a:r>
              <a:rPr lang="en-US" sz="2400" b="1" i="1" dirty="0" err="1" smtClean="0">
                <a:solidFill>
                  <a:srgbClr val="0000CC"/>
                </a:solidFill>
              </a:rPr>
              <a:t>Ví</a:t>
            </a:r>
            <a:r>
              <a:rPr lang="en-US" sz="2400" b="1" i="1" dirty="0" smtClean="0">
                <a:solidFill>
                  <a:srgbClr val="0000CC"/>
                </a:solidFill>
              </a:rPr>
              <a:t> </a:t>
            </a:r>
            <a:r>
              <a:rPr lang="en-US" sz="2400" b="1" i="1" dirty="0" err="1" smtClean="0">
                <a:solidFill>
                  <a:srgbClr val="0000CC"/>
                </a:solidFill>
              </a:rPr>
              <a:t>dụ</a:t>
            </a:r>
            <a:r>
              <a:rPr lang="en-US" sz="2400" b="1" i="1" dirty="0">
                <a:solidFill>
                  <a:srgbClr val="0000CC"/>
                </a:solidFill>
              </a:rPr>
              <a:t>:</a:t>
            </a:r>
            <a:r>
              <a:rPr lang="en-US" sz="2400" b="1" i="1" dirty="0" smtClean="0">
                <a:solidFill>
                  <a:srgbClr val="0000CC"/>
                </a:solidFill>
              </a:rPr>
              <a:t> </a:t>
            </a:r>
          </a:p>
          <a:p>
            <a:pPr algn="ctr"/>
            <a:r>
              <a:rPr lang="en-US" sz="2400" b="1" i="1" dirty="0" err="1" smtClean="0">
                <a:solidFill>
                  <a:srgbClr val="0000CC"/>
                </a:solidFill>
              </a:rPr>
              <a:t>Em</a:t>
            </a:r>
            <a:r>
              <a:rPr lang="en-US" sz="2400" b="1" i="1" dirty="0" smtClean="0">
                <a:solidFill>
                  <a:srgbClr val="0000CC"/>
                </a:solidFill>
              </a:rPr>
              <a:t> </a:t>
            </a:r>
            <a:r>
              <a:rPr lang="en-US" sz="2400" b="1" i="1" dirty="0" err="1" smtClean="0">
                <a:solidFill>
                  <a:srgbClr val="0000CC"/>
                </a:solidFill>
              </a:rPr>
              <a:t>đi</a:t>
            </a:r>
            <a:r>
              <a:rPr lang="en-US" sz="2400" b="1" i="1" dirty="0" smtClean="0">
                <a:solidFill>
                  <a:srgbClr val="0000CC"/>
                </a:solidFill>
              </a:rPr>
              <a:t> </a:t>
            </a:r>
            <a:r>
              <a:rPr lang="en-US" sz="2400" b="1" i="1" dirty="0" err="1" smtClean="0">
                <a:solidFill>
                  <a:srgbClr val="0000CC"/>
                </a:solidFill>
              </a:rPr>
              <a:t>học</a:t>
            </a:r>
            <a:r>
              <a:rPr lang="en-US" sz="2400" b="1" i="1" dirty="0">
                <a:solidFill>
                  <a:srgbClr val="0000CC"/>
                </a:solidFill>
              </a:rPr>
              <a:t> </a:t>
            </a:r>
            <a:r>
              <a:rPr lang="en-US" sz="2400" b="1" i="1" dirty="0" err="1" smtClean="0">
                <a:solidFill>
                  <a:srgbClr val="FF0000"/>
                </a:solidFill>
              </a:rPr>
              <a:t>còn</a:t>
            </a:r>
            <a:r>
              <a:rPr lang="en-US" sz="2400" b="1" i="1" dirty="0" smtClean="0">
                <a:solidFill>
                  <a:srgbClr val="FF0000"/>
                </a:solidFill>
              </a:rPr>
              <a:t> </a:t>
            </a:r>
            <a:r>
              <a:rPr lang="en-US" sz="2400" b="1" i="1" dirty="0" err="1" smtClean="0">
                <a:solidFill>
                  <a:srgbClr val="0000CC"/>
                </a:solidFill>
              </a:rPr>
              <a:t>bé</a:t>
            </a:r>
            <a:r>
              <a:rPr lang="en-US" sz="2400" b="1" i="1" dirty="0" smtClean="0">
                <a:solidFill>
                  <a:srgbClr val="0000CC"/>
                </a:solidFill>
              </a:rPr>
              <a:t> An ở </a:t>
            </a:r>
            <a:r>
              <a:rPr lang="en-US" sz="2400" b="1" i="1" dirty="0" err="1" smtClean="0">
                <a:solidFill>
                  <a:srgbClr val="0000CC"/>
                </a:solidFill>
              </a:rPr>
              <a:t>nhà</a:t>
            </a:r>
            <a:endParaRPr lang="vi-VN" sz="2400" b="1" i="1" dirty="0">
              <a:solidFill>
                <a:srgbClr val="0000CC"/>
              </a:solidFill>
            </a:endParaRPr>
          </a:p>
        </p:txBody>
      </p:sp>
      <p:sp>
        <p:nvSpPr>
          <p:cNvPr id="7" name="Rounded Rectangle 6"/>
          <p:cNvSpPr/>
          <p:nvPr/>
        </p:nvSpPr>
        <p:spPr>
          <a:xfrm>
            <a:off x="2535309" y="4324385"/>
            <a:ext cx="2754615" cy="2307875"/>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u="sng" dirty="0" err="1">
                <a:solidFill>
                  <a:srgbClr val="FF0000"/>
                </a:solidFill>
                <a:latin typeface="Arial" panose="020B0604020202020204" pitchFamily="34" charset="0"/>
                <a:cs typeface="Arial" panose="020B0604020202020204" pitchFamily="34" charset="0"/>
              </a:rPr>
              <a:t>Câu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ghép</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không</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có</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từ</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nối</a:t>
            </a:r>
            <a:endParaRPr lang="en-US" sz="2400" b="1" u="sng" dirty="0" smtClean="0">
              <a:solidFill>
                <a:srgbClr val="FF0000"/>
              </a:solidFill>
              <a:latin typeface="Arial" panose="020B0604020202020204" pitchFamily="34" charset="0"/>
              <a:cs typeface="Arial" panose="020B0604020202020204" pitchFamily="34" charset="0"/>
            </a:endParaRPr>
          </a:p>
          <a:p>
            <a:pPr algn="ctr"/>
            <a:r>
              <a:rPr lang="en-US" sz="2400" b="1" u="sng" dirty="0" smtClean="0">
                <a:solidFill>
                  <a:srgbClr val="FF0000"/>
                </a:solidFill>
                <a:latin typeface="Arial" panose="020B0604020202020204" pitchFamily="34" charset="0"/>
                <a:cs typeface="Arial" panose="020B0604020202020204" pitchFamily="34" charset="0"/>
              </a:rPr>
              <a:t>(</a:t>
            </a:r>
            <a:r>
              <a:rPr lang="en-US" sz="2400" b="1" u="sng" dirty="0" err="1" smtClean="0">
                <a:solidFill>
                  <a:srgbClr val="FF0000"/>
                </a:solidFill>
                <a:latin typeface="Arial" panose="020B0604020202020204" pitchFamily="34" charset="0"/>
                <a:cs typeface="Arial" panose="020B0604020202020204" pitchFamily="34" charset="0"/>
              </a:rPr>
              <a:t>nối</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trực</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tiếp</a:t>
            </a:r>
            <a:r>
              <a:rPr lang="en-US" sz="2400" b="1" u="sng" dirty="0" smtClean="0">
                <a:solidFill>
                  <a:srgbClr val="FF0000"/>
                </a:solidFill>
                <a:latin typeface="Arial" panose="020B0604020202020204" pitchFamily="34" charset="0"/>
                <a:cs typeface="Arial" panose="020B0604020202020204" pitchFamily="34" charset="0"/>
              </a:rPr>
              <a:t>) </a:t>
            </a:r>
          </a:p>
        </p:txBody>
      </p:sp>
      <p:sp>
        <p:nvSpPr>
          <p:cNvPr id="4" name="Flowchart: Alternate Process 3"/>
          <p:cNvSpPr/>
          <p:nvPr/>
        </p:nvSpPr>
        <p:spPr>
          <a:xfrm>
            <a:off x="321754" y="1834554"/>
            <a:ext cx="1800828" cy="3194062"/>
          </a:xfrm>
          <a:prstGeom prst="flowChartAlternateProcess">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u="sng" dirty="0" err="1">
                <a:solidFill>
                  <a:srgbClr val="FF0000"/>
                </a:solidFill>
                <a:latin typeface="Arial" panose="020B0604020202020204" pitchFamily="34" charset="0"/>
                <a:cs typeface="Arial" panose="020B0604020202020204" pitchFamily="34" charset="0"/>
              </a:rPr>
              <a:t>Câu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ghép</a:t>
            </a:r>
            <a:endParaRPr lang="vi-VN" sz="2400" b="1" u="sng" dirty="0">
              <a:solidFill>
                <a:srgbClr val="FF0000"/>
              </a:solidFill>
              <a:latin typeface="Arial" panose="020B0604020202020204" pitchFamily="34" charset="0"/>
              <a:cs typeface="Arial" panose="020B0604020202020204" pitchFamily="34" charset="0"/>
            </a:endParaRPr>
          </a:p>
          <a:p>
            <a:pPr algn="ctr"/>
            <a:r>
              <a:rPr lang="en-US" sz="2000" b="1" dirty="0" err="1" smtClean="0">
                <a:latin typeface="Arial" panose="020B0604020202020204" pitchFamily="34" charset="0"/>
                <a:cs typeface="Arial" panose="020B0604020202020204" pitchFamily="34" charset="0"/>
              </a:rPr>
              <a:t>Là</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câu</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có</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hai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vế</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câu</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trở</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lên</a:t>
            </a:r>
            <a:r>
              <a:rPr lang="en-US" sz="2000" b="1" dirty="0" smtClean="0">
                <a:latin typeface="Arial" panose="020B0604020202020204" pitchFamily="34" charset="0"/>
                <a:cs typeface="Arial" panose="020B0604020202020204" pitchFamily="34" charset="0"/>
              </a:rPr>
              <a:t>. </a:t>
            </a:r>
          </a:p>
          <a:p>
            <a:pPr algn="ctr"/>
            <a:r>
              <a:rPr lang="en-US" sz="2000" b="1" dirty="0" err="1" smtClean="0">
                <a:latin typeface="Arial" panose="020B0604020202020204" pitchFamily="34" charset="0"/>
                <a:cs typeface="Arial" panose="020B0604020202020204" pitchFamily="34" charset="0"/>
              </a:rPr>
              <a:t>Mỗi</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vế</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câu</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thường</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có</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cấu</a:t>
            </a:r>
            <a:r>
              <a:rPr lang="en-US" sz="2000" b="1" dirty="0" smtClean="0">
                <a:latin typeface="Arial" panose="020B0604020202020204" pitchFamily="34" charset="0"/>
                <a:cs typeface="Arial" panose="020B0604020202020204" pitchFamily="34" charset="0"/>
              </a:rPr>
              <a:t> tạo </a:t>
            </a:r>
            <a:r>
              <a:rPr lang="en-US" sz="2000" b="1" dirty="0" err="1" smtClean="0">
                <a:latin typeface="Arial" panose="020B0604020202020204" pitchFamily="34" charset="0"/>
                <a:cs typeface="Arial" panose="020B0604020202020204" pitchFamily="34" charset="0"/>
              </a:rPr>
              <a:t>giống</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câu</a:t>
            </a:r>
            <a:r>
              <a:rPr lang="en-US" sz="2000" b="1" dirty="0" smtClean="0">
                <a:latin typeface="Arial" panose="020B0604020202020204" pitchFamily="34" charset="0"/>
                <a:cs typeface="Arial" panose="020B0604020202020204" pitchFamily="34" charset="0"/>
              </a:rPr>
              <a:t> </a:t>
            </a:r>
            <a:r>
              <a:rPr lang="en-US" sz="2000" b="1" dirty="0" err="1" smtClean="0">
                <a:latin typeface="Arial" panose="020B0604020202020204" pitchFamily="34" charset="0"/>
                <a:cs typeface="Arial" panose="020B0604020202020204" pitchFamily="34" charset="0"/>
              </a:rPr>
              <a:t>đơn</a:t>
            </a:r>
            <a:r>
              <a:rPr lang="en-US" sz="2000" b="1"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p>
            <a:pPr algn="ctr"/>
            <a:endParaRPr lang="vi-VN" sz="2000" b="1" dirty="0"/>
          </a:p>
        </p:txBody>
      </p:sp>
      <p:sp>
        <p:nvSpPr>
          <p:cNvPr id="16" name="TextBox 15"/>
          <p:cNvSpPr txBox="1"/>
          <p:nvPr/>
        </p:nvSpPr>
        <p:spPr>
          <a:xfrm>
            <a:off x="7455231" y="2444077"/>
            <a:ext cx="4913553" cy="830997"/>
          </a:xfrm>
          <a:prstGeom prst="rect">
            <a:avLst/>
          </a:prstGeom>
          <a:noFill/>
        </p:spPr>
        <p:txBody>
          <a:bodyPr wrap="square" rtlCol="0">
            <a:spAutoFit/>
          </a:bodyPr>
          <a:lstStyle/>
          <a:p>
            <a:pPr algn="ctr"/>
            <a:r>
              <a:rPr lang="en-US" sz="2400" b="1" i="1" dirty="0" err="1">
                <a:solidFill>
                  <a:srgbClr val="0000CC"/>
                </a:solidFill>
              </a:rPr>
              <a:t>Ví</a:t>
            </a:r>
            <a:r>
              <a:rPr lang="en-US" sz="2400" b="1" i="1" dirty="0">
                <a:solidFill>
                  <a:srgbClr val="0000CC"/>
                </a:solidFill>
              </a:rPr>
              <a:t> </a:t>
            </a:r>
            <a:r>
              <a:rPr lang="en-US" sz="2400" b="1" i="1" dirty="0" err="1">
                <a:solidFill>
                  <a:srgbClr val="0000CC"/>
                </a:solidFill>
              </a:rPr>
              <a:t>dụ</a:t>
            </a:r>
            <a:r>
              <a:rPr lang="en-US" sz="2400" b="1" i="1" dirty="0">
                <a:solidFill>
                  <a:srgbClr val="0000CC"/>
                </a:solidFill>
              </a:rPr>
              <a:t>: </a:t>
            </a:r>
          </a:p>
          <a:p>
            <a:pPr algn="ctr"/>
            <a:r>
              <a:rPr lang="en-US" sz="2400" b="1" i="1" dirty="0" err="1" smtClean="0">
                <a:solidFill>
                  <a:srgbClr val="FF0000"/>
                </a:solidFill>
              </a:rPr>
              <a:t>Vì</a:t>
            </a:r>
            <a:r>
              <a:rPr lang="en-US" sz="2400" b="1" i="1" dirty="0" smtClean="0">
                <a:solidFill>
                  <a:srgbClr val="FF0000"/>
                </a:solidFill>
              </a:rPr>
              <a:t> </a:t>
            </a:r>
            <a:r>
              <a:rPr lang="en-US" sz="2400" b="1" i="1" dirty="0" err="1" smtClean="0">
                <a:solidFill>
                  <a:srgbClr val="0000CC"/>
                </a:solidFill>
              </a:rPr>
              <a:t>trời</a:t>
            </a:r>
            <a:r>
              <a:rPr lang="en-US" sz="2400" b="1" i="1" dirty="0" smtClean="0">
                <a:solidFill>
                  <a:srgbClr val="0000CC"/>
                </a:solidFill>
              </a:rPr>
              <a:t> </a:t>
            </a:r>
            <a:r>
              <a:rPr lang="en-US" sz="2400" b="1" i="1" dirty="0" err="1" smtClean="0">
                <a:solidFill>
                  <a:srgbClr val="0000CC"/>
                </a:solidFill>
              </a:rPr>
              <a:t>mưa</a:t>
            </a:r>
            <a:r>
              <a:rPr lang="en-US" sz="2400" b="1" i="1" dirty="0" smtClean="0">
                <a:solidFill>
                  <a:srgbClr val="0000CC"/>
                </a:solidFill>
              </a:rPr>
              <a:t> to</a:t>
            </a:r>
            <a:r>
              <a:rPr lang="en-US" sz="2400" b="1" i="1" dirty="0" smtClean="0">
                <a:solidFill>
                  <a:srgbClr val="FF0000"/>
                </a:solidFill>
              </a:rPr>
              <a:t> </a:t>
            </a:r>
            <a:r>
              <a:rPr lang="en-US" sz="2400" b="1" i="1" dirty="0" err="1" smtClean="0">
                <a:solidFill>
                  <a:srgbClr val="FF0000"/>
                </a:solidFill>
              </a:rPr>
              <a:t>nên</a:t>
            </a:r>
            <a:r>
              <a:rPr lang="en-US" sz="2400" b="1" i="1" dirty="0" smtClean="0">
                <a:solidFill>
                  <a:srgbClr val="FF0000"/>
                </a:solidFill>
              </a:rPr>
              <a:t> </a:t>
            </a:r>
            <a:r>
              <a:rPr lang="en-US" sz="2400" b="1" i="1" dirty="0" err="1" smtClean="0">
                <a:solidFill>
                  <a:srgbClr val="0000CC"/>
                </a:solidFill>
              </a:rPr>
              <a:t>đường</a:t>
            </a:r>
            <a:r>
              <a:rPr lang="en-US" sz="2400" b="1" i="1" dirty="0" smtClean="0">
                <a:solidFill>
                  <a:srgbClr val="0000CC"/>
                </a:solidFill>
              </a:rPr>
              <a:t> </a:t>
            </a:r>
            <a:r>
              <a:rPr lang="en-US" sz="2400" b="1" i="1" dirty="0" err="1" smtClean="0">
                <a:solidFill>
                  <a:srgbClr val="0000CC"/>
                </a:solidFill>
              </a:rPr>
              <a:t>trơn</a:t>
            </a:r>
            <a:r>
              <a:rPr lang="en-US" sz="2400" b="1" i="1" dirty="0" smtClean="0">
                <a:solidFill>
                  <a:srgbClr val="0000CC"/>
                </a:solidFill>
              </a:rPr>
              <a:t>.</a:t>
            </a:r>
            <a:endParaRPr lang="vi-VN" sz="2400" b="1" i="1" dirty="0">
              <a:solidFill>
                <a:srgbClr val="0000CC"/>
              </a:solidFill>
            </a:endParaRPr>
          </a:p>
        </p:txBody>
      </p:sp>
      <p:sp>
        <p:nvSpPr>
          <p:cNvPr id="17" name="TextBox 16"/>
          <p:cNvSpPr txBox="1"/>
          <p:nvPr/>
        </p:nvSpPr>
        <p:spPr>
          <a:xfrm>
            <a:off x="4718555" y="4247350"/>
            <a:ext cx="7715736" cy="584775"/>
          </a:xfrm>
          <a:prstGeom prst="rect">
            <a:avLst/>
          </a:prstGeom>
          <a:noFill/>
        </p:spPr>
        <p:txBody>
          <a:bodyPr wrap="square" rtlCol="0">
            <a:spAutoFit/>
          </a:bodyPr>
          <a:lstStyle/>
          <a:p>
            <a:pPr algn="ctr"/>
            <a:r>
              <a:rPr lang="en-US" sz="2400" b="1" i="1" dirty="0" smtClean="0">
                <a:solidFill>
                  <a:srgbClr val="0000CC"/>
                </a:solidFill>
              </a:rPr>
              <a:t>VD 1: </a:t>
            </a:r>
            <a:r>
              <a:rPr lang="en-US" sz="2400" b="1" i="1" dirty="0" err="1" smtClean="0">
                <a:solidFill>
                  <a:srgbClr val="0000CC"/>
                </a:solidFill>
              </a:rPr>
              <a:t>Các</a:t>
            </a:r>
            <a:r>
              <a:rPr lang="en-US" sz="2400" b="1" i="1" dirty="0" smtClean="0">
                <a:solidFill>
                  <a:srgbClr val="0000CC"/>
                </a:solidFill>
              </a:rPr>
              <a:t> </a:t>
            </a:r>
            <a:r>
              <a:rPr lang="en-US" sz="2400" b="1" i="1" dirty="0" err="1" smtClean="0">
                <a:solidFill>
                  <a:srgbClr val="0000CC"/>
                </a:solidFill>
              </a:rPr>
              <a:t>bạn</a:t>
            </a:r>
            <a:r>
              <a:rPr lang="en-US" sz="2400" b="1" i="1" dirty="0" smtClean="0">
                <a:solidFill>
                  <a:srgbClr val="0000CC"/>
                </a:solidFill>
              </a:rPr>
              <a:t> </a:t>
            </a:r>
            <a:r>
              <a:rPr lang="en-US" sz="2400" b="1" i="1" dirty="0" err="1" smtClean="0">
                <a:solidFill>
                  <a:srgbClr val="0000CC"/>
                </a:solidFill>
              </a:rPr>
              <a:t>nam</a:t>
            </a:r>
            <a:r>
              <a:rPr lang="en-US" sz="2400" b="1" i="1" dirty="0" smtClean="0">
                <a:solidFill>
                  <a:srgbClr val="0000CC"/>
                </a:solidFill>
              </a:rPr>
              <a:t> </a:t>
            </a:r>
            <a:r>
              <a:rPr lang="en-US" sz="2400" b="1" i="1" dirty="0" err="1" smtClean="0">
                <a:solidFill>
                  <a:srgbClr val="0000CC"/>
                </a:solidFill>
              </a:rPr>
              <a:t>đá</a:t>
            </a:r>
            <a:r>
              <a:rPr lang="en-US" sz="2400" b="1" i="1" dirty="0" smtClean="0">
                <a:solidFill>
                  <a:srgbClr val="0000CC"/>
                </a:solidFill>
              </a:rPr>
              <a:t> </a:t>
            </a:r>
            <a:r>
              <a:rPr lang="en-US" sz="2400" b="1" i="1" dirty="0" err="1" smtClean="0">
                <a:solidFill>
                  <a:srgbClr val="0000CC"/>
                </a:solidFill>
              </a:rPr>
              <a:t>cầu</a:t>
            </a:r>
            <a:r>
              <a:rPr lang="en-US" sz="3200" b="1" i="1" u="sng" dirty="0" smtClean="0">
                <a:solidFill>
                  <a:srgbClr val="FF0000"/>
                </a:solidFill>
              </a:rPr>
              <a:t>,</a:t>
            </a:r>
            <a:r>
              <a:rPr lang="en-US" sz="2400" b="1" i="1" dirty="0" smtClean="0">
                <a:solidFill>
                  <a:srgbClr val="0000CC"/>
                </a:solidFill>
              </a:rPr>
              <a:t> </a:t>
            </a:r>
            <a:r>
              <a:rPr lang="en-US" sz="2400" b="1" i="1" dirty="0" err="1" smtClean="0">
                <a:solidFill>
                  <a:srgbClr val="0000CC"/>
                </a:solidFill>
              </a:rPr>
              <a:t>các</a:t>
            </a:r>
            <a:r>
              <a:rPr lang="en-US" sz="2400" b="1" i="1" dirty="0" smtClean="0">
                <a:solidFill>
                  <a:srgbClr val="0000CC"/>
                </a:solidFill>
              </a:rPr>
              <a:t> </a:t>
            </a:r>
            <a:r>
              <a:rPr lang="en-US" sz="2400" b="1" i="1" dirty="0" err="1" smtClean="0">
                <a:solidFill>
                  <a:srgbClr val="0000CC"/>
                </a:solidFill>
              </a:rPr>
              <a:t>bạn</a:t>
            </a:r>
            <a:r>
              <a:rPr lang="en-US" sz="2400" b="1" i="1" dirty="0" smtClean="0">
                <a:solidFill>
                  <a:srgbClr val="0000CC"/>
                </a:solidFill>
              </a:rPr>
              <a:t> </a:t>
            </a:r>
            <a:r>
              <a:rPr lang="en-US" sz="2400" b="1" i="1" dirty="0" err="1" smtClean="0">
                <a:solidFill>
                  <a:srgbClr val="0000CC"/>
                </a:solidFill>
              </a:rPr>
              <a:t>nữ</a:t>
            </a:r>
            <a:r>
              <a:rPr lang="en-US" sz="2400" b="1" i="1" dirty="0" smtClean="0">
                <a:solidFill>
                  <a:srgbClr val="0000CC"/>
                </a:solidFill>
              </a:rPr>
              <a:t> </a:t>
            </a:r>
            <a:r>
              <a:rPr lang="en-US" sz="2400" b="1" i="1" dirty="0" err="1" smtClean="0">
                <a:solidFill>
                  <a:srgbClr val="0000CC"/>
                </a:solidFill>
              </a:rPr>
              <a:t>nhảy</a:t>
            </a:r>
            <a:r>
              <a:rPr lang="en-US" sz="2400" b="1" i="1" dirty="0" smtClean="0">
                <a:solidFill>
                  <a:srgbClr val="0000CC"/>
                </a:solidFill>
              </a:rPr>
              <a:t> </a:t>
            </a:r>
            <a:r>
              <a:rPr lang="en-US" sz="2400" b="1" i="1" dirty="0" err="1" smtClean="0">
                <a:solidFill>
                  <a:srgbClr val="0000CC"/>
                </a:solidFill>
              </a:rPr>
              <a:t>dây</a:t>
            </a:r>
            <a:r>
              <a:rPr lang="en-US" sz="2400" b="1" i="1" dirty="0" smtClean="0">
                <a:solidFill>
                  <a:srgbClr val="0000CC"/>
                </a:solidFill>
              </a:rPr>
              <a:t>.</a:t>
            </a:r>
            <a:endParaRPr lang="vi-VN" sz="2400" b="1" i="1" dirty="0">
              <a:solidFill>
                <a:srgbClr val="0000CC"/>
              </a:solidFill>
            </a:endParaRPr>
          </a:p>
        </p:txBody>
      </p:sp>
      <p:sp>
        <p:nvSpPr>
          <p:cNvPr id="19" name="Freeform 18"/>
          <p:cNvSpPr/>
          <p:nvPr/>
        </p:nvSpPr>
        <p:spPr>
          <a:xfrm>
            <a:off x="4775093" y="859593"/>
            <a:ext cx="967563" cy="647587"/>
          </a:xfrm>
          <a:custGeom>
            <a:avLst/>
            <a:gdLst>
              <a:gd name="connsiteX0" fmla="*/ 0 w 1735187"/>
              <a:gd name="connsiteY0" fmla="*/ 1340253 h 1340253"/>
              <a:gd name="connsiteX1" fmla="*/ 524435 w 1735187"/>
              <a:gd name="connsiteY1" fmla="*/ 963735 h 1340253"/>
              <a:gd name="connsiteX2" fmla="*/ 954741 w 1735187"/>
              <a:gd name="connsiteY2" fmla="*/ 345170 h 1340253"/>
              <a:gd name="connsiteX3" fmla="*/ 1707777 w 1735187"/>
              <a:gd name="connsiteY3" fmla="*/ 22441 h 1340253"/>
              <a:gd name="connsiteX4" fmla="*/ 1573306 w 1735187"/>
              <a:gd name="connsiteY4" fmla="*/ 35888 h 1340253"/>
              <a:gd name="connsiteX5" fmla="*/ 1600200 w 1735187"/>
              <a:gd name="connsiteY5" fmla="*/ 103123 h 1340253"/>
              <a:gd name="connsiteX6" fmla="*/ 1721224 w 1735187"/>
              <a:gd name="connsiteY6" fmla="*/ 76229 h 13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187" h="1340253">
                <a:moveTo>
                  <a:pt x="0" y="1340253"/>
                </a:moveTo>
                <a:cubicBezTo>
                  <a:pt x="182656" y="1234917"/>
                  <a:pt x="365312" y="1129582"/>
                  <a:pt x="524435" y="963735"/>
                </a:cubicBezTo>
                <a:cubicBezTo>
                  <a:pt x="683558" y="797888"/>
                  <a:pt x="757517" y="502052"/>
                  <a:pt x="954741" y="345170"/>
                </a:cubicBezTo>
                <a:cubicBezTo>
                  <a:pt x="1151965" y="188288"/>
                  <a:pt x="1604683" y="73988"/>
                  <a:pt x="1707777" y="22441"/>
                </a:cubicBezTo>
                <a:cubicBezTo>
                  <a:pt x="1810871" y="-29106"/>
                  <a:pt x="1591235" y="22441"/>
                  <a:pt x="1573306" y="35888"/>
                </a:cubicBezTo>
                <a:cubicBezTo>
                  <a:pt x="1555377" y="49335"/>
                  <a:pt x="1575547" y="96399"/>
                  <a:pt x="1600200" y="103123"/>
                </a:cubicBezTo>
                <a:cubicBezTo>
                  <a:pt x="1624853" y="109846"/>
                  <a:pt x="1673038" y="93037"/>
                  <a:pt x="1721224" y="76229"/>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ounded Rectangle 19"/>
          <p:cNvSpPr/>
          <p:nvPr/>
        </p:nvSpPr>
        <p:spPr>
          <a:xfrm>
            <a:off x="5716428" y="150634"/>
            <a:ext cx="2253367" cy="1315242"/>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u="sng" dirty="0" err="1">
                <a:solidFill>
                  <a:srgbClr val="FF0000"/>
                </a:solidFill>
                <a:latin typeface="Arial" panose="020B0604020202020204" pitchFamily="34" charset="0"/>
                <a:cs typeface="Arial" panose="020B0604020202020204" pitchFamily="34" charset="0"/>
              </a:rPr>
              <a:t>Câu</a:t>
            </a:r>
            <a:r>
              <a:rPr lang="en-US" sz="2400" b="1" u="sng" dirty="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ghép</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nối</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bằng</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0000CC"/>
                </a:solidFill>
                <a:latin typeface="Arial" panose="020B0604020202020204" pitchFamily="34" charset="0"/>
                <a:cs typeface="Arial" panose="020B0604020202020204" pitchFamily="34" charset="0"/>
              </a:rPr>
              <a:t>một</a:t>
            </a:r>
            <a:r>
              <a:rPr lang="en-US" sz="2400" b="1" u="sng" dirty="0" smtClean="0">
                <a:solidFill>
                  <a:srgbClr val="0000CC"/>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quan</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hệ</a:t>
            </a:r>
            <a:r>
              <a:rPr lang="en-US" sz="2400" b="1" u="sng" dirty="0" smtClean="0">
                <a:solidFill>
                  <a:srgbClr val="FF0000"/>
                </a:solidFill>
                <a:latin typeface="Arial" panose="020B0604020202020204" pitchFamily="34" charset="0"/>
                <a:cs typeface="Arial" panose="020B0604020202020204" pitchFamily="34" charset="0"/>
              </a:rPr>
              <a:t> </a:t>
            </a:r>
            <a:r>
              <a:rPr lang="en-US" sz="2400" b="1" u="sng" dirty="0" err="1" smtClean="0">
                <a:solidFill>
                  <a:srgbClr val="FF0000"/>
                </a:solidFill>
                <a:latin typeface="Arial" panose="020B0604020202020204" pitchFamily="34" charset="0"/>
                <a:cs typeface="Arial" panose="020B0604020202020204" pitchFamily="34" charset="0"/>
              </a:rPr>
              <a:t>từ</a:t>
            </a:r>
            <a:endParaRPr lang="en-US" sz="2400" b="1" u="sng" dirty="0" smtClean="0">
              <a:solidFill>
                <a:srgbClr val="FF0000"/>
              </a:solidFill>
              <a:latin typeface="Arial" panose="020B0604020202020204" pitchFamily="34" charset="0"/>
              <a:cs typeface="Arial" panose="020B0604020202020204" pitchFamily="34" charset="0"/>
            </a:endParaRPr>
          </a:p>
        </p:txBody>
      </p:sp>
      <p:sp>
        <p:nvSpPr>
          <p:cNvPr id="21" name="Freeform 20"/>
          <p:cNvSpPr/>
          <p:nvPr/>
        </p:nvSpPr>
        <p:spPr>
          <a:xfrm flipV="1">
            <a:off x="4791246" y="1685621"/>
            <a:ext cx="967563" cy="1581219"/>
          </a:xfrm>
          <a:custGeom>
            <a:avLst/>
            <a:gdLst>
              <a:gd name="connsiteX0" fmla="*/ 0 w 1735187"/>
              <a:gd name="connsiteY0" fmla="*/ 1340253 h 1340253"/>
              <a:gd name="connsiteX1" fmla="*/ 524435 w 1735187"/>
              <a:gd name="connsiteY1" fmla="*/ 963735 h 1340253"/>
              <a:gd name="connsiteX2" fmla="*/ 954741 w 1735187"/>
              <a:gd name="connsiteY2" fmla="*/ 345170 h 1340253"/>
              <a:gd name="connsiteX3" fmla="*/ 1707777 w 1735187"/>
              <a:gd name="connsiteY3" fmla="*/ 22441 h 1340253"/>
              <a:gd name="connsiteX4" fmla="*/ 1573306 w 1735187"/>
              <a:gd name="connsiteY4" fmla="*/ 35888 h 1340253"/>
              <a:gd name="connsiteX5" fmla="*/ 1600200 w 1735187"/>
              <a:gd name="connsiteY5" fmla="*/ 103123 h 1340253"/>
              <a:gd name="connsiteX6" fmla="*/ 1721224 w 1735187"/>
              <a:gd name="connsiteY6" fmla="*/ 76229 h 13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187" h="1340253">
                <a:moveTo>
                  <a:pt x="0" y="1340253"/>
                </a:moveTo>
                <a:cubicBezTo>
                  <a:pt x="182656" y="1234917"/>
                  <a:pt x="365312" y="1129582"/>
                  <a:pt x="524435" y="963735"/>
                </a:cubicBezTo>
                <a:cubicBezTo>
                  <a:pt x="683558" y="797888"/>
                  <a:pt x="757517" y="502052"/>
                  <a:pt x="954741" y="345170"/>
                </a:cubicBezTo>
                <a:cubicBezTo>
                  <a:pt x="1151965" y="188288"/>
                  <a:pt x="1604683" y="73988"/>
                  <a:pt x="1707777" y="22441"/>
                </a:cubicBezTo>
                <a:cubicBezTo>
                  <a:pt x="1810871" y="-29106"/>
                  <a:pt x="1591235" y="22441"/>
                  <a:pt x="1573306" y="35888"/>
                </a:cubicBezTo>
                <a:cubicBezTo>
                  <a:pt x="1555377" y="49335"/>
                  <a:pt x="1575547" y="96399"/>
                  <a:pt x="1600200" y="103123"/>
                </a:cubicBezTo>
                <a:cubicBezTo>
                  <a:pt x="1624853" y="109846"/>
                  <a:pt x="1673038" y="93037"/>
                  <a:pt x="1721224" y="76229"/>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ounded Rectangle 21"/>
          <p:cNvSpPr/>
          <p:nvPr/>
        </p:nvSpPr>
        <p:spPr>
          <a:xfrm>
            <a:off x="5289924" y="2403635"/>
            <a:ext cx="2479087" cy="1315242"/>
          </a:xfrm>
          <a:prstGeom prst="round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FF0000"/>
                </a:solidFill>
                <a:latin typeface="Arial" panose="020B0604020202020204" pitchFamily="34" charset="0"/>
                <a:cs typeface="Arial" panose="020B0604020202020204" pitchFamily="34" charset="0"/>
              </a:rPr>
              <a:t>Câu</a:t>
            </a:r>
            <a:r>
              <a:rPr lang="en-US" sz="2400" b="1" dirty="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ghép</a:t>
            </a:r>
            <a:r>
              <a:rPr lang="en-US" sz="2400" b="1" dirty="0" smtClean="0">
                <a:solidFill>
                  <a:srgbClr val="FF0000"/>
                </a:solidFill>
                <a:latin typeface="Arial" panose="020B0604020202020204" pitchFamily="34" charset="0"/>
                <a:cs typeface="Arial" panose="020B0604020202020204" pitchFamily="34" charset="0"/>
              </a:rPr>
              <a:t> </a:t>
            </a:r>
          </a:p>
          <a:p>
            <a:pPr algn="ctr"/>
            <a:r>
              <a:rPr lang="en-US" sz="2400" b="1" dirty="0" err="1" smtClean="0">
                <a:solidFill>
                  <a:srgbClr val="FF0000"/>
                </a:solidFill>
                <a:latin typeface="Arial" panose="020B0604020202020204" pitchFamily="34" charset="0"/>
                <a:cs typeface="Arial" panose="020B0604020202020204" pitchFamily="34" charset="0"/>
              </a:rPr>
              <a:t>nối</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bằng</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0000CC"/>
                </a:solidFill>
                <a:latin typeface="Arial" panose="020B0604020202020204" pitchFamily="34" charset="0"/>
                <a:cs typeface="Arial" panose="020B0604020202020204" pitchFamily="34" charset="0"/>
              </a:rPr>
              <a:t>cặp</a:t>
            </a:r>
            <a:r>
              <a:rPr lang="en-US" sz="2400" b="1" dirty="0" smtClean="0">
                <a:solidFill>
                  <a:srgbClr val="FF0000"/>
                </a:solidFill>
                <a:latin typeface="Arial" panose="020B0604020202020204" pitchFamily="34" charset="0"/>
                <a:cs typeface="Arial" panose="020B0604020202020204" pitchFamily="34" charset="0"/>
              </a:rPr>
              <a:t> </a:t>
            </a:r>
          </a:p>
          <a:p>
            <a:pPr algn="ctr"/>
            <a:r>
              <a:rPr lang="en-US" sz="2400" b="1" dirty="0" err="1" smtClean="0">
                <a:solidFill>
                  <a:srgbClr val="FF0000"/>
                </a:solidFill>
                <a:latin typeface="Arial" panose="020B0604020202020204" pitchFamily="34" charset="0"/>
                <a:cs typeface="Arial" panose="020B0604020202020204" pitchFamily="34" charset="0"/>
              </a:rPr>
              <a:t>quan</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hệ</a:t>
            </a:r>
            <a:r>
              <a:rPr lang="en-US" sz="2400" b="1" dirty="0" smtClean="0">
                <a:solidFill>
                  <a:srgbClr val="FF0000"/>
                </a:solidFill>
                <a:latin typeface="Arial" panose="020B0604020202020204" pitchFamily="34" charset="0"/>
                <a:cs typeface="Arial" panose="020B0604020202020204" pitchFamily="34" charset="0"/>
              </a:rPr>
              <a:t> </a:t>
            </a:r>
            <a:r>
              <a:rPr lang="en-US" sz="2400" b="1" dirty="0" err="1" smtClean="0">
                <a:solidFill>
                  <a:srgbClr val="FF0000"/>
                </a:solidFill>
                <a:latin typeface="Arial" panose="020B0604020202020204" pitchFamily="34" charset="0"/>
                <a:cs typeface="Arial" panose="020B0604020202020204" pitchFamily="34" charset="0"/>
              </a:rPr>
              <a:t>từ</a:t>
            </a:r>
            <a:endParaRPr lang="en-US" sz="2400" b="1" dirty="0" smtClean="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5387583" y="4691153"/>
            <a:ext cx="6490755" cy="1077218"/>
          </a:xfrm>
          <a:prstGeom prst="rect">
            <a:avLst/>
          </a:prstGeom>
          <a:noFill/>
        </p:spPr>
        <p:txBody>
          <a:bodyPr wrap="square" rtlCol="0">
            <a:spAutoFit/>
          </a:bodyPr>
          <a:lstStyle/>
          <a:p>
            <a:pPr algn="ctr"/>
            <a:r>
              <a:rPr lang="en-US" sz="2400" b="1" i="1" dirty="0" smtClean="0">
                <a:solidFill>
                  <a:srgbClr val="0000CC"/>
                </a:solidFill>
              </a:rPr>
              <a:t>VD 2: Kia </a:t>
            </a:r>
            <a:r>
              <a:rPr lang="en-US" sz="2400" b="1" i="1" dirty="0" err="1" smtClean="0">
                <a:solidFill>
                  <a:srgbClr val="0000CC"/>
                </a:solidFill>
              </a:rPr>
              <a:t>là</a:t>
            </a:r>
            <a:r>
              <a:rPr lang="en-US" sz="2400" b="1" i="1" dirty="0" smtClean="0">
                <a:solidFill>
                  <a:srgbClr val="0000CC"/>
                </a:solidFill>
              </a:rPr>
              <a:t> </a:t>
            </a:r>
            <a:r>
              <a:rPr lang="en-US" sz="2400" b="1" i="1" dirty="0" err="1" smtClean="0">
                <a:solidFill>
                  <a:srgbClr val="0000CC"/>
                </a:solidFill>
              </a:rPr>
              <a:t>những</a:t>
            </a:r>
            <a:r>
              <a:rPr lang="en-US" sz="2400" b="1" i="1" dirty="0" smtClean="0">
                <a:solidFill>
                  <a:srgbClr val="0000CC"/>
                </a:solidFill>
              </a:rPr>
              <a:t> </a:t>
            </a:r>
            <a:r>
              <a:rPr lang="en-US" sz="2400" b="1" i="1" dirty="0" err="1" smtClean="0">
                <a:solidFill>
                  <a:srgbClr val="0000CC"/>
                </a:solidFill>
              </a:rPr>
              <a:t>mãi</a:t>
            </a:r>
            <a:r>
              <a:rPr lang="en-US" sz="2400" b="1" i="1" dirty="0" smtClean="0">
                <a:solidFill>
                  <a:srgbClr val="0000CC"/>
                </a:solidFill>
              </a:rPr>
              <a:t> </a:t>
            </a:r>
            <a:r>
              <a:rPr lang="en-US" sz="2400" b="1" i="1" dirty="0" err="1" smtClean="0">
                <a:solidFill>
                  <a:srgbClr val="0000CC"/>
                </a:solidFill>
              </a:rPr>
              <a:t>nhà</a:t>
            </a:r>
            <a:r>
              <a:rPr lang="en-US" sz="2400" b="1" i="1" dirty="0" smtClean="0">
                <a:solidFill>
                  <a:srgbClr val="0000CC"/>
                </a:solidFill>
              </a:rPr>
              <a:t> </a:t>
            </a:r>
            <a:r>
              <a:rPr lang="en-US" sz="2400" b="1" i="1" dirty="0" err="1" smtClean="0">
                <a:solidFill>
                  <a:srgbClr val="0000CC"/>
                </a:solidFill>
              </a:rPr>
              <a:t>đứng</a:t>
            </a:r>
            <a:r>
              <a:rPr lang="en-US" sz="2400" b="1" i="1" dirty="0" smtClean="0">
                <a:solidFill>
                  <a:srgbClr val="0000CC"/>
                </a:solidFill>
              </a:rPr>
              <a:t> </a:t>
            </a:r>
            <a:r>
              <a:rPr lang="en-US" sz="2400" b="1" i="1" dirty="0" err="1" smtClean="0">
                <a:solidFill>
                  <a:srgbClr val="0000CC"/>
                </a:solidFill>
              </a:rPr>
              <a:t>sau</a:t>
            </a:r>
            <a:r>
              <a:rPr lang="en-US" sz="2400" b="1" i="1" dirty="0" smtClean="0">
                <a:solidFill>
                  <a:srgbClr val="0000CC"/>
                </a:solidFill>
              </a:rPr>
              <a:t> </a:t>
            </a:r>
            <a:r>
              <a:rPr lang="en-US" sz="2400" b="1" i="1" dirty="0" err="1" smtClean="0">
                <a:solidFill>
                  <a:srgbClr val="0000CC"/>
                </a:solidFill>
              </a:rPr>
              <a:t>lũy</a:t>
            </a:r>
            <a:r>
              <a:rPr lang="en-US" sz="2400" b="1" i="1" dirty="0" smtClean="0">
                <a:solidFill>
                  <a:srgbClr val="0000CC"/>
                </a:solidFill>
              </a:rPr>
              <a:t> </a:t>
            </a:r>
            <a:r>
              <a:rPr lang="en-US" sz="2400" b="1" i="1" dirty="0" err="1" smtClean="0">
                <a:solidFill>
                  <a:srgbClr val="0000CC"/>
                </a:solidFill>
              </a:rPr>
              <a:t>tre</a:t>
            </a:r>
            <a:r>
              <a:rPr lang="en-US" sz="3200" b="1" i="1" u="sng" dirty="0" smtClean="0">
                <a:solidFill>
                  <a:srgbClr val="FF0000"/>
                </a:solidFill>
              </a:rPr>
              <a:t>;</a:t>
            </a:r>
            <a:r>
              <a:rPr lang="en-US" sz="2400" b="1" i="1" dirty="0" smtClean="0">
                <a:solidFill>
                  <a:srgbClr val="0000CC"/>
                </a:solidFill>
              </a:rPr>
              <a:t> </a:t>
            </a:r>
            <a:r>
              <a:rPr lang="en-US" sz="2400" b="1" i="1" dirty="0" err="1" smtClean="0">
                <a:solidFill>
                  <a:srgbClr val="0000CC"/>
                </a:solidFill>
              </a:rPr>
              <a:t>đây</a:t>
            </a:r>
            <a:r>
              <a:rPr lang="en-US" sz="2400" b="1" i="1" dirty="0" smtClean="0">
                <a:solidFill>
                  <a:srgbClr val="0000CC"/>
                </a:solidFill>
              </a:rPr>
              <a:t> </a:t>
            </a:r>
            <a:r>
              <a:rPr lang="en-US" sz="2400" b="1" i="1" dirty="0" err="1" smtClean="0">
                <a:solidFill>
                  <a:srgbClr val="0000CC"/>
                </a:solidFill>
              </a:rPr>
              <a:t>là</a:t>
            </a:r>
            <a:r>
              <a:rPr lang="en-US" sz="2400" b="1" i="1" dirty="0" smtClean="0">
                <a:solidFill>
                  <a:srgbClr val="0000CC"/>
                </a:solidFill>
              </a:rPr>
              <a:t> </a:t>
            </a:r>
            <a:r>
              <a:rPr lang="en-US" sz="2400" b="1" i="1" dirty="0" err="1" smtClean="0">
                <a:solidFill>
                  <a:srgbClr val="0000CC"/>
                </a:solidFill>
              </a:rPr>
              <a:t>mái</a:t>
            </a:r>
            <a:r>
              <a:rPr lang="en-US" sz="2400" b="1" i="1" dirty="0" smtClean="0">
                <a:solidFill>
                  <a:srgbClr val="0000CC"/>
                </a:solidFill>
              </a:rPr>
              <a:t> </a:t>
            </a:r>
            <a:r>
              <a:rPr lang="en-US" sz="2400" b="1" i="1" dirty="0" err="1" smtClean="0">
                <a:solidFill>
                  <a:srgbClr val="0000CC"/>
                </a:solidFill>
              </a:rPr>
              <a:t>đình</a:t>
            </a:r>
            <a:r>
              <a:rPr lang="en-US" sz="2400" b="1" i="1" dirty="0" smtClean="0">
                <a:solidFill>
                  <a:srgbClr val="0000CC"/>
                </a:solidFill>
              </a:rPr>
              <a:t> </a:t>
            </a:r>
            <a:r>
              <a:rPr lang="en-US" sz="2400" b="1" i="1" dirty="0" err="1" smtClean="0">
                <a:solidFill>
                  <a:srgbClr val="0000CC"/>
                </a:solidFill>
              </a:rPr>
              <a:t>cong</a:t>
            </a:r>
            <a:r>
              <a:rPr lang="en-US" sz="2400" b="1" i="1" dirty="0" smtClean="0">
                <a:solidFill>
                  <a:srgbClr val="0000CC"/>
                </a:solidFill>
              </a:rPr>
              <a:t> </a:t>
            </a:r>
            <a:r>
              <a:rPr lang="en-US" sz="2400" b="1" i="1" dirty="0" err="1" smtClean="0">
                <a:solidFill>
                  <a:srgbClr val="0000CC"/>
                </a:solidFill>
              </a:rPr>
              <a:t>cong</a:t>
            </a:r>
            <a:r>
              <a:rPr lang="en-US" sz="3200" b="1" i="1" u="sng" dirty="0" smtClean="0">
                <a:solidFill>
                  <a:srgbClr val="FF0000"/>
                </a:solidFill>
              </a:rPr>
              <a:t>;</a:t>
            </a:r>
            <a:r>
              <a:rPr lang="en-US" sz="2400" b="1" i="1" dirty="0" smtClean="0">
                <a:solidFill>
                  <a:srgbClr val="0000CC"/>
                </a:solidFill>
              </a:rPr>
              <a:t> </a:t>
            </a:r>
            <a:r>
              <a:rPr lang="en-US" sz="2400" b="1" i="1" dirty="0" err="1" smtClean="0">
                <a:solidFill>
                  <a:srgbClr val="0000CC"/>
                </a:solidFill>
              </a:rPr>
              <a:t>kia</a:t>
            </a:r>
            <a:r>
              <a:rPr lang="en-US" sz="2400" b="1" i="1" dirty="0" smtClean="0">
                <a:solidFill>
                  <a:srgbClr val="0000CC"/>
                </a:solidFill>
              </a:rPr>
              <a:t> </a:t>
            </a:r>
            <a:r>
              <a:rPr lang="en-US" sz="2400" b="1" i="1" dirty="0" err="1" smtClean="0">
                <a:solidFill>
                  <a:srgbClr val="0000CC"/>
                </a:solidFill>
              </a:rPr>
              <a:t>nữa</a:t>
            </a:r>
            <a:r>
              <a:rPr lang="en-US" sz="2400" b="1" i="1" dirty="0" smtClean="0">
                <a:solidFill>
                  <a:srgbClr val="0000CC"/>
                </a:solidFill>
              </a:rPr>
              <a:t> </a:t>
            </a:r>
            <a:r>
              <a:rPr lang="en-US" sz="2400" b="1" i="1" dirty="0" err="1" smtClean="0">
                <a:solidFill>
                  <a:srgbClr val="0000CC"/>
                </a:solidFill>
              </a:rPr>
              <a:t>là</a:t>
            </a:r>
            <a:r>
              <a:rPr lang="en-US" sz="2400" b="1" i="1" dirty="0" smtClean="0">
                <a:solidFill>
                  <a:srgbClr val="0000CC"/>
                </a:solidFill>
              </a:rPr>
              <a:t> </a:t>
            </a:r>
            <a:r>
              <a:rPr lang="en-US" sz="2400" b="1" i="1" dirty="0" err="1" smtClean="0">
                <a:solidFill>
                  <a:srgbClr val="0000CC"/>
                </a:solidFill>
              </a:rPr>
              <a:t>sân</a:t>
            </a:r>
            <a:r>
              <a:rPr lang="en-US" sz="2400" b="1" i="1" dirty="0" smtClean="0">
                <a:solidFill>
                  <a:srgbClr val="0000CC"/>
                </a:solidFill>
              </a:rPr>
              <a:t> </a:t>
            </a:r>
            <a:r>
              <a:rPr lang="en-US" sz="2400" b="1" i="1" dirty="0" err="1" smtClean="0">
                <a:solidFill>
                  <a:srgbClr val="0000CC"/>
                </a:solidFill>
              </a:rPr>
              <a:t>phơi</a:t>
            </a:r>
            <a:r>
              <a:rPr lang="en-US" sz="2400" b="1" i="1" dirty="0" smtClean="0">
                <a:solidFill>
                  <a:srgbClr val="0000CC"/>
                </a:solidFill>
              </a:rPr>
              <a:t>.</a:t>
            </a:r>
            <a:endParaRPr lang="vi-VN" sz="2400" b="1" i="1" dirty="0">
              <a:solidFill>
                <a:srgbClr val="0000CC"/>
              </a:solidFill>
            </a:endParaRPr>
          </a:p>
        </p:txBody>
      </p:sp>
      <p:sp>
        <p:nvSpPr>
          <p:cNvPr id="24" name="TextBox 23"/>
          <p:cNvSpPr txBox="1"/>
          <p:nvPr/>
        </p:nvSpPr>
        <p:spPr>
          <a:xfrm>
            <a:off x="4874388" y="5634976"/>
            <a:ext cx="7774880" cy="584775"/>
          </a:xfrm>
          <a:prstGeom prst="rect">
            <a:avLst/>
          </a:prstGeom>
          <a:noFill/>
        </p:spPr>
        <p:txBody>
          <a:bodyPr wrap="square" rtlCol="0">
            <a:spAutoFit/>
          </a:bodyPr>
          <a:lstStyle/>
          <a:p>
            <a:pPr algn="ctr"/>
            <a:r>
              <a:rPr lang="en-US" sz="2400" b="1" i="1" dirty="0" smtClean="0">
                <a:solidFill>
                  <a:srgbClr val="0000CC"/>
                </a:solidFill>
              </a:rPr>
              <a:t>VD 3: </a:t>
            </a:r>
            <a:r>
              <a:rPr lang="en-US" sz="2400" b="1" i="1" dirty="0" err="1" smtClean="0">
                <a:solidFill>
                  <a:srgbClr val="0000CC"/>
                </a:solidFill>
              </a:rPr>
              <a:t>Cảnh</a:t>
            </a:r>
            <a:r>
              <a:rPr lang="en-US" sz="2400" b="1" i="1" dirty="0" smtClean="0">
                <a:solidFill>
                  <a:srgbClr val="0000CC"/>
                </a:solidFill>
              </a:rPr>
              <a:t> </a:t>
            </a:r>
            <a:r>
              <a:rPr lang="en-US" sz="2400" b="1" i="1" dirty="0" err="1" smtClean="0">
                <a:solidFill>
                  <a:srgbClr val="0000CC"/>
                </a:solidFill>
              </a:rPr>
              <a:t>chợ</a:t>
            </a:r>
            <a:r>
              <a:rPr lang="en-US" sz="2400" b="1" i="1" dirty="0" smtClean="0">
                <a:solidFill>
                  <a:srgbClr val="0000CC"/>
                </a:solidFill>
              </a:rPr>
              <a:t> </a:t>
            </a:r>
            <a:r>
              <a:rPr lang="en-US" sz="2400" b="1" i="1" dirty="0" err="1" smtClean="0">
                <a:solidFill>
                  <a:srgbClr val="0000CC"/>
                </a:solidFill>
              </a:rPr>
              <a:t>thật</a:t>
            </a:r>
            <a:r>
              <a:rPr lang="en-US" sz="2400" b="1" i="1" dirty="0" smtClean="0">
                <a:solidFill>
                  <a:srgbClr val="0000CC"/>
                </a:solidFill>
              </a:rPr>
              <a:t> </a:t>
            </a:r>
            <a:r>
              <a:rPr lang="en-US" sz="2400" b="1" i="1" dirty="0" err="1" smtClean="0">
                <a:solidFill>
                  <a:srgbClr val="0000CC"/>
                </a:solidFill>
              </a:rPr>
              <a:t>nhộn</a:t>
            </a:r>
            <a:r>
              <a:rPr lang="en-US" sz="2400" b="1" i="1" dirty="0" smtClean="0">
                <a:solidFill>
                  <a:srgbClr val="0000CC"/>
                </a:solidFill>
              </a:rPr>
              <a:t> </a:t>
            </a:r>
            <a:r>
              <a:rPr lang="en-US" sz="2400" b="1" i="1" dirty="0" err="1" smtClean="0">
                <a:solidFill>
                  <a:srgbClr val="0000CC"/>
                </a:solidFill>
              </a:rPr>
              <a:t>nhịp</a:t>
            </a:r>
            <a:r>
              <a:rPr lang="en-US" sz="3200" b="1" i="1" u="sng" dirty="0" smtClean="0">
                <a:solidFill>
                  <a:srgbClr val="FF0000"/>
                </a:solidFill>
              </a:rPr>
              <a:t>: </a:t>
            </a:r>
            <a:r>
              <a:rPr lang="en-US" sz="2400" b="1" i="1" dirty="0" err="1">
                <a:solidFill>
                  <a:srgbClr val="0000CC"/>
                </a:solidFill>
              </a:rPr>
              <a:t>m</a:t>
            </a:r>
            <a:r>
              <a:rPr lang="en-US" sz="2400" b="1" i="1" dirty="0" err="1" smtClean="0">
                <a:solidFill>
                  <a:srgbClr val="0000CC"/>
                </a:solidFill>
              </a:rPr>
              <a:t>ọi</a:t>
            </a:r>
            <a:r>
              <a:rPr lang="en-US" sz="2400" b="1" i="1" dirty="0" smtClean="0">
                <a:solidFill>
                  <a:srgbClr val="0000CC"/>
                </a:solidFill>
              </a:rPr>
              <a:t> </a:t>
            </a:r>
            <a:r>
              <a:rPr lang="en-US" sz="2400" b="1" i="1" dirty="0" err="1" smtClean="0">
                <a:solidFill>
                  <a:srgbClr val="0000CC"/>
                </a:solidFill>
              </a:rPr>
              <a:t>người</a:t>
            </a:r>
            <a:r>
              <a:rPr lang="en-US" sz="2400" b="1" i="1" dirty="0" smtClean="0">
                <a:solidFill>
                  <a:srgbClr val="0000CC"/>
                </a:solidFill>
              </a:rPr>
              <a:t> </a:t>
            </a:r>
            <a:r>
              <a:rPr lang="en-US" sz="2400" b="1" i="1" dirty="0" err="1" smtClean="0">
                <a:solidFill>
                  <a:srgbClr val="0000CC"/>
                </a:solidFill>
              </a:rPr>
              <a:t>đều</a:t>
            </a:r>
            <a:r>
              <a:rPr lang="en-US" sz="2400" b="1" i="1" dirty="0" smtClean="0">
                <a:solidFill>
                  <a:srgbClr val="0000CC"/>
                </a:solidFill>
              </a:rPr>
              <a:t> </a:t>
            </a:r>
            <a:r>
              <a:rPr lang="en-US" sz="2400" b="1" i="1" dirty="0" err="1" smtClean="0">
                <a:solidFill>
                  <a:srgbClr val="0000CC"/>
                </a:solidFill>
              </a:rPr>
              <a:t>vui</a:t>
            </a:r>
            <a:r>
              <a:rPr lang="en-US" sz="2400" b="1" i="1" dirty="0" smtClean="0">
                <a:solidFill>
                  <a:srgbClr val="0000CC"/>
                </a:solidFill>
              </a:rPr>
              <a:t>.</a:t>
            </a:r>
            <a:endParaRPr lang="vi-VN" sz="2400" b="1" i="1" dirty="0">
              <a:solidFill>
                <a:srgbClr val="0000CC"/>
              </a:solidFill>
            </a:endParaRPr>
          </a:p>
        </p:txBody>
      </p:sp>
    </p:spTree>
    <p:extLst>
      <p:ext uri="{BB962C8B-B14F-4D97-AF65-F5344CB8AC3E}">
        <p14:creationId xmlns:p14="http://schemas.microsoft.com/office/powerpoint/2010/main" val="172523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0"/>
                                        <p:tgtEl>
                                          <p:spTgt spid="17"/>
                                        </p:tgtEl>
                                      </p:cBhvr>
                                    </p:animEffect>
                                    <p:anim calcmode="lin" valueType="num">
                                      <p:cBhvr>
                                        <p:cTn id="77" dur="1000" fill="hold"/>
                                        <p:tgtEl>
                                          <p:spTgt spid="17"/>
                                        </p:tgtEl>
                                        <p:attrNameLst>
                                          <p:attrName>ppt_x</p:attrName>
                                        </p:attrNameLst>
                                      </p:cBhvr>
                                      <p:tavLst>
                                        <p:tav tm="0">
                                          <p:val>
                                            <p:strVal val="#ppt_x"/>
                                          </p:val>
                                        </p:tav>
                                        <p:tav tm="100000">
                                          <p:val>
                                            <p:strVal val="#ppt_x"/>
                                          </p:val>
                                        </p:tav>
                                      </p:tavLst>
                                    </p:anim>
                                    <p:anim calcmode="lin" valueType="num">
                                      <p:cBhvr>
                                        <p:cTn id="7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p:bldP spid="7" grpId="0" animBg="1"/>
      <p:bldP spid="4" grpId="0" animBg="1"/>
      <p:bldP spid="16" grpId="0"/>
      <p:bldP spid="17" grpId="0"/>
      <p:bldP spid="19" grpId="0" animBg="1"/>
      <p:bldP spid="20" grpId="0" animBg="1"/>
      <p:bldP spid="21" grpId="0" animBg="1"/>
      <p:bldP spid="22"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057027" y="2492896"/>
            <a:ext cx="1097565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prstClr val="black"/>
                </a:solidFill>
              </a:rPr>
              <a:t>I. </a:t>
            </a:r>
            <a:r>
              <a:rPr lang="en-US" sz="6000" b="1" dirty="0" err="1" smtClean="0">
                <a:solidFill>
                  <a:prstClr val="black"/>
                </a:solidFill>
              </a:rPr>
              <a:t>Luyện</a:t>
            </a:r>
            <a:r>
              <a:rPr lang="en-US" sz="6000" b="1" dirty="0" smtClean="0">
                <a:solidFill>
                  <a:prstClr val="black"/>
                </a:solidFill>
              </a:rPr>
              <a:t> </a:t>
            </a:r>
            <a:r>
              <a:rPr lang="en-US" sz="6000" b="1" dirty="0" err="1" smtClean="0">
                <a:solidFill>
                  <a:prstClr val="black"/>
                </a:solidFill>
              </a:rPr>
              <a:t>tập</a:t>
            </a:r>
            <a:r>
              <a:rPr lang="en-US" sz="6000" b="1" dirty="0" smtClean="0">
                <a:solidFill>
                  <a:prstClr val="black"/>
                </a:solidFill>
              </a:rPr>
              <a:t> </a:t>
            </a:r>
            <a:r>
              <a:rPr lang="en-US" sz="6000" b="1" dirty="0" err="1" smtClean="0">
                <a:solidFill>
                  <a:prstClr val="black"/>
                </a:solidFill>
              </a:rPr>
              <a:t>thực</a:t>
            </a:r>
            <a:r>
              <a:rPr lang="en-US" sz="6000" b="1" dirty="0" smtClean="0">
                <a:solidFill>
                  <a:prstClr val="black"/>
                </a:solidFill>
              </a:rPr>
              <a:t> </a:t>
            </a:r>
            <a:r>
              <a:rPr lang="en-US" sz="6000" b="1" dirty="0" err="1" smtClean="0">
                <a:solidFill>
                  <a:prstClr val="black"/>
                </a:solidFill>
              </a:rPr>
              <a:t>hành</a:t>
            </a:r>
            <a:endParaRPr lang="vi-VN" sz="6000" b="1" dirty="0">
              <a:solidFill>
                <a:prstClr val="black"/>
              </a:solidFill>
            </a:endParaRPr>
          </a:p>
        </p:txBody>
      </p:sp>
    </p:spTree>
    <p:extLst>
      <p:ext uri="{BB962C8B-B14F-4D97-AF65-F5344CB8AC3E}">
        <p14:creationId xmlns:p14="http://schemas.microsoft.com/office/powerpoint/2010/main" val="1182767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79f886d91965d3ffffa23f853ac6f55391e328f"/>
  <p:tag name="ISPRING_FIRST_PUBLISH" val="1"/>
  <p:tag name="ISPRING_LMS_API_VERSION" val="SCORM 1.2"/>
  <p:tag name="ISPRING_ULTRA_SCORM_COURCE_TITLE" val="truc tuyen 22-3"/>
  <p:tag name="ISPRING_ULTRA_SCORM_COURSE_ID" val="92668DE8-8057-413A-B0AF-67DCFF04AFF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FFFDx{96CEE6C0-59C8-4BE3-B32B-57D45FA3DD00}&quot;,&quot;C:\\Users\\Admin\\Desktop&quot;]]"/>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truc tuyen 22-3"/>
</p:tagLst>
</file>

<file path=ppt/theme/theme1.xml><?xml version="1.0" encoding="utf-8"?>
<a:theme xmlns:a="http://schemas.openxmlformats.org/drawingml/2006/main" name="第一PPT，www.1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922</Words>
  <Application>Microsoft Office PowerPoint</Application>
  <PresentationFormat>Custom</PresentationFormat>
  <Paragraphs>132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宋体</vt:lpstr>
      <vt:lpstr>Arial</vt:lpstr>
      <vt:lpstr>Calibri</vt:lpstr>
      <vt:lpstr>Times New Roman</vt:lpstr>
      <vt:lpstr>第一PPT，www.1ppt.com​</vt:lpstr>
      <vt:lpstr>TIẾNG VIỆT</vt:lpstr>
      <vt:lpstr>PowerPoint Presentation</vt:lpstr>
      <vt:lpstr>ÔN TẬP CÁC BÀI TĐ CHỦ ĐIỂM 5: VÌ HẠNH PHÚC CON NGƯỜI</vt:lpstr>
      <vt:lpstr>PHẦN 2: ÔN TẬP VỀ CÂU: CÂU GHÉP</vt:lpstr>
      <vt:lpstr>PHẦN 2: ÔN TẬP VỀ CÂU - CÂU GHÉP</vt:lpstr>
      <vt:lpstr>PowerPoint Presentation</vt:lpstr>
      <vt:lpstr>PowerPoint Presentation</vt:lpstr>
      <vt:lpstr>PowerPoint Presentation</vt:lpstr>
      <vt:lpstr>PowerPoint Presentation</vt:lpstr>
      <vt:lpstr>Bài 1 : Xác định thành phần câu và cho biết câu nào là câu đơn, câu nào là câu ghép. (1) Tôi về đến nhà thì trời đổ mưa rào.  (2) Nước rút nhanh, hoa cỏ bừng nở, chim gọi bầy làm tổ, ong tìm hoa   làm mật.   (3) Vạn vật trút bỏ lớp áo ướt át, vui đón những tia nắng ấm chan hòa.  (4) Thần Nắng cũng đem ấm áp đến vùng ngập lũ.  </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truc tuyen 22-3</dc:title>
  <dc:creator>第一PPT</dc:creator>
  <cp:keywords>www.1ppt.com</cp:keywords>
  <cp:lastModifiedBy>MyPC</cp:lastModifiedBy>
  <cp:revision>269</cp:revision>
  <dcterms:created xsi:type="dcterms:W3CDTF">2015-10-14T02:42:14Z</dcterms:created>
  <dcterms:modified xsi:type="dcterms:W3CDTF">2020-04-24T08:51:41Z</dcterms:modified>
</cp:coreProperties>
</file>