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258" r:id="rId3"/>
    <p:sldId id="309" r:id="rId4"/>
    <p:sldId id="310" r:id="rId5"/>
    <p:sldId id="324" r:id="rId6"/>
    <p:sldId id="341" r:id="rId7"/>
    <p:sldId id="342" r:id="rId8"/>
    <p:sldId id="343" r:id="rId9"/>
    <p:sldId id="344" r:id="rId10"/>
    <p:sldId id="345" r:id="rId11"/>
    <p:sldId id="346" r:id="rId12"/>
    <p:sldId id="275" r:id="rId13"/>
    <p:sldId id="319" r:id="rId14"/>
    <p:sldId id="322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25" r:id="rId23"/>
    <p:sldId id="278" r:id="rId24"/>
    <p:sldId id="276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 varScale="1">
        <p:scale>
          <a:sx n="46" d="100"/>
          <a:sy n="46" d="100"/>
        </p:scale>
        <p:origin x="48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4D50E-4BB7-4D62-AEA3-DFAEB7B36C6D}" type="datetimeFigureOut">
              <a:rPr lang="vi-VN" smtClean="0"/>
              <a:t>23/04/2020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F7783-3433-430A-B700-3E0F93CD3C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6408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6578093-CCC6-469D-B6A3-BB98C7298A8C}" type="slidenum">
              <a:rPr lang="en-US" altLang="vi-VN" sz="1200" smtClean="0"/>
              <a:pPr/>
              <a:t>3</a:t>
            </a:fld>
            <a:endParaRPr lang="en-US" altLang="vi-VN" sz="1200" smtClean="0"/>
          </a:p>
        </p:txBody>
      </p:sp>
    </p:spTree>
    <p:extLst>
      <p:ext uri="{BB962C8B-B14F-4D97-AF65-F5344CB8AC3E}">
        <p14:creationId xmlns:p14="http://schemas.microsoft.com/office/powerpoint/2010/main" val="43974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388FA-7F07-4D35-B6F7-0143D03A3D0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57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6578093-CCC6-469D-B6A3-BB98C7298A8C}" type="slidenum">
              <a:rPr lang="en-US" altLang="vi-VN" sz="1200" smtClean="0"/>
              <a:pPr/>
              <a:t>4</a:t>
            </a:fld>
            <a:endParaRPr lang="en-US" altLang="vi-VN" sz="1200" smtClean="0"/>
          </a:p>
        </p:txBody>
      </p:sp>
    </p:spTree>
    <p:extLst>
      <p:ext uri="{BB962C8B-B14F-4D97-AF65-F5344CB8AC3E}">
        <p14:creationId xmlns:p14="http://schemas.microsoft.com/office/powerpoint/2010/main" val="463602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6578093-CCC6-469D-B6A3-BB98C7298A8C}" type="slidenum">
              <a:rPr lang="en-US" altLang="vi-VN" sz="1200" smtClean="0"/>
              <a:pPr/>
              <a:t>5</a:t>
            </a:fld>
            <a:endParaRPr lang="en-US" altLang="vi-VN" sz="1200" smtClean="0"/>
          </a:p>
        </p:txBody>
      </p:sp>
    </p:spTree>
    <p:extLst>
      <p:ext uri="{BB962C8B-B14F-4D97-AF65-F5344CB8AC3E}">
        <p14:creationId xmlns:p14="http://schemas.microsoft.com/office/powerpoint/2010/main" val="1181181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388FA-7F07-4D35-B6F7-0143D03A3D0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67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388FA-7F07-4D35-B6F7-0143D03A3D0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35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388FA-7F07-4D35-B6F7-0143D03A3D0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57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388FA-7F07-4D35-B6F7-0143D03A3D0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03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388FA-7F07-4D35-B6F7-0143D03A3D0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76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388FA-7F07-4D35-B6F7-0143D03A3D0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27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1CD4-4061-4B5F-A7D4-855A00769031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BDD4-359A-4854-9E7E-0E58D4C1F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58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1CD4-4061-4B5F-A7D4-855A00769031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BDD4-359A-4854-9E7E-0E58D4C1F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21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1CD4-4061-4B5F-A7D4-855A00769031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BDD4-359A-4854-9E7E-0E58D4C1F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462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1CD4-4061-4B5F-A7D4-855A00769031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BDD4-359A-4854-9E7E-0E58D4C1F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8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1CD4-4061-4B5F-A7D4-855A00769031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BDD4-359A-4854-9E7E-0E58D4C1F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13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1CD4-4061-4B5F-A7D4-855A00769031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BDD4-359A-4854-9E7E-0E58D4C1F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60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1CD4-4061-4B5F-A7D4-855A00769031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BDD4-359A-4854-9E7E-0E58D4C1F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3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1CD4-4061-4B5F-A7D4-855A00769031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BDD4-359A-4854-9E7E-0E58D4C1F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426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1CD4-4061-4B5F-A7D4-855A00769031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BDD4-359A-4854-9E7E-0E58D4C1F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579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1CD4-4061-4B5F-A7D4-855A00769031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BDD4-359A-4854-9E7E-0E58D4C1F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69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1CD4-4061-4B5F-A7D4-855A00769031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BDD4-359A-4854-9E7E-0E58D4C1F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31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6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F1CD4-4061-4B5F-A7D4-855A00769031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4BDD4-359A-4854-9E7E-0E58D4C1F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media1.wav"/><Relationship Id="rId7" Type="http://schemas.openxmlformats.org/officeDocument/2006/relationships/image" Target="../media/image8.jpeg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2.wav"/><Relationship Id="rId7" Type="http://schemas.openxmlformats.org/officeDocument/2006/relationships/image" Target="../media/image13.jpeg"/><Relationship Id="rId2" Type="http://schemas.microsoft.com/office/2007/relationships/media" Target="../media/media2.wav"/><Relationship Id="rId1" Type="http://schemas.openxmlformats.org/officeDocument/2006/relationships/tags" Target="../tags/tag3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media3.wav"/><Relationship Id="rId7" Type="http://schemas.openxmlformats.org/officeDocument/2006/relationships/image" Target="../media/image17.jpeg"/><Relationship Id="rId2" Type="http://schemas.microsoft.com/office/2007/relationships/media" Target="../media/media3.wav"/><Relationship Id="rId1" Type="http://schemas.openxmlformats.org/officeDocument/2006/relationships/tags" Target="../tags/tag4.xml"/><Relationship Id="rId6" Type="http://schemas.openxmlformats.org/officeDocument/2006/relationships/image" Target="../media/image16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media4.wav"/><Relationship Id="rId7" Type="http://schemas.openxmlformats.org/officeDocument/2006/relationships/image" Target="../media/image19.png"/><Relationship Id="rId2" Type="http://schemas.microsoft.com/office/2007/relationships/media" Target="../media/media4.wav"/><Relationship Id="rId1" Type="http://schemas.openxmlformats.org/officeDocument/2006/relationships/tags" Target="../tags/tag5.xml"/><Relationship Id="rId6" Type="http://schemas.openxmlformats.org/officeDocument/2006/relationships/image" Target="../media/image16.jpe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media5.wav"/><Relationship Id="rId7" Type="http://schemas.openxmlformats.org/officeDocument/2006/relationships/image" Target="../media/image18.gif"/><Relationship Id="rId2" Type="http://schemas.microsoft.com/office/2007/relationships/media" Target="../media/media5.wav"/><Relationship Id="rId1" Type="http://schemas.openxmlformats.org/officeDocument/2006/relationships/tags" Target="../tags/tag6.xml"/><Relationship Id="rId6" Type="http://schemas.openxmlformats.org/officeDocument/2006/relationships/image" Target="../media/image16.jpe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media6.wav"/><Relationship Id="rId7" Type="http://schemas.openxmlformats.org/officeDocument/2006/relationships/image" Target="../media/image18.gif"/><Relationship Id="rId2" Type="http://schemas.microsoft.com/office/2007/relationships/media" Target="../media/media6.wav"/><Relationship Id="rId1" Type="http://schemas.openxmlformats.org/officeDocument/2006/relationships/tags" Target="../tags/tag7.xml"/><Relationship Id="rId6" Type="http://schemas.openxmlformats.org/officeDocument/2006/relationships/image" Target="../media/image16.jpe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media7.wav"/><Relationship Id="rId7" Type="http://schemas.openxmlformats.org/officeDocument/2006/relationships/image" Target="../media/image25.jpeg"/><Relationship Id="rId2" Type="http://schemas.microsoft.com/office/2007/relationships/media" Target="../media/media7.wav"/><Relationship Id="rId1" Type="http://schemas.openxmlformats.org/officeDocument/2006/relationships/tags" Target="../tags/tag8.xml"/><Relationship Id="rId6" Type="http://schemas.openxmlformats.org/officeDocument/2006/relationships/image" Target="../media/image16.jpe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5B45EE2-3289-4C2C-8232-B9CDBA9CE261}"/>
              </a:ext>
            </a:extLst>
          </p:cNvPr>
          <p:cNvSpPr txBox="1"/>
          <p:nvPr/>
        </p:nvSpPr>
        <p:spPr>
          <a:xfrm>
            <a:off x="2934708" y="913354"/>
            <a:ext cx="6195899" cy="950161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 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VĂN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582D594-2AF8-4728-A15A-DCD13475EFFA}"/>
              </a:ext>
            </a:extLst>
          </p:cNvPr>
          <p:cNvSpPr txBox="1"/>
          <p:nvPr/>
        </p:nvSpPr>
        <p:spPr>
          <a:xfrm>
            <a:off x="2267778" y="1682015"/>
            <a:ext cx="7288568" cy="1569660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b="1" dirty="0" err="1">
                <a:latin typeface="HP001 5 hàng" panose="020B0603050302020204" pitchFamily="34" charset="0"/>
              </a:rPr>
              <a:t>Ôn</a:t>
            </a:r>
            <a:r>
              <a:rPr lang="en-US" sz="3600" b="1" dirty="0">
                <a:latin typeface="HP001 5 hàng" panose="020B0603050302020204" pitchFamily="34" charset="0"/>
              </a:rPr>
              <a:t> </a:t>
            </a:r>
            <a:r>
              <a:rPr lang="en-US" sz="3600" b="1" dirty="0" err="1" smtClean="0">
                <a:latin typeface="HP001 5 hàng" panose="020B0603050302020204" pitchFamily="34" charset="0"/>
              </a:rPr>
              <a:t>tập</a:t>
            </a:r>
            <a:r>
              <a:rPr lang="en-US" sz="3600" b="1" dirty="0">
                <a:latin typeface="HP001 5 hàng" panose="020B0603050302020204" pitchFamily="34" charset="0"/>
              </a:rPr>
              <a:t> </a:t>
            </a:r>
            <a:r>
              <a:rPr lang="en-US" sz="3600" b="1" dirty="0" err="1" smtClean="0">
                <a:latin typeface="HP001 5 hàng" panose="020B0603050302020204" pitchFamily="34" charset="0"/>
              </a:rPr>
              <a:t>bài</a:t>
            </a:r>
            <a:r>
              <a:rPr lang="en-US" sz="3600" b="1" dirty="0" smtClean="0">
                <a:latin typeface="HP001 5 hàng" panose="020B0603050302020204" pitchFamily="34" charset="0"/>
              </a:rPr>
              <a:t> </a:t>
            </a:r>
            <a:r>
              <a:rPr lang="en-US" sz="3600" b="1" dirty="0" err="1" smtClean="0">
                <a:latin typeface="HP001 5 hàng" panose="020B0603050302020204" pitchFamily="34" charset="0"/>
              </a:rPr>
              <a:t>văn</a:t>
            </a:r>
            <a:r>
              <a:rPr lang="en-US" sz="3600" b="1" dirty="0" smtClean="0"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latin typeface="HP001 5 hàng" panose="020B0603050302020204" pitchFamily="34" charset="0"/>
              </a:rPr>
              <a:t>miêu</a:t>
            </a:r>
            <a:r>
              <a:rPr lang="en-US" sz="3600" b="1" dirty="0"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latin typeface="HP001 5 hàng" panose="020B0603050302020204" pitchFamily="34" charset="0"/>
              </a:rPr>
              <a:t>tả</a:t>
            </a:r>
            <a:r>
              <a:rPr lang="en-US" sz="3600" b="1" dirty="0">
                <a:latin typeface="HP001 5 hàng" panose="020B0603050302020204" pitchFamily="34" charset="0"/>
              </a:rPr>
              <a:t> </a:t>
            </a:r>
            <a:r>
              <a:rPr lang="en-US" sz="3600" b="1" dirty="0" err="1" smtClean="0">
                <a:latin typeface="HP001 5 hàng" panose="020B0603050302020204" pitchFamily="34" charset="0"/>
              </a:rPr>
              <a:t>cây</a:t>
            </a:r>
            <a:r>
              <a:rPr lang="en-US" sz="3600" b="1" dirty="0" smtClean="0">
                <a:latin typeface="HP001 5 hàng" panose="020B0603050302020204" pitchFamily="34" charset="0"/>
              </a:rPr>
              <a:t> </a:t>
            </a:r>
            <a:r>
              <a:rPr lang="en-US" sz="3600" b="1" dirty="0" err="1" smtClean="0">
                <a:latin typeface="HP001 5 hàng" panose="020B0603050302020204" pitchFamily="34" charset="0"/>
              </a:rPr>
              <a:t>cối</a:t>
            </a:r>
            <a:endParaRPr lang="en-US" sz="3600" b="1" dirty="0">
              <a:latin typeface="HP001 5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F11A1EC-5EF1-4D82-8659-41D932966EC7}"/>
              </a:ext>
            </a:extLst>
          </p:cNvPr>
          <p:cNvSpPr txBox="1"/>
          <p:nvPr/>
        </p:nvSpPr>
        <p:spPr>
          <a:xfrm>
            <a:off x="5403075" y="2178912"/>
            <a:ext cx="2840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P001 5 hàng" panose="020B0603050302020204" pitchFamily="34" charset="0"/>
              </a:rPr>
              <a:t>Lớp</a:t>
            </a:r>
            <a:r>
              <a:rPr lang="en-US" sz="4000" b="1" dirty="0" smtClean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P001 5 hàng" panose="020B0603050302020204" pitchFamily="34" charset="0"/>
              </a:rPr>
              <a:t> 5</a:t>
            </a:r>
            <a:endParaRPr lang="en-US" sz="4000" b="1" dirty="0">
              <a:ln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55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 descr="CyMt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0"/>
            <a:ext cx="8001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84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5"/>
          <p:cNvSpPr txBox="1">
            <a:spLocks noChangeArrowheads="1"/>
          </p:cNvSpPr>
          <p:nvPr/>
        </p:nvSpPr>
        <p:spPr bwMode="auto">
          <a:xfrm>
            <a:off x="1828800" y="457201"/>
            <a:ext cx="8686800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Cấu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tạo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cối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vi-VN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I.Mở</a:t>
            </a:r>
            <a:r>
              <a:rPr lang="en-US" altLang="vi-VN" sz="2400" b="1" i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: 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thiệu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(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?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?)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vi-VN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II.Thân</a:t>
            </a:r>
            <a:r>
              <a:rPr lang="en-US" altLang="vi-VN" sz="2400" b="1" i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2400" b="1" i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: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a.Tả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quát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dáng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xa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?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gần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?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b.Tả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chi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: 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  *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: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Gốc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,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rễ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,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cành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nhánh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tán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cây,lá,hoa,quả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 *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xung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quanh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nắng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chóc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, con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....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vi-VN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III.Kết</a:t>
            </a:r>
            <a:r>
              <a:rPr lang="en-US" altLang="vi-VN" sz="2400" b="1" i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lợi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ích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endParaRPr lang="en-US" altLang="vi-VN" sz="24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56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505FB7F-94E5-49F9-B853-D05E4B53D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50" y="44572"/>
            <a:ext cx="11518174" cy="57051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7B9320A-FF1E-4E3F-B137-405720613BE7}"/>
              </a:ext>
            </a:extLst>
          </p:cNvPr>
          <p:cNvSpPr txBox="1"/>
          <p:nvPr/>
        </p:nvSpPr>
        <p:spPr>
          <a:xfrm>
            <a:off x="2931110" y="2197316"/>
            <a:ext cx="6835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* </a:t>
            </a:r>
            <a:r>
              <a:rPr lang="en-US" sz="40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850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5"/>
          <p:cNvSpPr>
            <a:spLocks noChangeArrowheads="1" noChangeShapeType="1" noTextEdit="1"/>
          </p:cNvSpPr>
          <p:nvPr/>
        </p:nvSpPr>
        <p:spPr bwMode="auto">
          <a:xfrm>
            <a:off x="3630613" y="171450"/>
            <a:ext cx="4116387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vi-VN" sz="4800" b="1" kern="10" dirty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 VĂN </a:t>
            </a:r>
            <a:r>
              <a:rPr lang="vi-VN" sz="4800" b="1" kern="10" dirty="0" smtClean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TẢ CÂY CỐI</a:t>
            </a:r>
            <a:endParaRPr lang="vi-VN" sz="4800" b="1" kern="10" dirty="0"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96727" y="925513"/>
            <a:ext cx="10636623" cy="1412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200" b="1" dirty="0">
                <a:solidFill>
                  <a:schemeClr val="bg1"/>
                </a:solidFill>
              </a:rPr>
              <a:t>Đề bài: Lập dàn ý chi tiết cho bài văn </a:t>
            </a:r>
            <a:r>
              <a:rPr lang="en-US" sz="3200" b="1" dirty="0" err="1" smtClean="0">
                <a:solidFill>
                  <a:schemeClr val="bg1"/>
                </a:solidFill>
              </a:rPr>
              <a:t>tả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một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loại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cây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mà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em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yêu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thích</a:t>
            </a:r>
            <a:r>
              <a:rPr lang="en-US" sz="3200" b="1" dirty="0">
                <a:solidFill>
                  <a:schemeClr val="bg1"/>
                </a:solidFill>
              </a:rPr>
              <a:t> (</a:t>
            </a:r>
            <a:r>
              <a:rPr lang="en-US" sz="3200" b="1" dirty="0" err="1">
                <a:solidFill>
                  <a:schemeClr val="bg1"/>
                </a:solidFill>
              </a:rPr>
              <a:t>cây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ăn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quả</a:t>
            </a:r>
            <a:r>
              <a:rPr lang="en-US" sz="3200" b="1" dirty="0">
                <a:solidFill>
                  <a:schemeClr val="bg1"/>
                </a:solidFill>
              </a:rPr>
              <a:t>, </a:t>
            </a:r>
            <a:r>
              <a:rPr lang="en-US" sz="3200" b="1" dirty="0" err="1">
                <a:solidFill>
                  <a:schemeClr val="bg1"/>
                </a:solidFill>
              </a:rPr>
              <a:t>cây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hoa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hoặc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cây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có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bóng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mát</a:t>
            </a:r>
            <a:r>
              <a:rPr lang="en-US" sz="3200" b="1" dirty="0">
                <a:solidFill>
                  <a:schemeClr val="bg1"/>
                </a:solidFill>
              </a:rPr>
              <a:t>).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41295" y="2438400"/>
            <a:ext cx="4822920" cy="1143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chemeClr val="tx1"/>
                </a:solidFill>
              </a:rPr>
              <a:t>1. Bài văn yêu cầu gì?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41295" y="3816350"/>
            <a:ext cx="4822920" cy="1143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chemeClr val="tx1"/>
                </a:solidFill>
              </a:rPr>
              <a:t>2. Bài thuộc thể loại văn nào, kiểu bài gì?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68281" y="5194300"/>
            <a:ext cx="4822919" cy="1143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chemeClr val="tx1"/>
                </a:solidFill>
              </a:rPr>
              <a:t>3. Đối tượng miêu tả là </a:t>
            </a:r>
            <a:r>
              <a:rPr lang="vi-VN" sz="2800" b="1" dirty="0" smtClean="0">
                <a:solidFill>
                  <a:schemeClr val="tx1"/>
                </a:solidFill>
              </a:rPr>
              <a:t>gì?</a:t>
            </a:r>
            <a:endParaRPr lang="vi-VN" sz="28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19799" y="2438400"/>
            <a:ext cx="5141259" cy="1143000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chemeClr val="tx1"/>
                </a:solidFill>
              </a:rPr>
              <a:t>1. Lập dàn ý chi tiết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19799" y="3816350"/>
            <a:ext cx="5141259" cy="1143000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chemeClr val="tx1"/>
                </a:solidFill>
              </a:rPr>
              <a:t>2. Thể loại văn </a:t>
            </a:r>
            <a:r>
              <a:rPr lang="vi-VN" sz="2800" b="1" dirty="0">
                <a:solidFill>
                  <a:srgbClr val="FF0000"/>
                </a:solidFill>
              </a:rPr>
              <a:t>miêu tả</a:t>
            </a:r>
            <a:r>
              <a:rPr lang="vi-VN" sz="2800" b="1" dirty="0">
                <a:solidFill>
                  <a:schemeClr val="tx1"/>
                </a:solidFill>
              </a:rPr>
              <a:t>, kiểu bài </a:t>
            </a:r>
            <a:r>
              <a:rPr lang="vi-VN" sz="2800" b="1" dirty="0">
                <a:solidFill>
                  <a:srgbClr val="FF0000"/>
                </a:solidFill>
              </a:rPr>
              <a:t>tả cây cối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015039" y="5194300"/>
            <a:ext cx="5146020" cy="1143000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chemeClr val="tx1"/>
                </a:solidFill>
              </a:rPr>
              <a:t>3. </a:t>
            </a:r>
            <a:r>
              <a:rPr lang="en-US" sz="2800" b="1" dirty="0" err="1" smtClean="0">
                <a:solidFill>
                  <a:schemeClr val="tx1"/>
                </a:solidFill>
              </a:rPr>
              <a:t>Một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loại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cây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yêu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thích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endParaRPr lang="vi-VN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17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84376" y="781050"/>
            <a:ext cx="72691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sz="4400" b="1">
                <a:latin typeface="Arial" panose="020B0604020202020204" pitchFamily="34" charset="0"/>
              </a:rPr>
              <a:t>MỘT SỐ ĐIỂM CẦN LƯU Ý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984375" y="2243138"/>
            <a:ext cx="3962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b="1">
                <a:latin typeface="Arial" panose="020B0604020202020204" pitchFamily="34" charset="0"/>
              </a:rPr>
              <a:t>- Dàn bài đủ 3 phần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84376" y="3967164"/>
            <a:ext cx="8074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b="1" dirty="0">
                <a:latin typeface="Arial" panose="020B0604020202020204" pitchFamily="34" charset="0"/>
              </a:rPr>
              <a:t>- Chọn những chi tiết tiêu biểu về </a:t>
            </a:r>
            <a:r>
              <a:rPr lang="vi-VN" altLang="vi-VN" b="1" dirty="0" smtClean="0">
                <a:latin typeface="Arial" panose="020B0604020202020204" pitchFamily="34" charset="0"/>
              </a:rPr>
              <a:t>đặc điểm của cây để tả.</a:t>
            </a:r>
            <a:endParaRPr lang="vi-VN" altLang="vi-VN" b="1" dirty="0"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66914" y="2889251"/>
            <a:ext cx="892103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vi-VN" altLang="vi-VN" b="1" dirty="0" smtClean="0">
                <a:latin typeface="Arial" panose="020B0604020202020204" pitchFamily="34" charset="0"/>
              </a:rPr>
              <a:t>- Phần </a:t>
            </a:r>
            <a:r>
              <a:rPr lang="vi-VN" altLang="vi-VN" b="1" dirty="0">
                <a:latin typeface="Arial" panose="020B0604020202020204" pitchFamily="34" charset="0"/>
              </a:rPr>
              <a:t>thân bài đủ các ý tả </a:t>
            </a:r>
            <a:r>
              <a:rPr lang="vi-VN" altLang="vi-VN" b="1" dirty="0" smtClean="0">
                <a:latin typeface="Arial" panose="020B0604020202020204" pitchFamily="34" charset="0"/>
              </a:rPr>
              <a:t>bao quát, tả từng </a:t>
            </a:r>
          </a:p>
          <a:p>
            <a:pPr>
              <a:spcBef>
                <a:spcPct val="0"/>
              </a:spcBef>
              <a:buNone/>
            </a:pPr>
            <a:r>
              <a:rPr lang="vi-VN" altLang="vi-VN" b="1" dirty="0" smtClean="0">
                <a:latin typeface="Arial" panose="020B0604020202020204" pitchFamily="34" charset="0"/>
              </a:rPr>
              <a:t>bộ phận của cây</a:t>
            </a:r>
            <a:endParaRPr lang="vi-VN" altLang="vi-VN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95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cay đu đủ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191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Dua-Nhao-Thom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4953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ay mi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5200"/>
            <a:ext cx="4191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cay buo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429000"/>
            <a:ext cx="4953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895600" y="3200400"/>
            <a:ext cx="1828800" cy="304800"/>
          </a:xfrm>
          <a:prstGeom prst="rect">
            <a:avLst/>
          </a:prstGeom>
          <a:solidFill>
            <a:srgbClr val="FFCC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b="1" dirty="0" err="1">
                <a:solidFill>
                  <a:srgbClr val="0000FF"/>
                </a:solidFill>
              </a:rPr>
              <a:t>Cây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đu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đủ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819400" y="6553200"/>
            <a:ext cx="1676400" cy="304800"/>
          </a:xfrm>
          <a:prstGeom prst="rect">
            <a:avLst/>
          </a:prstGeom>
          <a:solidFill>
            <a:srgbClr val="FFCC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FF"/>
                </a:solidFill>
              </a:rPr>
              <a:t>Cây mít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7391400" y="6553200"/>
            <a:ext cx="1828800" cy="304800"/>
          </a:xfrm>
          <a:prstGeom prst="rect">
            <a:avLst/>
          </a:prstGeom>
          <a:solidFill>
            <a:srgbClr val="FFCC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FF"/>
                </a:solidFill>
              </a:rPr>
              <a:t>Cây bưởi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7315200" y="3124200"/>
            <a:ext cx="1600200" cy="304800"/>
          </a:xfrm>
          <a:prstGeom prst="rect">
            <a:avLst/>
          </a:prstGeom>
          <a:solidFill>
            <a:srgbClr val="FFCC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FF"/>
                </a:solidFill>
              </a:rPr>
              <a:t>Cây dừa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316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7"/>
    </mc:Choice>
    <mc:Fallback xmlns="">
      <p:transition spd="slow" advTm="9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Lemon_tree_Berkeley_closeup2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ay xoài"/>
          <p:cNvPicPr>
            <a:picLocks noChangeAspect="1" noChangeArrowheads="1"/>
          </p:cNvPicPr>
          <p:nvPr/>
        </p:nvPicPr>
        <p:blipFill>
          <a:blip r:embed="rId7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4648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huoi01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657600"/>
            <a:ext cx="4648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cay nhã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1400"/>
            <a:ext cx="4495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429000" y="3200400"/>
            <a:ext cx="2057400" cy="3048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b="1"/>
              <a:t>Cây cam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7086600" y="3276600"/>
            <a:ext cx="1828800" cy="3810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b="1"/>
              <a:t>Cây xoài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3048000" y="6477000"/>
            <a:ext cx="1905000" cy="3810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b="1"/>
              <a:t>Cây nhãn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7772400" y="6477000"/>
            <a:ext cx="1524000" cy="3810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b="1"/>
              <a:t>Cây chuối</a:t>
            </a: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786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33"/>
    </mc:Choice>
    <mc:Fallback xmlns="">
      <p:transition spd="slow" advTm="11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1752600" y="152400"/>
            <a:ext cx="8686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Dàn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chuối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theo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từng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bộ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phận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cây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7" name="AutoShape 2" descr="Tả cây chuối nhà em trồng - Lời giải vă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Tả cây chuối nhà em trồng - Lời giải vă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Công dụng bất ngờ của bắp chuố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119745"/>
            <a:ext cx="4762500" cy="34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752600" y="668686"/>
            <a:ext cx="8686800" cy="17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</a:p>
          <a:p>
            <a:pPr marL="0" indent="0" eaLnBrk="1" hangingPunct="1">
              <a:spcBef>
                <a:spcPct val="50000"/>
              </a:spcBef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chuối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đang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buồng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vườn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en-US" sz="26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4" descr="https://lh3.googleusercontent.com/-Tk55LJDFflU/WsHNwwaiKSI/AAAAAAAAB6g/jFfcR8uLDVMfXANO8wdQVpwHcT3NMu_AQCHMYCw/h136/5-mau_slide_powerpoint_dep_ctu.vn_(27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37" y="6057035"/>
            <a:ext cx="924060" cy="5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lh3.googleusercontent.com/-Tk55LJDFflU/WsHNwwaiKSI/AAAAAAAAB6g/jFfcR8uLDVMfXANO8wdQVpwHcT3NMu_AQCHMYCw/h136/5-mau_slide_powerpoint_dep_ctu.vn_(27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58" y="6068726"/>
            <a:ext cx="924060" cy="5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lh3.googleusercontent.com/-Tk55LJDFflU/WsHNwwaiKSI/AAAAAAAAB6g/jFfcR8uLDVMfXANO8wdQVpwHcT3NMu_AQCHMYCw/h136/5-mau_slide_powerpoint_dep_ctu.vn_(27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18" y="6068726"/>
            <a:ext cx="924060" cy="5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lh3.googleusercontent.com/-Tk55LJDFflU/WsHNwwaiKSI/AAAAAAAAB6g/jFfcR8uLDVMfXANO8wdQVpwHcT3NMu_AQCHMYCw/h136/5-mau_slide_powerpoint_dep_ctu.vn_(27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969" y="6068726"/>
            <a:ext cx="924060" cy="5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lh3.googleusercontent.com/-Tk55LJDFflU/WsHNwwaiKSI/AAAAAAAAB6g/jFfcR8uLDVMfXANO8wdQVpwHcT3NMu_AQCHMYCw/h136/5-mau_slide_powerpoint_dep_ctu.vn_(27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029" y="6050108"/>
            <a:ext cx="924060" cy="5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lh3.googleusercontent.com/-Tk55LJDFflU/WsHNwwaiKSI/AAAAAAAAB6g/jFfcR8uLDVMfXANO8wdQVpwHcT3NMu_AQCHMYCw/h136/5-mau_slide_powerpoint_dep_ctu.vn_(27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108" y="6068726"/>
            <a:ext cx="924060" cy="5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lh3.googleusercontent.com/-Tk55LJDFflU/WsHNwwaiKSI/AAAAAAAAB6g/jFfcR8uLDVMfXANO8wdQVpwHcT3NMu_AQCHMYCw/h136/5-mau_slide_powerpoint_dep_ctu.vn_(27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029" y="6080417"/>
            <a:ext cx="924060" cy="5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lh3.googleusercontent.com/-Tk55LJDFflU/WsHNwwaiKSI/AAAAAAAAB6g/jFfcR8uLDVMfXANO8wdQVpwHcT3NMu_AQCHMYCw/h136/5-mau_slide_powerpoint_dep_ctu.vn_(27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40" y="6057034"/>
            <a:ext cx="924060" cy="5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lh3.googleusercontent.com/-Tk55LJDFflU/WsHNwwaiKSI/AAAAAAAAB6g/jFfcR8uLDVMfXANO8wdQVpwHcT3NMu_AQCHMYCw/h136/5-mau_slide_powerpoint_dep_ctu.vn_(27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558" y="6068726"/>
            <a:ext cx="924060" cy="5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/>
          <p:cNvCxnSpPr/>
          <p:nvPr/>
        </p:nvCxnSpPr>
        <p:spPr>
          <a:xfrm>
            <a:off x="6294240" y="1752600"/>
            <a:ext cx="14781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136776" y="1752600"/>
            <a:ext cx="14781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834869" y="1752600"/>
            <a:ext cx="19401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Audio 2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752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17"/>
    </mc:Choice>
    <mc:Fallback xmlns="">
      <p:transition spd="slow" advTm="79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714500" y="609600"/>
            <a:ext cx="8953500" cy="241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</a:p>
          <a:p>
            <a:pPr marL="0" indent="0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quát</a:t>
            </a:r>
            <a:r>
              <a:rPr lang="en-US" sz="2800" b="1" dirty="0"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chuối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, to. 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Mọc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bụi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tốt</a:t>
            </a:r>
            <a:r>
              <a:rPr lang="en-US" sz="2800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en-US" sz="26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1679575" y="2514601"/>
            <a:ext cx="8953500" cy="17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chi </a:t>
            </a:r>
            <a:r>
              <a:rPr lang="en-US" sz="28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Rễ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giun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bám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en-US" sz="26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194" name="Picture 2" descr="Góc chia sẻ: Cây trồng có tác dụng với bệnh tiểu đường - trong rau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657601"/>
            <a:ext cx="38100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lh3.googleusercontent.com/-Tk55LJDFflU/WsHNwwaiKSI/AAAAAAAAB6g/jFfcR8uLDVMfXANO8wdQVpwHcT3NMu_AQCHMYCw/h136/5-mau_slide_powerpoint_dep_ctu.vn_(27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37" y="6057035"/>
            <a:ext cx="924060" cy="5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lh3.googleusercontent.com/-Tk55LJDFflU/WsHNwwaiKSI/AAAAAAAAB6g/jFfcR8uLDVMfXANO8wdQVpwHcT3NMu_AQCHMYCw/h136/5-mau_slide_powerpoint_dep_ctu.vn_(27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58" y="6068726"/>
            <a:ext cx="924060" cy="5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lh3.googleusercontent.com/-Tk55LJDFflU/WsHNwwaiKSI/AAAAAAAAB6g/jFfcR8uLDVMfXANO8wdQVpwHcT3NMu_AQCHMYCw/h136/5-mau_slide_powerpoint_dep_ctu.vn_(27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18" y="6068726"/>
            <a:ext cx="924060" cy="5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lh3.googleusercontent.com/-Tk55LJDFflU/WsHNwwaiKSI/AAAAAAAAB6g/jFfcR8uLDVMfXANO8wdQVpwHcT3NMu_AQCHMYCw/h136/5-mau_slide_powerpoint_dep_ctu.vn_(27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969" y="6068726"/>
            <a:ext cx="924060" cy="5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lh3.googleusercontent.com/-Tk55LJDFflU/WsHNwwaiKSI/AAAAAAAAB6g/jFfcR8uLDVMfXANO8wdQVpwHcT3NMu_AQCHMYCw/h136/5-mau_slide_powerpoint_dep_ctu.vn_(27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029" y="6050108"/>
            <a:ext cx="924060" cy="5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651965" y="3886200"/>
            <a:ext cx="8953500" cy="112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Gốc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phình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to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en-US" sz="26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198" name="Picture 6" descr="Diễn đàn Tin học Công nghệ - Vforum.v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3657600"/>
            <a:ext cx="4003674" cy="306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1752600" y="152400"/>
            <a:ext cx="8686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Dàn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chuối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theo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từng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bộ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phận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cây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412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592"/>
    </mc:Choice>
    <mc:Fallback xmlns="">
      <p:transition spd="slow" advTm="136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1752600" y="152400"/>
            <a:ext cx="8686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Dàn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chuối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theo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từng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thời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kì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phát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triển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cây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5" name="Picture 4" descr="https://lh3.googleusercontent.com/-Tk55LJDFflU/WsHNwwaiKSI/AAAAAAAAB6g/jFfcR8uLDVMfXANO8wdQVpwHcT3NMu_AQCHMYCw/h136/5-mau_slide_powerpoint_dep_ctu.vn_(27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37" y="6057035"/>
            <a:ext cx="924060" cy="5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lh3.googleusercontent.com/-Tk55LJDFflU/WsHNwwaiKSI/AAAAAAAAB6g/jFfcR8uLDVMfXANO8wdQVpwHcT3NMu_AQCHMYCw/h136/5-mau_slide_powerpoint_dep_ctu.vn_(27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58" y="6068726"/>
            <a:ext cx="924060" cy="5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lh3.googleusercontent.com/-Tk55LJDFflU/WsHNwwaiKSI/AAAAAAAAB6g/jFfcR8uLDVMfXANO8wdQVpwHcT3NMu_AQCHMYCw/h136/5-mau_slide_powerpoint_dep_ctu.vn_(27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18" y="6068726"/>
            <a:ext cx="924060" cy="5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lh3.googleusercontent.com/-Tk55LJDFflU/WsHNwwaiKSI/AAAAAAAAB6g/jFfcR8uLDVMfXANO8wdQVpwHcT3NMu_AQCHMYCw/h136/5-mau_slide_powerpoint_dep_ctu.vn_(27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969" y="6068726"/>
            <a:ext cx="924060" cy="5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lh3.googleusercontent.com/-Tk55LJDFflU/WsHNwwaiKSI/AAAAAAAAB6g/jFfcR8uLDVMfXANO8wdQVpwHcT3NMu_AQCHMYCw/h136/5-mau_slide_powerpoint_dep_ctu.vn_(27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029" y="6050108"/>
            <a:ext cx="924060" cy="5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651965" y="1676401"/>
            <a:ext cx="89535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to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rách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chỗ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già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thẫm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non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nõn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khô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héo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rũ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xuống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752600" y="685800"/>
            <a:ext cx="9372600" cy="112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chi </a:t>
            </a:r>
            <a:r>
              <a:rPr lang="en-US" sz="28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endParaRPr lang="en-US" sz="26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651965" y="1153180"/>
            <a:ext cx="8953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xốp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nhẵn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đình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đỏ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tía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 descr="gardenexpert 1 Musa Basjoo Hardy Banana: Amazon.co.uk: Garden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359" y="3048001"/>
            <a:ext cx="325755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1624256" y="2958405"/>
            <a:ext cx="8953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chuối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lúc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mới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nhọn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chĩa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5124" name="Picture 4" descr="Buồng chuối trổ ngược, hoa chĩa lên trời. - Báo Bình Dương Onlin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088" y="3481625"/>
            <a:ext cx="4076713" cy="33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607"/>
    </mc:Choice>
    <mc:Fallback xmlns="">
      <p:transition spd="slow" advTm="116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4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938090A-C6FC-4C65-8A67-A7963D6388F0}"/>
              </a:ext>
            </a:extLst>
          </p:cNvPr>
          <p:cNvSpPr txBox="1"/>
          <p:nvPr/>
        </p:nvSpPr>
        <p:spPr>
          <a:xfrm>
            <a:off x="2376817" y="3836987"/>
            <a:ext cx="5790640" cy="727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tạo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C85E8F4-1B9D-46E6-B306-FE9C121D684E}"/>
              </a:ext>
            </a:extLst>
          </p:cNvPr>
          <p:cNvSpPr txBox="1"/>
          <p:nvPr/>
        </p:nvSpPr>
        <p:spPr>
          <a:xfrm>
            <a:off x="2376816" y="4907477"/>
            <a:ext cx="89187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chi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9102F82-AF2E-4BA9-8B28-B7F62A095FA9}"/>
              </a:ext>
            </a:extLst>
          </p:cNvPr>
          <p:cNvSpPr txBox="1"/>
          <p:nvPr/>
        </p:nvSpPr>
        <p:spPr>
          <a:xfrm>
            <a:off x="803635" y="2721114"/>
            <a:ext cx="470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kiến thức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1548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s://lh3.googleusercontent.com/-Tk55LJDFflU/WsHNwwaiKSI/AAAAAAAAB6g/jFfcR8uLDVMfXANO8wdQVpwHcT3NMu_AQCHMYCw/h136/5-mau_slide_powerpoint_dep_ctu.vn_(27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37" y="6057035"/>
            <a:ext cx="924060" cy="5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lh3.googleusercontent.com/-Tk55LJDFflU/WsHNwwaiKSI/AAAAAAAAB6g/jFfcR8uLDVMfXANO8wdQVpwHcT3NMu_AQCHMYCw/h136/5-mau_slide_powerpoint_dep_ctu.vn_(27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58" y="6068726"/>
            <a:ext cx="924060" cy="5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lh3.googleusercontent.com/-Tk55LJDFflU/WsHNwwaiKSI/AAAAAAAAB6g/jFfcR8uLDVMfXANO8wdQVpwHcT3NMu_AQCHMYCw/h136/5-mau_slide_powerpoint_dep_ctu.vn_(27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18" y="6068726"/>
            <a:ext cx="924060" cy="5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lh3.googleusercontent.com/-Tk55LJDFflU/WsHNwwaiKSI/AAAAAAAAB6g/jFfcR8uLDVMfXANO8wdQVpwHcT3NMu_AQCHMYCw/h136/5-mau_slide_powerpoint_dep_ctu.vn_(27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969" y="6068726"/>
            <a:ext cx="924060" cy="5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lh3.googleusercontent.com/-Tk55LJDFflU/WsHNwwaiKSI/AAAAAAAAB6g/jFfcR8uLDVMfXANO8wdQVpwHcT3NMu_AQCHMYCw/h136/5-mau_slide_powerpoint_dep_ctu.vn_(27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029" y="6050108"/>
            <a:ext cx="924060" cy="5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lh3.googleusercontent.com/-Tk55LJDFflU/WsHNwwaiKSI/AAAAAAAAB6g/jFfcR8uLDVMfXANO8wdQVpwHcT3NMu_AQCHMYCw/h136/5-mau_slide_powerpoint_dep_ctu.vn_(27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108" y="6068726"/>
            <a:ext cx="924060" cy="5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lh3.googleusercontent.com/-Tk55LJDFflU/WsHNwwaiKSI/AAAAAAAAB6g/jFfcR8uLDVMfXANO8wdQVpwHcT3NMu_AQCHMYCw/h136/5-mau_slide_powerpoint_dep_ctu.vn_(27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029" y="6080417"/>
            <a:ext cx="924060" cy="5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lh3.googleusercontent.com/-Tk55LJDFflU/WsHNwwaiKSI/AAAAAAAAB6g/jFfcR8uLDVMfXANO8wdQVpwHcT3NMu_AQCHMYCw/h136/5-mau_slide_powerpoint_dep_ctu.vn_(27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40" y="6057034"/>
            <a:ext cx="924060" cy="5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lh3.googleusercontent.com/-Tk55LJDFflU/WsHNwwaiKSI/AAAAAAAAB6g/jFfcR8uLDVMfXANO8wdQVpwHcT3NMu_AQCHMYCw/h136/5-mau_slide_powerpoint_dep_ctu.vn_(27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558" y="6068726"/>
            <a:ext cx="924060" cy="5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ả cây chuối nhà em trồng - Lời giải vă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4" descr="Tả cây chuối nhà em trồng - Lời giải vă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6" name="Picture 8" descr="Banana Tree With A Bunch Of Bananas In La Palma, Canary Island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75820"/>
            <a:ext cx="3401832" cy="366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1790700" y="1143000"/>
            <a:ext cx="8953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Buồng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chuối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to,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trĩu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xuống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1752600" y="629216"/>
            <a:ext cx="8686800" cy="112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chi </a:t>
            </a:r>
            <a:r>
              <a:rPr lang="en-US" sz="28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endParaRPr lang="en-US" sz="26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1828800" y="1752600"/>
            <a:ext cx="8953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chuối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ngón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úp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1831975" y="2438400"/>
            <a:ext cx="8953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Chuối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chín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xôi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nếp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thật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ngon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7178" name="Picture 10" descr="an-mot-lan-nho-mai-huong-vi-com-nong-nan-mua-thu-ha-noi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054" y="2961620"/>
            <a:ext cx="3275547" cy="298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1752600" y="152400"/>
            <a:ext cx="8686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Dàn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chuối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theo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từng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bộ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phận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cây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406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06"/>
    </mc:Choice>
    <mc:Fallback xmlns="">
      <p:transition spd="slow" advTm="56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752600" y="668685"/>
            <a:ext cx="86868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xách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tưới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khóm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chuối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724891" y="2269124"/>
            <a:ext cx="8686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chuối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ích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khô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gói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bánh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lợn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9218" name="Picture 2" descr="Bánh gai dẻo thơm, bùi ngậy làm từ nếp mới và mật mí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2" y="3581400"/>
            <a:ext cx="3352799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Sử Dụng Thân Chuối Làm Thức Ăn Chăn Nuôi Cho Vật Nuô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581400"/>
            <a:ext cx="2971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8" descr="Lợi ích bất ngờ từ việc ăn 3 quả chuối mỗi ngà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6" name="Picture 10" descr="5 công dụng làm đẹp tuyệt vời từ quả chuối không phải ai cũng biết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419600"/>
            <a:ext cx="2895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752600" y="152400"/>
            <a:ext cx="8686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Dàn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chuối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theo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từng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bộ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phận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cây</a:t>
            </a:r>
            <a:r>
              <a:rPr lang="en-US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228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31"/>
    </mc:Choice>
    <mc:Fallback xmlns="">
      <p:transition spd="slow" advTm="48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5622926" y="4941888"/>
            <a:ext cx="11588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E662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vi-VN" sz="2800"/>
          </a:p>
        </p:txBody>
      </p:sp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4343400" y="152401"/>
            <a:ext cx="358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557" name="Text Box 8"/>
          <p:cNvSpPr txBox="1">
            <a:spLocks noChangeArrowheads="1"/>
          </p:cNvSpPr>
          <p:nvPr/>
        </p:nvSpPr>
        <p:spPr bwMode="auto">
          <a:xfrm>
            <a:off x="4213226" y="1211263"/>
            <a:ext cx="4016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558" name="Text Box 10"/>
          <p:cNvSpPr txBox="1">
            <a:spLocks noChangeArrowheads="1"/>
          </p:cNvSpPr>
          <p:nvPr/>
        </p:nvSpPr>
        <p:spPr bwMode="auto">
          <a:xfrm>
            <a:off x="753035" y="0"/>
            <a:ext cx="10098741" cy="62786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Dàn</a:t>
            </a:r>
            <a:r>
              <a:rPr lang="en-US" altLang="vi-VN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vi-VN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miêu</a:t>
            </a:r>
            <a:r>
              <a:rPr lang="en-US" altLang="vi-VN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vi-VN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chuối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vi-VN" sz="24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vi-VN" sz="24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vi-VN" sz="24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vi-VN" sz="24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vi-VN" sz="24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4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24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ts val="300"/>
              </a:spcBef>
              <a:buFontTx/>
              <a:buNone/>
              <a:defRPr/>
            </a:pP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1.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r>
              <a:rPr lang="en-US" altLang="vi-VN" sz="20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Cây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chuối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 smtClean="0">
                <a:latin typeface="Times New Roman" panose="02020603050405020304" pitchFamily="18" charset="0"/>
              </a:rPr>
              <a:t>tiêu</a:t>
            </a:r>
            <a:r>
              <a:rPr lang="en-US" altLang="vi-VN" sz="1800" b="1" dirty="0" smtClean="0">
                <a:latin typeface="Times New Roman" panose="02020603050405020304" pitchFamily="18" charset="0"/>
              </a:rPr>
              <a:t>,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trồng</a:t>
            </a:r>
            <a:r>
              <a:rPr lang="en-US" altLang="vi-VN" sz="1800" b="1" dirty="0">
                <a:latin typeface="Times New Roman" panose="02020603050405020304" pitchFamily="18" charset="0"/>
              </a:rPr>
              <a:t> ở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góc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vườn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nhà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bà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ngoại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em</a:t>
            </a:r>
            <a:r>
              <a:rPr lang="en-US" altLang="vi-VN" sz="1800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ts val="300"/>
              </a:spcBef>
              <a:buFontTx/>
              <a:buNone/>
              <a:defRPr/>
            </a:pP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2.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r>
              <a:rPr lang="en-US" altLang="vi-VN" sz="2000" b="1" dirty="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ts val="300"/>
              </a:spcBef>
              <a:buFontTx/>
              <a:buAutoNum type="alphaLcParenR"/>
              <a:defRPr/>
            </a:pPr>
            <a:r>
              <a:rPr lang="en-US" altLang="vi-VN" sz="1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vi-VN" sz="1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vi-VN" sz="1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quát</a:t>
            </a:r>
            <a:r>
              <a:rPr lang="en-US" altLang="vi-VN" sz="1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:</a:t>
            </a:r>
          </a:p>
          <a:p>
            <a:pPr marL="0" indent="0">
              <a:spcBef>
                <a:spcPts val="300"/>
              </a:spcBef>
              <a:buNone/>
              <a:defRPr/>
            </a:pPr>
            <a:r>
              <a:rPr lang="en-US" altLang="vi-VN" sz="1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           </a:t>
            </a:r>
            <a:r>
              <a:rPr lang="en-US" altLang="vi-VN" sz="1800" b="1" dirty="0">
                <a:latin typeface="Times New Roman" panose="02020603050405020304" pitchFamily="18" charset="0"/>
              </a:rPr>
              <a:t>+ 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Cây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chuối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cao</a:t>
            </a:r>
            <a:r>
              <a:rPr lang="en-US" altLang="vi-VN" sz="1800" b="1" dirty="0">
                <a:latin typeface="Times New Roman" panose="02020603050405020304" pitchFamily="18" charset="0"/>
              </a:rPr>
              <a:t>, to. 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Mọc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cùng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cả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một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bụi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chuối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xanh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tốt</a:t>
            </a:r>
            <a:r>
              <a:rPr lang="en-US" altLang="vi-VN" sz="1800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ts val="300"/>
              </a:spcBef>
              <a:buFontTx/>
              <a:buNone/>
              <a:defRPr/>
            </a:pPr>
            <a:r>
              <a:rPr lang="en-US" altLang="vi-VN" sz="1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b)</a:t>
            </a:r>
            <a:r>
              <a:rPr lang="en-US" altLang="vi-VN" sz="1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vi-VN" sz="1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vi-VN" sz="1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vi-VN" sz="1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vi-VN" sz="1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:  </a:t>
            </a:r>
          </a:p>
          <a:p>
            <a:pPr indent="101600" eaLnBrk="1" hangingPunct="1">
              <a:spcBef>
                <a:spcPts val="300"/>
              </a:spcBef>
              <a:buFontTx/>
              <a:buNone/>
              <a:defRPr/>
            </a:pPr>
            <a:r>
              <a:rPr lang="en-US" sz="1800" b="1" dirty="0" smtClean="0">
                <a:latin typeface="Times New Roman" panose="02020603050405020304" pitchFamily="18" charset="0"/>
              </a:rPr>
              <a:t>+   </a:t>
            </a:r>
            <a:r>
              <a:rPr lang="en-US" sz="1800" b="1" dirty="0" err="1">
                <a:latin typeface="Times New Roman" panose="02020603050405020304" pitchFamily="18" charset="0"/>
              </a:rPr>
              <a:t>Rễ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như</a:t>
            </a:r>
            <a:r>
              <a:rPr lang="en-US" sz="1800" b="1" dirty="0">
                <a:latin typeface="Times New Roman" panose="02020603050405020304" pitchFamily="18" charset="0"/>
              </a:rPr>
              <a:t> con </a:t>
            </a:r>
            <a:r>
              <a:rPr lang="en-US" sz="1800" b="1" dirty="0" err="1">
                <a:latin typeface="Times New Roman" panose="02020603050405020304" pitchFamily="18" charset="0"/>
              </a:rPr>
              <a:t>giun</a:t>
            </a:r>
            <a:r>
              <a:rPr lang="en-US" sz="1800" b="1" dirty="0">
                <a:latin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</a:rPr>
              <a:t>bám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vào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đất</a:t>
            </a:r>
            <a:r>
              <a:rPr lang="en-US" sz="1800" b="1" dirty="0">
                <a:latin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300"/>
              </a:spcBef>
              <a:buNone/>
              <a:defRPr/>
            </a:pPr>
            <a:r>
              <a:rPr lang="en-US" sz="1800" b="1" dirty="0">
                <a:latin typeface="Times New Roman" panose="02020603050405020304" pitchFamily="18" charset="0"/>
              </a:rPr>
              <a:t>	+    </a:t>
            </a:r>
            <a:r>
              <a:rPr lang="en-US" sz="1800" b="1" dirty="0" err="1">
                <a:latin typeface="Times New Roman" panose="02020603050405020304" pitchFamily="18" charset="0"/>
              </a:rPr>
              <a:t>Gốc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hơi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phình</a:t>
            </a:r>
            <a:r>
              <a:rPr lang="en-US" sz="1800" b="1" dirty="0">
                <a:latin typeface="Times New Roman" panose="02020603050405020304" pitchFamily="18" charset="0"/>
              </a:rPr>
              <a:t>, to </a:t>
            </a:r>
            <a:r>
              <a:rPr lang="en-US" sz="1800" b="1" dirty="0" err="1">
                <a:latin typeface="Times New Roman" panose="02020603050405020304" pitchFamily="18" charset="0"/>
              </a:rPr>
              <a:t>hơn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phần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thân</a:t>
            </a:r>
            <a:r>
              <a:rPr lang="en-US" sz="1800" b="1" dirty="0">
                <a:latin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300"/>
              </a:spcBef>
              <a:buNone/>
              <a:defRPr/>
            </a:pPr>
            <a:r>
              <a:rPr lang="en-US" sz="1800" b="1" dirty="0">
                <a:latin typeface="Times New Roman" panose="02020603050405020304" pitchFamily="18" charset="0"/>
              </a:rPr>
              <a:t>	+  </a:t>
            </a:r>
            <a:r>
              <a:rPr lang="en-US" sz="1800" b="1" dirty="0" err="1">
                <a:latin typeface="Times New Roman" panose="02020603050405020304" pitchFamily="18" charset="0"/>
              </a:rPr>
              <a:t>Thân</a:t>
            </a:r>
            <a:r>
              <a:rPr lang="en-US" sz="1800" b="1" dirty="0">
                <a:latin typeface="Times New Roman" panose="02020603050405020304" pitchFamily="18" charset="0"/>
              </a:rPr>
              <a:t>  </a:t>
            </a:r>
            <a:r>
              <a:rPr lang="en-US" sz="1800" b="1" dirty="0" err="1">
                <a:latin typeface="Times New Roman" panose="02020603050405020304" pitchFamily="18" charset="0"/>
              </a:rPr>
              <a:t>xốp</a:t>
            </a:r>
            <a:r>
              <a:rPr lang="en-US" sz="1800" b="1" dirty="0">
                <a:latin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</a:rPr>
              <a:t>nhẵn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bóng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như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cột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đình</a:t>
            </a:r>
            <a:r>
              <a:rPr lang="en-US" sz="1800" b="1" dirty="0">
                <a:latin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</a:rPr>
              <a:t>màu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đỏ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tía</a:t>
            </a:r>
            <a:r>
              <a:rPr lang="en-US" sz="1800" b="1" dirty="0">
                <a:latin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300"/>
              </a:spcBef>
              <a:buNone/>
              <a:defRPr/>
            </a:pPr>
            <a:r>
              <a:rPr lang="en-US" sz="1800" b="1" dirty="0">
                <a:latin typeface="Times New Roman" panose="02020603050405020304" pitchFamily="18" charset="0"/>
              </a:rPr>
              <a:t>	+  </a:t>
            </a:r>
            <a:r>
              <a:rPr lang="en-US" sz="1800" b="1" dirty="0" err="1">
                <a:latin typeface="Times New Roman" panose="02020603050405020304" pitchFamily="18" charset="0"/>
              </a:rPr>
              <a:t>Lá</a:t>
            </a:r>
            <a:r>
              <a:rPr lang="en-US" sz="1800" b="1" dirty="0">
                <a:latin typeface="Times New Roman" panose="02020603050405020304" pitchFamily="18" charset="0"/>
              </a:rPr>
              <a:t> to </a:t>
            </a:r>
            <a:r>
              <a:rPr lang="en-US" sz="1800" b="1" dirty="0" err="1">
                <a:latin typeface="Times New Roman" panose="02020603050405020304" pitchFamily="18" charset="0"/>
              </a:rPr>
              <a:t>và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dài</a:t>
            </a:r>
            <a:r>
              <a:rPr lang="en-US" sz="1800" b="1" dirty="0">
                <a:latin typeface="Times New Roman" panose="02020603050405020304" pitchFamily="18" charset="0"/>
              </a:rPr>
              <a:t>. </a:t>
            </a:r>
            <a:r>
              <a:rPr lang="en-US" sz="1800" b="1" dirty="0" err="1">
                <a:latin typeface="Times New Roman" panose="02020603050405020304" pitchFamily="18" charset="0"/>
              </a:rPr>
              <a:t>Lá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bị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rách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nhiều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chỗ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vì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gió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thổi</a:t>
            </a:r>
            <a:r>
              <a:rPr lang="en-US" sz="1800" b="1" dirty="0">
                <a:latin typeface="Times New Roman" panose="02020603050405020304" pitchFamily="18" charset="0"/>
              </a:rPr>
              <a:t>. </a:t>
            </a:r>
            <a:r>
              <a:rPr lang="en-US" sz="1800" b="1" dirty="0" err="1">
                <a:latin typeface="Times New Roman" panose="02020603050405020304" pitchFamily="18" charset="0"/>
              </a:rPr>
              <a:t>Lá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già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màu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xanh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thẫm</a:t>
            </a:r>
            <a:r>
              <a:rPr lang="en-US" sz="1800" b="1" dirty="0">
                <a:latin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</a:rPr>
              <a:t>lá</a:t>
            </a:r>
            <a:r>
              <a:rPr lang="en-US" sz="1800" b="1" dirty="0">
                <a:latin typeface="Times New Roman" panose="02020603050405020304" pitchFamily="18" charset="0"/>
              </a:rPr>
              <a:t> non </a:t>
            </a:r>
            <a:r>
              <a:rPr lang="en-US" sz="1800" b="1" dirty="0" err="1">
                <a:latin typeface="Times New Roman" panose="02020603050405020304" pitchFamily="18" charset="0"/>
              </a:rPr>
              <a:t>xanh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nõn</a:t>
            </a:r>
            <a:r>
              <a:rPr lang="en-US" sz="1800" b="1" dirty="0">
                <a:latin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</a:rPr>
              <a:t>lá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khô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héo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rũ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xuống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thân</a:t>
            </a:r>
            <a:r>
              <a:rPr lang="en-US" sz="1800" b="1" dirty="0">
                <a:latin typeface="Times New Roman" panose="02020603050405020304" pitchFamily="18" charset="0"/>
              </a:rPr>
              <a:t>. </a:t>
            </a:r>
          </a:p>
          <a:p>
            <a:pPr marL="0" indent="0">
              <a:spcBef>
                <a:spcPts val="300"/>
              </a:spcBef>
              <a:buNone/>
              <a:defRPr/>
            </a:pPr>
            <a:r>
              <a:rPr lang="en-US" sz="1800" b="1" dirty="0">
                <a:latin typeface="Times New Roman" panose="02020603050405020304" pitchFamily="18" charset="0"/>
              </a:rPr>
              <a:t>	-  </a:t>
            </a:r>
            <a:r>
              <a:rPr lang="en-US" sz="1800" b="1" dirty="0" err="1">
                <a:latin typeface="Times New Roman" panose="02020603050405020304" pitchFamily="18" charset="0"/>
              </a:rPr>
              <a:t>Hoa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chuối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lúc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mới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ra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nhọn</a:t>
            </a:r>
            <a:r>
              <a:rPr lang="en-US" sz="1800" b="1" dirty="0">
                <a:latin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</a:rPr>
              <a:t>chĩa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thẳng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lên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trời</a:t>
            </a:r>
            <a:r>
              <a:rPr lang="en-US" sz="1800" b="1" dirty="0">
                <a:latin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300"/>
              </a:spcBef>
              <a:buNone/>
              <a:defRPr/>
            </a:pPr>
            <a:r>
              <a:rPr lang="en-US" sz="1800" b="1" dirty="0">
                <a:latin typeface="Times New Roman" panose="02020603050405020304" pitchFamily="18" charset="0"/>
              </a:rPr>
              <a:t>	+   </a:t>
            </a:r>
            <a:r>
              <a:rPr lang="en-US" sz="1800" b="1" dirty="0" err="1">
                <a:latin typeface="Times New Roman" panose="02020603050405020304" pitchFamily="18" charset="0"/>
              </a:rPr>
              <a:t>Buồng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chuối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dài</a:t>
            </a:r>
            <a:r>
              <a:rPr lang="en-US" sz="1800" b="1" dirty="0">
                <a:latin typeface="Times New Roman" panose="02020603050405020304" pitchFamily="18" charset="0"/>
              </a:rPr>
              <a:t>, to </a:t>
            </a:r>
            <a:r>
              <a:rPr lang="en-US" sz="1800" b="1" dirty="0" err="1">
                <a:latin typeface="Times New Roman" panose="02020603050405020304" pitchFamily="18" charset="0"/>
              </a:rPr>
              <a:t>trĩu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xuống</a:t>
            </a:r>
            <a:r>
              <a:rPr lang="en-US" sz="1800" b="1" dirty="0">
                <a:latin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</a:rPr>
              <a:t>em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đếm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được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hơn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chục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nải</a:t>
            </a:r>
            <a:r>
              <a:rPr lang="en-US" sz="1800" b="1" dirty="0">
                <a:latin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300"/>
              </a:spcBef>
              <a:buNone/>
              <a:defRPr/>
            </a:pPr>
            <a:r>
              <a:rPr lang="en-US" sz="1800" b="1" dirty="0">
                <a:latin typeface="Times New Roman" panose="02020603050405020304" pitchFamily="18" charset="0"/>
              </a:rPr>
              <a:t>	+ </a:t>
            </a:r>
            <a:r>
              <a:rPr lang="en-US" sz="1800" b="1" dirty="0" err="1">
                <a:latin typeface="Times New Roman" panose="02020603050405020304" pitchFamily="18" charset="0"/>
              </a:rPr>
              <a:t>Quả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chuối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úp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sát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nhau</a:t>
            </a:r>
            <a:r>
              <a:rPr lang="en-US" sz="1800" b="1" dirty="0">
                <a:latin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</a:rPr>
              <a:t>quả</a:t>
            </a:r>
            <a:r>
              <a:rPr lang="en-US" sz="1800" b="1" dirty="0">
                <a:latin typeface="Times New Roman" panose="02020603050405020304" pitchFamily="18" charset="0"/>
              </a:rPr>
              <a:t> to </a:t>
            </a:r>
            <a:r>
              <a:rPr lang="en-US" sz="1800" b="1" dirty="0" err="1">
                <a:latin typeface="Times New Roman" panose="02020603050405020304" pitchFamily="18" charset="0"/>
              </a:rPr>
              <a:t>làm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cho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cây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nghiêng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mình</a:t>
            </a:r>
            <a:r>
              <a:rPr lang="en-US" sz="1800" b="1" dirty="0">
                <a:latin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</a:rPr>
              <a:t>trĩu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xuống</a:t>
            </a:r>
            <a:r>
              <a:rPr lang="en-US" sz="1800" b="1" dirty="0">
                <a:latin typeface="Times New Roman" panose="02020603050405020304" pitchFamily="18" charset="0"/>
              </a:rPr>
              <a:t>. </a:t>
            </a:r>
            <a:r>
              <a:rPr lang="en-US" sz="1800" b="1" dirty="0" err="1">
                <a:latin typeface="Times New Roman" panose="02020603050405020304" pitchFamily="18" charset="0"/>
              </a:rPr>
              <a:t>Có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quả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đã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ngả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vàng</a:t>
            </a:r>
            <a:r>
              <a:rPr lang="en-US" sz="1800" b="1" dirty="0">
                <a:latin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300"/>
              </a:spcBef>
              <a:buNone/>
              <a:defRPr/>
            </a:pPr>
            <a:r>
              <a:rPr lang="en-US" sz="1800" b="1" dirty="0">
                <a:latin typeface="Times New Roman" panose="02020603050405020304" pitchFamily="18" charset="0"/>
              </a:rPr>
              <a:t>	+ </a:t>
            </a:r>
            <a:r>
              <a:rPr lang="en-US" sz="1800" b="1" dirty="0" err="1">
                <a:latin typeface="Times New Roman" panose="02020603050405020304" pitchFamily="18" charset="0"/>
              </a:rPr>
              <a:t>Chuối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chín</a:t>
            </a:r>
            <a:r>
              <a:rPr lang="en-US" sz="1800" b="1" dirty="0">
                <a:latin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</a:rPr>
              <a:t>hương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thơm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phảng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phất</a:t>
            </a:r>
            <a:r>
              <a:rPr lang="en-US" sz="2000" b="1" dirty="0">
                <a:latin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</a:rPr>
              <a:t>vị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ngọt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đậm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đà</a:t>
            </a:r>
            <a:r>
              <a:rPr lang="en-US" sz="2000" b="1" dirty="0">
                <a:latin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</a:rPr>
              <a:t>Chuối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dễ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trồng</a:t>
            </a:r>
            <a:r>
              <a:rPr lang="en-US" sz="2000" b="1" dirty="0">
                <a:latin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</a:rPr>
              <a:t>ăn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với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xôi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nếp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thì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thật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ngon</a:t>
            </a:r>
            <a:r>
              <a:rPr lang="en-US" sz="2000" b="1" dirty="0" smtClean="0">
                <a:latin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300"/>
              </a:spcBef>
              <a:buNone/>
              <a:defRPr/>
            </a:pP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3.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</a:p>
          <a:p>
            <a:pPr marL="0" indent="363538">
              <a:spcBef>
                <a:spcPts val="300"/>
              </a:spcBef>
              <a:buNone/>
              <a:defRPr/>
            </a:pPr>
            <a:r>
              <a:rPr lang="en-US" sz="1800" b="1" dirty="0" smtClean="0">
                <a:latin typeface="Times New Roman" panose="02020603050405020304" pitchFamily="18" charset="0"/>
              </a:rPr>
              <a:t>- </a:t>
            </a:r>
            <a:r>
              <a:rPr lang="en-US" sz="1800" b="1" dirty="0" err="1" smtClean="0">
                <a:latin typeface="Times New Roman" panose="02020603050405020304" pitchFamily="18" charset="0"/>
              </a:rPr>
              <a:t>Em</a:t>
            </a:r>
            <a:r>
              <a:rPr lang="en-US" sz="1800" b="1" dirty="0" smtClean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thường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giúp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bà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xách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nước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tưới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cho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khóm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chuối</a:t>
            </a:r>
            <a:r>
              <a:rPr lang="en-US" sz="1800" b="1" dirty="0">
                <a:latin typeface="Times New Roman" panose="02020603050405020304" pitchFamily="18" charset="0"/>
              </a:rPr>
              <a:t>  </a:t>
            </a:r>
            <a:r>
              <a:rPr lang="en-US" sz="1800" b="1" dirty="0" err="1">
                <a:latin typeface="Times New Roman" panose="02020603050405020304" pitchFamily="18" charset="0"/>
              </a:rPr>
              <a:t>hàng</a:t>
            </a:r>
            <a:r>
              <a:rPr lang="en-US" sz="1800" b="1" dirty="0"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</a:rPr>
              <a:t>tuần</a:t>
            </a:r>
            <a:r>
              <a:rPr lang="en-US" sz="1800" b="1" dirty="0">
                <a:latin typeface="Times New Roman" panose="02020603050405020304" pitchFamily="18" charset="0"/>
              </a:rPr>
              <a:t>.</a:t>
            </a:r>
          </a:p>
          <a:p>
            <a:pPr marL="0" indent="363538">
              <a:spcBef>
                <a:spcPts val="300"/>
              </a:spcBef>
              <a:buNone/>
            </a:pPr>
            <a:r>
              <a:rPr lang="en-US" altLang="vi-VN" sz="1800" b="1" dirty="0" smtClean="0">
                <a:latin typeface="Times New Roman" panose="02020603050405020304" pitchFamily="18" charset="0"/>
              </a:rPr>
              <a:t>- </a:t>
            </a:r>
            <a:r>
              <a:rPr lang="en-US" altLang="vi-VN" sz="1800" b="1" dirty="0" err="1" smtClean="0">
                <a:latin typeface="Times New Roman" panose="02020603050405020304" pitchFamily="18" charset="0"/>
              </a:rPr>
              <a:t>Cây</a:t>
            </a:r>
            <a:r>
              <a:rPr lang="en-US" altLang="vi-VN" sz="18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chuối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có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rất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nhiều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lợi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ích</a:t>
            </a:r>
            <a:r>
              <a:rPr lang="en-US" altLang="vi-VN" sz="1800" b="1" dirty="0">
                <a:latin typeface="Times New Roman" panose="02020603050405020304" pitchFamily="18" charset="0"/>
              </a:rPr>
              <a:t>: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lá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khô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thì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gói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bánh</a:t>
            </a:r>
            <a:r>
              <a:rPr lang="en-US" altLang="vi-VN" sz="1800" b="1" dirty="0">
                <a:latin typeface="Times New Roman" panose="02020603050405020304" pitchFamily="18" charset="0"/>
              </a:rPr>
              <a:t>,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quả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để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ăn</a:t>
            </a:r>
            <a:r>
              <a:rPr lang="en-US" altLang="vi-VN" sz="1800" b="1" dirty="0">
                <a:latin typeface="Times New Roman" panose="02020603050405020304" pitchFamily="18" charset="0"/>
              </a:rPr>
              <a:t>,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thân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cây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là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thức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ăn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của</a:t>
            </a:r>
            <a:r>
              <a:rPr lang="en-US" altLang="vi-VN" sz="1800" b="1" dirty="0"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latin typeface="Times New Roman" panose="02020603050405020304" pitchFamily="18" charset="0"/>
              </a:rPr>
              <a:t>lợn</a:t>
            </a:r>
            <a:r>
              <a:rPr lang="en-US" altLang="vi-VN" sz="1800" b="1" dirty="0" smtClean="0">
                <a:latin typeface="Times New Roman" panose="02020603050405020304" pitchFamily="18" charset="0"/>
              </a:rPr>
              <a:t>.</a:t>
            </a:r>
            <a:endParaRPr lang="en-US" altLang="vi-VN" sz="1800" b="1" dirty="0">
              <a:latin typeface="Times New Roman" panose="02020603050405020304" pitchFamily="18" charset="0"/>
            </a:endParaRPr>
          </a:p>
        </p:txBody>
      </p:sp>
      <p:sp>
        <p:nvSpPr>
          <p:cNvPr id="23562" name="Rectangle 15"/>
          <p:cNvSpPr>
            <a:spLocks noChangeArrowheads="1"/>
          </p:cNvSpPr>
          <p:nvPr/>
        </p:nvSpPr>
        <p:spPr bwMode="auto">
          <a:xfrm>
            <a:off x="5410200" y="228600"/>
            <a:ext cx="3200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6923088" y="206375"/>
            <a:ext cx="2862262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 b="1" i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3625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39BC3B6-B155-4387-8C3E-3D76BF3FB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79" y="4518077"/>
            <a:ext cx="4057094" cy="22887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285CB3-D49A-4DC9-A0AF-609986D78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213" y="-159729"/>
            <a:ext cx="1607959" cy="58221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7B9320A-FF1E-4E3F-B137-405720613BE7}"/>
              </a:ext>
            </a:extLst>
          </p:cNvPr>
          <p:cNvSpPr txBox="1"/>
          <p:nvPr/>
        </p:nvSpPr>
        <p:spPr>
          <a:xfrm>
            <a:off x="650999" y="607605"/>
            <a:ext cx="2573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HP001 5 hàng" panose="020B0603050302020204" pitchFamily="34" charset="0"/>
              </a:rPr>
              <a:t>* Lưu ý: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938090A-C6FC-4C65-8A67-A7963D6388F0}"/>
              </a:ext>
            </a:extLst>
          </p:cNvPr>
          <p:cNvSpPr txBox="1"/>
          <p:nvPr/>
        </p:nvSpPr>
        <p:spPr>
          <a:xfrm>
            <a:off x="1706893" y="1601895"/>
            <a:ext cx="8778213" cy="3347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so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xmlns="" id="{411F6C1D-AEA4-4FD0-B3C8-B097015E3B7F}"/>
              </a:ext>
            </a:extLst>
          </p:cNvPr>
          <p:cNvSpPr/>
          <p:nvPr/>
        </p:nvSpPr>
        <p:spPr>
          <a:xfrm flipH="1">
            <a:off x="1006106" y="1238977"/>
            <a:ext cx="3479145" cy="568957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1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C85E8F4-1B9D-46E6-B306-FE9C121D684E}"/>
              </a:ext>
            </a:extLst>
          </p:cNvPr>
          <p:cNvSpPr txBox="1"/>
          <p:nvPr/>
        </p:nvSpPr>
        <p:spPr>
          <a:xfrm>
            <a:off x="416793" y="3287222"/>
            <a:ext cx="11304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 dirty="0" err="1">
                <a:latin typeface="HP001 5 hàng" panose="020B0603050302020204" pitchFamily="34" charset="0"/>
              </a:rPr>
              <a:t>Đề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bài</a:t>
            </a:r>
            <a:r>
              <a:rPr lang="en-US" sz="3200" b="1" dirty="0">
                <a:latin typeface="HP001 5 hàng" panose="020B0603050302020204" pitchFamily="34" charset="0"/>
              </a:rPr>
              <a:t>: </a:t>
            </a:r>
            <a:r>
              <a:rPr lang="en-US" sz="3200" b="1" dirty="0" err="1" smtClean="0">
                <a:latin typeface="HP001 5 hàng" panose="020B0603050302020204" pitchFamily="34" charset="0"/>
              </a:rPr>
              <a:t>Viết</a:t>
            </a:r>
            <a:r>
              <a:rPr lang="en-US" sz="3200" b="1" dirty="0" smtClean="0"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latin typeface="HP001 5 hàng" panose="020B0603050302020204" pitchFamily="34" charset="0"/>
              </a:rPr>
              <a:t>bài</a:t>
            </a:r>
            <a:r>
              <a:rPr lang="en-US" sz="3200" b="1" dirty="0" smtClean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văn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tả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một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loại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cây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mà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em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yêu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thích</a:t>
            </a:r>
            <a:r>
              <a:rPr lang="en-US" sz="3200" b="1" dirty="0">
                <a:latin typeface="HP001 5 hàng" panose="020B0603050302020204" pitchFamily="34" charset="0"/>
              </a:rPr>
              <a:t> (</a:t>
            </a:r>
            <a:r>
              <a:rPr lang="en-US" sz="3200" b="1" dirty="0" err="1">
                <a:latin typeface="HP001 5 hàng" panose="020B0603050302020204" pitchFamily="34" charset="0"/>
              </a:rPr>
              <a:t>cây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ăn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quả</a:t>
            </a:r>
            <a:r>
              <a:rPr lang="en-US" sz="3200" b="1" dirty="0">
                <a:latin typeface="HP001 5 hàng" panose="020B0603050302020204" pitchFamily="34" charset="0"/>
              </a:rPr>
              <a:t>, </a:t>
            </a:r>
            <a:r>
              <a:rPr lang="en-US" sz="3200" b="1" dirty="0" err="1">
                <a:latin typeface="HP001 5 hàng" panose="020B0603050302020204" pitchFamily="34" charset="0"/>
              </a:rPr>
              <a:t>cây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hoa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hoặc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cây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có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bóng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mát</a:t>
            </a:r>
            <a:r>
              <a:rPr lang="en-US" sz="3200" b="1" dirty="0">
                <a:latin typeface="HP001 5 hàng" panose="020B0603050302020204" pitchFamily="34" charset="0"/>
              </a:rPr>
              <a:t>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553864-E131-4355-98ED-BBF42F2190B7}"/>
              </a:ext>
            </a:extLst>
          </p:cNvPr>
          <p:cNvSpPr txBox="1"/>
          <p:nvPr/>
        </p:nvSpPr>
        <p:spPr>
          <a:xfrm>
            <a:off x="2881073" y="923921"/>
            <a:ext cx="3603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* </a:t>
            </a:r>
            <a:r>
              <a:rPr lang="en-US" sz="54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Dặn</a:t>
            </a:r>
            <a:r>
              <a:rPr lang="en-US" sz="5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dò</a:t>
            </a:r>
            <a:r>
              <a:rPr lang="en-US" sz="5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:</a:t>
            </a: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xmlns="" id="{C96D295D-D679-4605-BEE7-0909FE2EEAF0}"/>
              </a:ext>
            </a:extLst>
          </p:cNvPr>
          <p:cNvSpPr/>
          <p:nvPr/>
        </p:nvSpPr>
        <p:spPr>
          <a:xfrm flipH="1">
            <a:off x="3261456" y="1757427"/>
            <a:ext cx="5199933" cy="817504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0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-Point Star 1"/>
          <p:cNvSpPr/>
          <p:nvPr/>
        </p:nvSpPr>
        <p:spPr>
          <a:xfrm>
            <a:off x="10681167" y="119949"/>
            <a:ext cx="1344612" cy="1196975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1500"/>
          </a:p>
        </p:txBody>
      </p:sp>
      <p:sp>
        <p:nvSpPr>
          <p:cNvPr id="37893" name="AutoShape 5"/>
          <p:cNvSpPr>
            <a:spLocks noChangeArrowheads="1"/>
          </p:cNvSpPr>
          <p:nvPr/>
        </p:nvSpPr>
        <p:spPr bwMode="auto">
          <a:xfrm>
            <a:off x="269735" y="1470913"/>
            <a:ext cx="11922265" cy="1114750"/>
          </a:xfrm>
          <a:prstGeom prst="flowChartTerminator">
            <a:avLst/>
          </a:prstGeom>
          <a:noFill/>
          <a:ln w="12700">
            <a:solidFill>
              <a:srgbClr val="2E0C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sz="3200" b="1" dirty="0" err="1">
                <a:solidFill>
                  <a:srgbClr val="FF0000"/>
                </a:solidFill>
              </a:rPr>
              <a:t>Câu</a:t>
            </a:r>
            <a:r>
              <a:rPr lang="en-US" sz="3200" b="1" dirty="0">
                <a:solidFill>
                  <a:srgbClr val="FF0000"/>
                </a:solidFill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</a:rPr>
              <a:t>Đối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tượng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miêu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tả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văn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miêu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tả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cây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cối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</a:rPr>
              <a:t>: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37896" name="AutoShape 8"/>
          <p:cNvSpPr>
            <a:spLocks noChangeArrowheads="1"/>
          </p:cNvSpPr>
          <p:nvPr/>
        </p:nvSpPr>
        <p:spPr bwMode="auto">
          <a:xfrm>
            <a:off x="623047" y="3083764"/>
            <a:ext cx="2503488" cy="4699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r>
              <a:rPr lang="en-US" sz="2800" b="1" dirty="0" smtClean="0">
                <a:latin typeface="Arial" panose="020B0604020202020204" pitchFamily="34" charset="0"/>
              </a:rPr>
              <a:t> A</a:t>
            </a:r>
            <a:r>
              <a:rPr lang="en-US" sz="2800" b="1" dirty="0">
                <a:latin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</a:rPr>
              <a:t>Tất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cả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loài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</a:rPr>
              <a:t>cây</a:t>
            </a:r>
            <a:r>
              <a:rPr lang="en-US" sz="2800" b="1" dirty="0" smtClean="0">
                <a:latin typeface="Arial" panose="020B0604020202020204" pitchFamily="34" charset="0"/>
              </a:rPr>
              <a:t>, </a:t>
            </a:r>
            <a:r>
              <a:rPr lang="en-US" sz="2800" b="1" dirty="0" err="1" smtClean="0">
                <a:latin typeface="Arial" panose="020B0604020202020204" pitchFamily="34" charset="0"/>
              </a:rPr>
              <a:t>hoa</a:t>
            </a:r>
            <a:r>
              <a:rPr lang="en-US" sz="2800" b="1" dirty="0" smtClean="0">
                <a:latin typeface="Arial" panose="020B0604020202020204" pitchFamily="34" charset="0"/>
              </a:rPr>
              <a:t>, </a:t>
            </a:r>
            <a:r>
              <a:rPr lang="en-US" sz="2800" b="1" dirty="0" err="1" smtClean="0">
                <a:latin typeface="Arial" panose="020B0604020202020204" pitchFamily="34" charset="0"/>
              </a:rPr>
              <a:t>quả</a:t>
            </a:r>
            <a:r>
              <a:rPr lang="en-US" sz="2800" b="1" dirty="0" smtClean="0">
                <a:latin typeface="Arial" panose="020B0604020202020204" pitchFamily="34" charset="0"/>
              </a:rPr>
              <a:t>.</a:t>
            </a:r>
            <a:endParaRPr lang="vi-VN" sz="2800" b="1" dirty="0">
              <a:latin typeface="Arial" panose="020B0604020202020204" pitchFamily="34" charset="0"/>
            </a:endParaRPr>
          </a:p>
        </p:txBody>
      </p:sp>
      <p:sp>
        <p:nvSpPr>
          <p:cNvPr id="37897" name="AutoShape 9"/>
          <p:cNvSpPr>
            <a:spLocks noChangeArrowheads="1"/>
          </p:cNvSpPr>
          <p:nvPr/>
        </p:nvSpPr>
        <p:spPr bwMode="auto">
          <a:xfrm>
            <a:off x="623047" y="3778154"/>
            <a:ext cx="2046288" cy="43497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r>
              <a:rPr lang="en-US" sz="2800" b="1" dirty="0" smtClean="0">
                <a:latin typeface="Arial" panose="020B0604020202020204" pitchFamily="34" charset="0"/>
              </a:rPr>
              <a:t> B</a:t>
            </a:r>
            <a:r>
              <a:rPr lang="en-US" sz="2800" b="1" dirty="0">
                <a:latin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</a:rPr>
              <a:t>Cây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ăn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quả</a:t>
            </a:r>
            <a:r>
              <a:rPr lang="en-US" sz="2800" b="1" dirty="0">
                <a:latin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</a:rPr>
              <a:t>cây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cho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bóng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mát</a:t>
            </a:r>
            <a:r>
              <a:rPr lang="en-US" sz="2800" b="1" dirty="0">
                <a:latin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</a:rPr>
              <a:t>cây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hoa</a:t>
            </a:r>
            <a:r>
              <a:rPr lang="en-US" sz="2800" b="1" dirty="0">
                <a:latin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</a:rPr>
              <a:t>cây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cổ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thụ</a:t>
            </a:r>
            <a:r>
              <a:rPr lang="en-US" sz="2800" b="1" dirty="0">
                <a:latin typeface="Arial" panose="020B0604020202020204" pitchFamily="34" charset="0"/>
              </a:rPr>
              <a:t>.</a:t>
            </a:r>
            <a:endParaRPr lang="vi-VN" sz="2800" b="1" dirty="0">
              <a:latin typeface="Arial" panose="020B0604020202020204" pitchFamily="34" charset="0"/>
            </a:endParaRPr>
          </a:p>
        </p:txBody>
      </p:sp>
      <p:sp>
        <p:nvSpPr>
          <p:cNvPr id="37898" name="AutoShape 10"/>
          <p:cNvSpPr>
            <a:spLocks noChangeArrowheads="1"/>
          </p:cNvSpPr>
          <p:nvPr/>
        </p:nvSpPr>
        <p:spPr bwMode="auto">
          <a:xfrm>
            <a:off x="623047" y="4608231"/>
            <a:ext cx="1922463" cy="62865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r>
              <a:rPr lang="en-US" sz="2800" b="1" dirty="0" smtClean="0">
                <a:latin typeface="Arial" panose="020B0604020202020204" pitchFamily="34" charset="0"/>
              </a:rPr>
              <a:t> C</a:t>
            </a:r>
            <a:r>
              <a:rPr lang="en-US" sz="2800" b="1" dirty="0">
                <a:latin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</a:rPr>
              <a:t>Cây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ăn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quả</a:t>
            </a:r>
            <a:r>
              <a:rPr lang="en-US" sz="2800" b="1" dirty="0">
                <a:latin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</a:rPr>
              <a:t>cây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cho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bóng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mát</a:t>
            </a:r>
            <a:r>
              <a:rPr lang="en-US" sz="2800" b="1" dirty="0">
                <a:latin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</a:rPr>
              <a:t>cây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hoa</a:t>
            </a:r>
            <a:r>
              <a:rPr lang="en-US" sz="2800" b="1" dirty="0">
                <a:latin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</a:rPr>
              <a:t>cây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cảnh</a:t>
            </a:r>
            <a:r>
              <a:rPr lang="en-US" sz="2800" b="1" dirty="0">
                <a:latin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</a:rPr>
              <a:t>cây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rau</a:t>
            </a:r>
            <a:r>
              <a:rPr lang="en-US" sz="2800" b="1" dirty="0">
                <a:latin typeface="Arial" panose="020B0604020202020204" pitchFamily="34" charset="0"/>
              </a:rPr>
              <a:t>, </a:t>
            </a:r>
            <a:endParaRPr lang="en-US" sz="2800" b="1" dirty="0" smtClean="0">
              <a:latin typeface="Arial" panose="020B0604020202020204" pitchFamily="34" charset="0"/>
            </a:endParaRPr>
          </a:p>
          <a:p>
            <a:pPr>
              <a:buNone/>
            </a:pPr>
            <a:r>
              <a:rPr lang="en-US" sz="2800" b="1" dirty="0" err="1" smtClean="0">
                <a:latin typeface="Arial" panose="020B0604020202020204" pitchFamily="34" charset="0"/>
              </a:rPr>
              <a:t>cây</a:t>
            </a:r>
            <a:r>
              <a:rPr lang="en-US" sz="2800" b="1" dirty="0" smtClean="0">
                <a:latin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</a:rPr>
              <a:t>cỏ</a:t>
            </a:r>
            <a:r>
              <a:rPr lang="en-US" sz="2800" b="1" dirty="0" smtClean="0">
                <a:latin typeface="Arial" panose="020B0604020202020204" pitchFamily="34" charset="0"/>
              </a:rPr>
              <a:t>.</a:t>
            </a:r>
            <a:endParaRPr lang="vi-VN" sz="2800" b="1" dirty="0">
              <a:latin typeface="Arial" panose="020B0604020202020204" pitchFamily="34" charset="0"/>
            </a:endParaRPr>
          </a:p>
        </p:txBody>
      </p:sp>
      <p:sp>
        <p:nvSpPr>
          <p:cNvPr id="37904" name="Oval 16"/>
          <p:cNvSpPr>
            <a:spLocks noChangeArrowheads="1"/>
          </p:cNvSpPr>
          <p:nvPr/>
        </p:nvSpPr>
        <p:spPr bwMode="auto">
          <a:xfrm>
            <a:off x="11038354" y="489835"/>
            <a:ext cx="628650" cy="457200"/>
          </a:xfrm>
          <a:prstGeom prst="ellipse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2100" b="1">
                <a:latin typeface="Times New Roman"/>
              </a:rPr>
              <a:t>0</a:t>
            </a:r>
          </a:p>
        </p:txBody>
      </p:sp>
      <p:sp>
        <p:nvSpPr>
          <p:cNvPr id="37905" name="Oval 17"/>
          <p:cNvSpPr>
            <a:spLocks noChangeArrowheads="1"/>
          </p:cNvSpPr>
          <p:nvPr/>
        </p:nvSpPr>
        <p:spPr bwMode="auto">
          <a:xfrm>
            <a:off x="11038354" y="489835"/>
            <a:ext cx="628650" cy="457200"/>
          </a:xfrm>
          <a:prstGeom prst="ellipse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2100" b="1">
                <a:latin typeface="Times New Roman"/>
              </a:rPr>
              <a:t>1</a:t>
            </a:r>
          </a:p>
        </p:txBody>
      </p:sp>
      <p:sp>
        <p:nvSpPr>
          <p:cNvPr id="37906" name="Oval 18"/>
          <p:cNvSpPr>
            <a:spLocks noChangeArrowheads="1"/>
          </p:cNvSpPr>
          <p:nvPr/>
        </p:nvSpPr>
        <p:spPr bwMode="auto">
          <a:xfrm>
            <a:off x="11038354" y="489835"/>
            <a:ext cx="628650" cy="457200"/>
          </a:xfrm>
          <a:prstGeom prst="ellipse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2100" b="1">
                <a:latin typeface="Times New Roman"/>
              </a:rPr>
              <a:t>2</a:t>
            </a:r>
          </a:p>
        </p:txBody>
      </p:sp>
      <p:sp>
        <p:nvSpPr>
          <p:cNvPr id="37907" name="Oval 19"/>
          <p:cNvSpPr>
            <a:spLocks noChangeArrowheads="1"/>
          </p:cNvSpPr>
          <p:nvPr/>
        </p:nvSpPr>
        <p:spPr bwMode="auto">
          <a:xfrm>
            <a:off x="11038354" y="489835"/>
            <a:ext cx="628650" cy="457200"/>
          </a:xfrm>
          <a:prstGeom prst="ellipse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2100" b="1">
                <a:latin typeface="Times New Roman"/>
              </a:rPr>
              <a:t>3</a:t>
            </a:r>
          </a:p>
        </p:txBody>
      </p:sp>
      <p:sp>
        <p:nvSpPr>
          <p:cNvPr id="37908" name="Oval 20"/>
          <p:cNvSpPr>
            <a:spLocks noChangeArrowheads="1"/>
          </p:cNvSpPr>
          <p:nvPr/>
        </p:nvSpPr>
        <p:spPr bwMode="auto">
          <a:xfrm>
            <a:off x="11038354" y="489835"/>
            <a:ext cx="628650" cy="457200"/>
          </a:xfrm>
          <a:prstGeom prst="ellipse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2100" b="1">
                <a:latin typeface="Times New Roman"/>
              </a:rPr>
              <a:t>4</a:t>
            </a:r>
          </a:p>
        </p:txBody>
      </p:sp>
      <p:sp>
        <p:nvSpPr>
          <p:cNvPr id="37909" name="Oval 21"/>
          <p:cNvSpPr>
            <a:spLocks noChangeArrowheads="1"/>
          </p:cNvSpPr>
          <p:nvPr/>
        </p:nvSpPr>
        <p:spPr bwMode="auto">
          <a:xfrm>
            <a:off x="11038354" y="489835"/>
            <a:ext cx="628650" cy="457200"/>
          </a:xfrm>
          <a:prstGeom prst="ellipse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2100" b="1" dirty="0">
                <a:latin typeface="Times New Roman"/>
              </a:rPr>
              <a:t>5</a:t>
            </a:r>
          </a:p>
        </p:txBody>
      </p:sp>
      <p:sp>
        <p:nvSpPr>
          <p:cNvPr id="21" name="AutoShape 27"/>
          <p:cNvSpPr>
            <a:spLocks noChangeArrowheads="1"/>
          </p:cNvSpPr>
          <p:nvPr/>
        </p:nvSpPr>
        <p:spPr bwMode="auto">
          <a:xfrm>
            <a:off x="143903" y="439038"/>
            <a:ext cx="1173162" cy="10318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 sz="2737" b="1"/>
          </a:p>
        </p:txBody>
      </p:sp>
      <p:sp>
        <p:nvSpPr>
          <p:cNvPr id="7183" name="WordArt 28"/>
          <p:cNvSpPr>
            <a:spLocks noChangeArrowheads="1" noChangeShapeType="1" noTextEdit="1"/>
          </p:cNvSpPr>
          <p:nvPr/>
        </p:nvSpPr>
        <p:spPr bwMode="auto">
          <a:xfrm>
            <a:off x="461403" y="718437"/>
            <a:ext cx="520700" cy="463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368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1722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789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3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3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6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6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build="allAtOnce" animBg="1"/>
      <p:bldP spid="37896" grpId="0"/>
      <p:bldP spid="37896" grpId="2"/>
      <p:bldP spid="37896" grpId="3"/>
      <p:bldP spid="37897" grpId="0"/>
      <p:bldP spid="37898" grpId="0"/>
      <p:bldP spid="37904" grpId="0" animBg="1"/>
      <p:bldP spid="37904" grpId="1" animBg="1"/>
      <p:bldP spid="37905" grpId="0" animBg="1"/>
      <p:bldP spid="37906" grpId="0" animBg="1"/>
      <p:bldP spid="37907" grpId="0" animBg="1"/>
      <p:bldP spid="37907" grpId="1" animBg="1"/>
      <p:bldP spid="37908" grpId="0" animBg="1"/>
      <p:bldP spid="37908" grpId="1" animBg="1"/>
      <p:bldP spid="37909" grpId="0" animBg="1"/>
      <p:bldP spid="3790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-Point Star 1"/>
          <p:cNvSpPr/>
          <p:nvPr/>
        </p:nvSpPr>
        <p:spPr>
          <a:xfrm>
            <a:off x="10663565" y="1644650"/>
            <a:ext cx="1344612" cy="1196975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1500"/>
          </a:p>
        </p:txBody>
      </p:sp>
      <p:sp>
        <p:nvSpPr>
          <p:cNvPr id="37893" name="AutoShape 5"/>
          <p:cNvSpPr>
            <a:spLocks noChangeArrowheads="1"/>
          </p:cNvSpPr>
          <p:nvPr/>
        </p:nvSpPr>
        <p:spPr bwMode="auto">
          <a:xfrm>
            <a:off x="1249831" y="749301"/>
            <a:ext cx="10086040" cy="858835"/>
          </a:xfrm>
          <a:prstGeom prst="flowChartTerminator">
            <a:avLst/>
          </a:prstGeom>
          <a:noFill/>
          <a:ln w="12700">
            <a:solidFill>
              <a:srgbClr val="2E0C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sz="3200" b="1" dirty="0" err="1">
                <a:solidFill>
                  <a:srgbClr val="FF0000"/>
                </a:solidFill>
              </a:rPr>
              <a:t>Câu</a:t>
            </a:r>
            <a:r>
              <a:rPr lang="fr-FR" sz="3200" b="1" dirty="0">
                <a:solidFill>
                  <a:srgbClr val="FF0000"/>
                </a:solidFill>
              </a:rPr>
              <a:t> 2: Khi </a:t>
            </a:r>
            <a:r>
              <a:rPr lang="fr-FR" sz="3200" b="1" dirty="0" err="1">
                <a:solidFill>
                  <a:srgbClr val="FF0000"/>
                </a:solidFill>
              </a:rPr>
              <a:t>miêu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tả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cây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cối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cần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lưu</a:t>
            </a:r>
            <a:r>
              <a:rPr lang="fr-FR" sz="3200" b="1" dirty="0">
                <a:solidFill>
                  <a:srgbClr val="FF0000"/>
                </a:solidFill>
              </a:rPr>
              <a:t> ý </a:t>
            </a:r>
            <a:r>
              <a:rPr lang="fr-FR" sz="3200" b="1" dirty="0" err="1">
                <a:solidFill>
                  <a:srgbClr val="FF0000"/>
                </a:solidFill>
              </a:rPr>
              <a:t>điều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gì</a:t>
            </a:r>
            <a:r>
              <a:rPr lang="fr-FR" sz="3200" b="1" dirty="0">
                <a:solidFill>
                  <a:srgbClr val="FF0000"/>
                </a:solidFill>
              </a:rPr>
              <a:t>?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37896" name="AutoShape 8"/>
          <p:cNvSpPr>
            <a:spLocks noChangeArrowheads="1"/>
          </p:cNvSpPr>
          <p:nvPr/>
        </p:nvSpPr>
        <p:spPr bwMode="auto">
          <a:xfrm>
            <a:off x="1224150" y="2602940"/>
            <a:ext cx="2503488" cy="4699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fr-FR" sz="3600" b="1" dirty="0">
                <a:latin typeface="Arial" panose="020B0604020202020204" pitchFamily="34" charset="0"/>
              </a:rPr>
              <a:t>A. </a:t>
            </a:r>
            <a:r>
              <a:rPr lang="fr-FR" sz="3600" b="1" dirty="0" err="1">
                <a:latin typeface="Arial" panose="020B0604020202020204" pitchFamily="34" charset="0"/>
              </a:rPr>
              <a:t>Sử</a:t>
            </a:r>
            <a:r>
              <a:rPr lang="fr-FR" sz="3600" b="1" dirty="0">
                <a:latin typeface="Arial" panose="020B0604020202020204" pitchFamily="34" charset="0"/>
              </a:rPr>
              <a:t> </a:t>
            </a:r>
            <a:r>
              <a:rPr lang="fr-FR" sz="3600" b="1" dirty="0" err="1">
                <a:latin typeface="Arial" panose="020B0604020202020204" pitchFamily="34" charset="0"/>
              </a:rPr>
              <a:t>dụng</a:t>
            </a:r>
            <a:r>
              <a:rPr lang="fr-FR" sz="3600" b="1" dirty="0">
                <a:latin typeface="Arial" panose="020B0604020202020204" pitchFamily="34" charset="0"/>
              </a:rPr>
              <a:t> </a:t>
            </a:r>
            <a:r>
              <a:rPr lang="fr-FR" sz="3600" b="1" dirty="0" err="1">
                <a:latin typeface="Arial" panose="020B0604020202020204" pitchFamily="34" charset="0"/>
              </a:rPr>
              <a:t>nhiều</a:t>
            </a:r>
            <a:r>
              <a:rPr lang="fr-FR" sz="3600" b="1" dirty="0">
                <a:latin typeface="Arial" panose="020B0604020202020204" pitchFamily="34" charset="0"/>
              </a:rPr>
              <a:t> </a:t>
            </a:r>
            <a:r>
              <a:rPr lang="fr-FR" sz="3600" b="1" dirty="0" err="1">
                <a:latin typeface="Arial" panose="020B0604020202020204" pitchFamily="34" charset="0"/>
              </a:rPr>
              <a:t>giác</a:t>
            </a:r>
            <a:r>
              <a:rPr lang="fr-FR" sz="3600" b="1" dirty="0">
                <a:latin typeface="Arial" panose="020B0604020202020204" pitchFamily="34" charset="0"/>
              </a:rPr>
              <a:t> </a:t>
            </a:r>
            <a:r>
              <a:rPr lang="fr-FR" sz="3600" b="1" dirty="0" err="1">
                <a:latin typeface="Arial" panose="020B0604020202020204" pitchFamily="34" charset="0"/>
              </a:rPr>
              <a:t>quan</a:t>
            </a:r>
            <a:r>
              <a:rPr lang="fr-FR" sz="3600" b="1" dirty="0">
                <a:latin typeface="Arial" panose="020B0604020202020204" pitchFamily="34" charset="0"/>
              </a:rPr>
              <a:t> </a:t>
            </a:r>
            <a:r>
              <a:rPr lang="fr-FR" sz="3600" b="1" dirty="0" err="1">
                <a:latin typeface="Arial" panose="020B0604020202020204" pitchFamily="34" charset="0"/>
              </a:rPr>
              <a:t>đề</a:t>
            </a:r>
            <a:r>
              <a:rPr lang="fr-FR" sz="3600" b="1" dirty="0">
                <a:latin typeface="Arial" panose="020B0604020202020204" pitchFamily="34" charset="0"/>
              </a:rPr>
              <a:t> </a:t>
            </a:r>
            <a:r>
              <a:rPr lang="fr-FR" sz="3600" b="1" dirty="0" err="1">
                <a:latin typeface="Arial" panose="020B0604020202020204" pitchFamily="34" charset="0"/>
              </a:rPr>
              <a:t>miêu</a:t>
            </a:r>
            <a:r>
              <a:rPr lang="fr-FR" sz="3600" b="1" dirty="0">
                <a:latin typeface="Arial" panose="020B0604020202020204" pitchFamily="34" charset="0"/>
              </a:rPr>
              <a:t> </a:t>
            </a:r>
            <a:r>
              <a:rPr lang="fr-FR" sz="3600" b="1" dirty="0" err="1">
                <a:latin typeface="Arial" panose="020B0604020202020204" pitchFamily="34" charset="0"/>
              </a:rPr>
              <a:t>tả</a:t>
            </a:r>
            <a:endParaRPr lang="en-US" altLang="vi-VN" b="1" dirty="0">
              <a:solidFill>
                <a:srgbClr val="2E0CC0"/>
              </a:solidFill>
              <a:latin typeface="Arial" panose="020B0604020202020204" pitchFamily="34" charset="0"/>
            </a:endParaRPr>
          </a:p>
        </p:txBody>
      </p:sp>
      <p:sp>
        <p:nvSpPr>
          <p:cNvPr id="37897" name="AutoShape 9"/>
          <p:cNvSpPr>
            <a:spLocks noChangeArrowheads="1"/>
          </p:cNvSpPr>
          <p:nvPr/>
        </p:nvSpPr>
        <p:spPr bwMode="auto">
          <a:xfrm>
            <a:off x="1224151" y="3362325"/>
            <a:ext cx="2046288" cy="43497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fr-FR" sz="3600" b="1" dirty="0">
                <a:latin typeface="Arial" panose="020B0604020202020204" pitchFamily="34" charset="0"/>
              </a:rPr>
              <a:t>B. </a:t>
            </a:r>
            <a:r>
              <a:rPr lang="fr-FR" sz="3600" b="1" dirty="0" err="1">
                <a:latin typeface="Arial" panose="020B0604020202020204" pitchFamily="34" charset="0"/>
              </a:rPr>
              <a:t>Lựa</a:t>
            </a:r>
            <a:r>
              <a:rPr lang="fr-FR" sz="3600" b="1" dirty="0">
                <a:latin typeface="Arial" panose="020B0604020202020204" pitchFamily="34" charset="0"/>
              </a:rPr>
              <a:t> </a:t>
            </a:r>
            <a:r>
              <a:rPr lang="fr-FR" sz="3600" b="1" dirty="0" err="1">
                <a:latin typeface="Arial" panose="020B0604020202020204" pitchFamily="34" charset="0"/>
              </a:rPr>
              <a:t>chọn</a:t>
            </a:r>
            <a:r>
              <a:rPr lang="fr-FR" sz="3600" b="1" dirty="0">
                <a:latin typeface="Arial" panose="020B0604020202020204" pitchFamily="34" charset="0"/>
              </a:rPr>
              <a:t> </a:t>
            </a:r>
            <a:r>
              <a:rPr lang="fr-FR" sz="3600" b="1" dirty="0" err="1">
                <a:latin typeface="Arial" panose="020B0604020202020204" pitchFamily="34" charset="0"/>
              </a:rPr>
              <a:t>những</a:t>
            </a:r>
            <a:r>
              <a:rPr lang="fr-FR" sz="3600" b="1" dirty="0">
                <a:latin typeface="Arial" panose="020B0604020202020204" pitchFamily="34" charset="0"/>
              </a:rPr>
              <a:t> </a:t>
            </a:r>
            <a:r>
              <a:rPr lang="fr-FR" sz="3600" b="1" dirty="0" err="1">
                <a:latin typeface="Arial" panose="020B0604020202020204" pitchFamily="34" charset="0"/>
              </a:rPr>
              <a:t>đặc</a:t>
            </a:r>
            <a:r>
              <a:rPr lang="fr-FR" sz="3600" b="1" dirty="0">
                <a:latin typeface="Arial" panose="020B0604020202020204" pitchFamily="34" charset="0"/>
              </a:rPr>
              <a:t> </a:t>
            </a:r>
            <a:r>
              <a:rPr lang="fr-FR" sz="3600" b="1" dirty="0" err="1">
                <a:latin typeface="Arial" panose="020B0604020202020204" pitchFamily="34" charset="0"/>
              </a:rPr>
              <a:t>điểm</a:t>
            </a:r>
            <a:r>
              <a:rPr lang="fr-FR" sz="3600" b="1" dirty="0">
                <a:latin typeface="Arial" panose="020B0604020202020204" pitchFamily="34" charset="0"/>
              </a:rPr>
              <a:t> </a:t>
            </a:r>
            <a:r>
              <a:rPr lang="fr-FR" sz="3600" b="1" dirty="0" err="1">
                <a:latin typeface="Arial" panose="020B0604020202020204" pitchFamily="34" charset="0"/>
              </a:rPr>
              <a:t>nổi</a:t>
            </a:r>
            <a:r>
              <a:rPr lang="fr-FR" sz="3600" b="1" dirty="0">
                <a:latin typeface="Arial" panose="020B0604020202020204" pitchFamily="34" charset="0"/>
              </a:rPr>
              <a:t> </a:t>
            </a:r>
            <a:r>
              <a:rPr lang="fr-FR" sz="3600" b="1" dirty="0" err="1">
                <a:latin typeface="Arial" panose="020B0604020202020204" pitchFamily="34" charset="0"/>
              </a:rPr>
              <a:t>bật</a:t>
            </a:r>
            <a:r>
              <a:rPr lang="fr-FR" sz="3600" b="1" dirty="0">
                <a:latin typeface="Arial" panose="020B0604020202020204" pitchFamily="34" charset="0"/>
              </a:rPr>
              <a:t> </a:t>
            </a:r>
            <a:r>
              <a:rPr lang="fr-FR" sz="3600" b="1" dirty="0" err="1">
                <a:latin typeface="Arial" panose="020B0604020202020204" pitchFamily="34" charset="0"/>
              </a:rPr>
              <a:t>của</a:t>
            </a:r>
            <a:r>
              <a:rPr lang="fr-FR" sz="3600" b="1" dirty="0">
                <a:latin typeface="Arial" panose="020B0604020202020204" pitchFamily="34" charset="0"/>
              </a:rPr>
              <a:t> </a:t>
            </a:r>
            <a:r>
              <a:rPr lang="fr-FR" sz="3600" b="1" dirty="0" err="1">
                <a:latin typeface="Arial" panose="020B0604020202020204" pitchFamily="34" charset="0"/>
              </a:rPr>
              <a:t>cây</a:t>
            </a:r>
            <a:r>
              <a:rPr lang="fr-FR" sz="3600" b="1" dirty="0">
                <a:latin typeface="Arial" panose="020B0604020202020204" pitchFamily="34" charset="0"/>
              </a:rPr>
              <a:t>. </a:t>
            </a:r>
            <a:endParaRPr lang="vi-VN" sz="3600" b="1" dirty="0">
              <a:latin typeface="Arial" panose="020B0604020202020204" pitchFamily="34" charset="0"/>
            </a:endParaRPr>
          </a:p>
        </p:txBody>
      </p:sp>
      <p:sp>
        <p:nvSpPr>
          <p:cNvPr id="37898" name="AutoShape 10"/>
          <p:cNvSpPr>
            <a:spLocks noChangeArrowheads="1"/>
          </p:cNvSpPr>
          <p:nvPr/>
        </p:nvSpPr>
        <p:spPr bwMode="auto">
          <a:xfrm>
            <a:off x="1224150" y="4086785"/>
            <a:ext cx="1922463" cy="62865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fr-FR" sz="3600" b="1" dirty="0">
                <a:latin typeface="Arial" panose="020B0604020202020204" pitchFamily="34" charset="0"/>
              </a:rPr>
              <a:t>C. </a:t>
            </a:r>
            <a:r>
              <a:rPr lang="fr-FR" sz="3600" b="1" dirty="0" err="1">
                <a:latin typeface="Arial" panose="020B0604020202020204" pitchFamily="34" charset="0"/>
              </a:rPr>
              <a:t>Sử</a:t>
            </a:r>
            <a:r>
              <a:rPr lang="fr-FR" sz="3600" b="1" dirty="0">
                <a:latin typeface="Arial" panose="020B0604020202020204" pitchFamily="34" charset="0"/>
              </a:rPr>
              <a:t> </a:t>
            </a:r>
            <a:r>
              <a:rPr lang="fr-FR" sz="3600" b="1" dirty="0" err="1">
                <a:latin typeface="Arial" panose="020B0604020202020204" pitchFamily="34" charset="0"/>
              </a:rPr>
              <a:t>dụng</a:t>
            </a:r>
            <a:r>
              <a:rPr lang="fr-FR" sz="3600" b="1" dirty="0">
                <a:latin typeface="Arial" panose="020B0604020202020204" pitchFamily="34" charset="0"/>
              </a:rPr>
              <a:t> </a:t>
            </a:r>
            <a:r>
              <a:rPr lang="fr-FR" sz="3600" b="1" dirty="0" err="1">
                <a:latin typeface="Arial" panose="020B0604020202020204" pitchFamily="34" charset="0"/>
              </a:rPr>
              <a:t>các</a:t>
            </a:r>
            <a:r>
              <a:rPr lang="fr-FR" sz="3600" b="1" dirty="0">
                <a:latin typeface="Arial" panose="020B0604020202020204" pitchFamily="34" charset="0"/>
              </a:rPr>
              <a:t> </a:t>
            </a:r>
            <a:r>
              <a:rPr lang="fr-FR" sz="3600" b="1" dirty="0" err="1">
                <a:latin typeface="Arial" panose="020B0604020202020204" pitchFamily="34" charset="0"/>
              </a:rPr>
              <a:t>biện</a:t>
            </a:r>
            <a:r>
              <a:rPr lang="fr-FR" sz="3600" b="1" dirty="0">
                <a:latin typeface="Arial" panose="020B0604020202020204" pitchFamily="34" charset="0"/>
              </a:rPr>
              <a:t> </a:t>
            </a:r>
            <a:r>
              <a:rPr lang="fr-FR" sz="3600" b="1" dirty="0" err="1">
                <a:latin typeface="Arial" panose="020B0604020202020204" pitchFamily="34" charset="0"/>
              </a:rPr>
              <a:t>pháp</a:t>
            </a:r>
            <a:r>
              <a:rPr lang="fr-FR" sz="3600" b="1" dirty="0">
                <a:latin typeface="Arial" panose="020B0604020202020204" pitchFamily="34" charset="0"/>
              </a:rPr>
              <a:t> </a:t>
            </a:r>
            <a:r>
              <a:rPr lang="fr-FR" sz="3600" b="1" dirty="0" err="1">
                <a:latin typeface="Arial" panose="020B0604020202020204" pitchFamily="34" charset="0"/>
              </a:rPr>
              <a:t>nghệ</a:t>
            </a:r>
            <a:r>
              <a:rPr lang="fr-FR" sz="3600" b="1" dirty="0">
                <a:latin typeface="Arial" panose="020B0604020202020204" pitchFamily="34" charset="0"/>
              </a:rPr>
              <a:t> </a:t>
            </a:r>
            <a:r>
              <a:rPr lang="fr-FR" sz="3600" b="1" dirty="0" err="1">
                <a:latin typeface="Arial" panose="020B0604020202020204" pitchFamily="34" charset="0"/>
              </a:rPr>
              <a:t>thuật</a:t>
            </a:r>
            <a:r>
              <a:rPr lang="fr-FR" sz="3600" b="1" dirty="0">
                <a:latin typeface="Arial" panose="020B0604020202020204" pitchFamily="34" charset="0"/>
              </a:rPr>
              <a:t> </a:t>
            </a:r>
            <a:r>
              <a:rPr lang="fr-FR" sz="3600" b="1" dirty="0" err="1">
                <a:latin typeface="Arial" panose="020B0604020202020204" pitchFamily="34" charset="0"/>
              </a:rPr>
              <a:t>để</a:t>
            </a:r>
            <a:r>
              <a:rPr lang="fr-FR" sz="3600" b="1" dirty="0">
                <a:latin typeface="Arial" panose="020B0604020202020204" pitchFamily="34" charset="0"/>
              </a:rPr>
              <a:t> </a:t>
            </a:r>
            <a:r>
              <a:rPr lang="fr-FR" sz="3600" b="1" dirty="0" err="1">
                <a:latin typeface="Arial" panose="020B0604020202020204" pitchFamily="34" charset="0"/>
              </a:rPr>
              <a:t>miêu</a:t>
            </a:r>
            <a:r>
              <a:rPr lang="fr-FR" sz="3600" b="1" dirty="0">
                <a:latin typeface="Arial" panose="020B0604020202020204" pitchFamily="34" charset="0"/>
              </a:rPr>
              <a:t> </a:t>
            </a:r>
            <a:r>
              <a:rPr lang="fr-FR" sz="3600" b="1" dirty="0" err="1">
                <a:latin typeface="Arial" panose="020B0604020202020204" pitchFamily="34" charset="0"/>
              </a:rPr>
              <a:t>tả</a:t>
            </a:r>
            <a:r>
              <a:rPr lang="fr-FR" sz="3600" b="1" dirty="0">
                <a:latin typeface="Arial" panose="020B0604020202020204" pitchFamily="34" charset="0"/>
              </a:rPr>
              <a:t>.</a:t>
            </a:r>
            <a:endParaRPr lang="vi-VN" sz="3600" b="1" dirty="0">
              <a:latin typeface="Arial" panose="020B0604020202020204" pitchFamily="34" charset="0"/>
            </a:endParaRPr>
          </a:p>
        </p:txBody>
      </p:sp>
      <p:sp>
        <p:nvSpPr>
          <p:cNvPr id="37904" name="Oval 16"/>
          <p:cNvSpPr>
            <a:spLocks noChangeArrowheads="1"/>
          </p:cNvSpPr>
          <p:nvPr/>
        </p:nvSpPr>
        <p:spPr bwMode="auto">
          <a:xfrm>
            <a:off x="11020752" y="2014536"/>
            <a:ext cx="628650" cy="457200"/>
          </a:xfrm>
          <a:prstGeom prst="ellipse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2100" b="1">
                <a:latin typeface="Times New Roman"/>
              </a:rPr>
              <a:t>0</a:t>
            </a:r>
          </a:p>
        </p:txBody>
      </p:sp>
      <p:sp>
        <p:nvSpPr>
          <p:cNvPr id="37905" name="Oval 17"/>
          <p:cNvSpPr>
            <a:spLocks noChangeArrowheads="1"/>
          </p:cNvSpPr>
          <p:nvPr/>
        </p:nvSpPr>
        <p:spPr bwMode="auto">
          <a:xfrm>
            <a:off x="11020752" y="2014536"/>
            <a:ext cx="628650" cy="457200"/>
          </a:xfrm>
          <a:prstGeom prst="ellipse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2100" b="1">
                <a:latin typeface="Times New Roman"/>
              </a:rPr>
              <a:t>1</a:t>
            </a:r>
          </a:p>
        </p:txBody>
      </p:sp>
      <p:sp>
        <p:nvSpPr>
          <p:cNvPr id="37906" name="Oval 18"/>
          <p:cNvSpPr>
            <a:spLocks noChangeArrowheads="1"/>
          </p:cNvSpPr>
          <p:nvPr/>
        </p:nvSpPr>
        <p:spPr bwMode="auto">
          <a:xfrm>
            <a:off x="11020752" y="2014536"/>
            <a:ext cx="628650" cy="457200"/>
          </a:xfrm>
          <a:prstGeom prst="ellipse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2100" b="1">
                <a:latin typeface="Times New Roman"/>
              </a:rPr>
              <a:t>2</a:t>
            </a:r>
          </a:p>
        </p:txBody>
      </p:sp>
      <p:sp>
        <p:nvSpPr>
          <p:cNvPr id="37907" name="Oval 19"/>
          <p:cNvSpPr>
            <a:spLocks noChangeArrowheads="1"/>
          </p:cNvSpPr>
          <p:nvPr/>
        </p:nvSpPr>
        <p:spPr bwMode="auto">
          <a:xfrm>
            <a:off x="11020752" y="2014536"/>
            <a:ext cx="628650" cy="457200"/>
          </a:xfrm>
          <a:prstGeom prst="ellipse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2100" b="1">
                <a:latin typeface="Times New Roman"/>
              </a:rPr>
              <a:t>3</a:t>
            </a:r>
          </a:p>
        </p:txBody>
      </p:sp>
      <p:sp>
        <p:nvSpPr>
          <p:cNvPr id="37908" name="Oval 20"/>
          <p:cNvSpPr>
            <a:spLocks noChangeArrowheads="1"/>
          </p:cNvSpPr>
          <p:nvPr/>
        </p:nvSpPr>
        <p:spPr bwMode="auto">
          <a:xfrm>
            <a:off x="11020752" y="2014536"/>
            <a:ext cx="628650" cy="457200"/>
          </a:xfrm>
          <a:prstGeom prst="ellipse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2100" b="1">
                <a:latin typeface="Times New Roman"/>
              </a:rPr>
              <a:t>4</a:t>
            </a:r>
          </a:p>
        </p:txBody>
      </p:sp>
      <p:sp>
        <p:nvSpPr>
          <p:cNvPr id="37909" name="Oval 21"/>
          <p:cNvSpPr>
            <a:spLocks noChangeArrowheads="1"/>
          </p:cNvSpPr>
          <p:nvPr/>
        </p:nvSpPr>
        <p:spPr bwMode="auto">
          <a:xfrm>
            <a:off x="11020752" y="2014536"/>
            <a:ext cx="628650" cy="457200"/>
          </a:xfrm>
          <a:prstGeom prst="ellipse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2100" b="1" dirty="0">
                <a:latin typeface="Times New Roman"/>
              </a:rPr>
              <a:t>5</a:t>
            </a:r>
          </a:p>
        </p:txBody>
      </p:sp>
      <p:sp>
        <p:nvSpPr>
          <p:cNvPr id="21" name="AutoShape 27"/>
          <p:cNvSpPr>
            <a:spLocks noChangeArrowheads="1"/>
          </p:cNvSpPr>
          <p:nvPr/>
        </p:nvSpPr>
        <p:spPr bwMode="auto">
          <a:xfrm>
            <a:off x="385950" y="612775"/>
            <a:ext cx="1173162" cy="10318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 sz="2737" b="1"/>
          </a:p>
        </p:txBody>
      </p:sp>
      <p:sp>
        <p:nvSpPr>
          <p:cNvPr id="7183" name="WordArt 28"/>
          <p:cNvSpPr>
            <a:spLocks noChangeArrowheads="1" noChangeShapeType="1" noTextEdit="1"/>
          </p:cNvSpPr>
          <p:nvPr/>
        </p:nvSpPr>
        <p:spPr bwMode="auto">
          <a:xfrm>
            <a:off x="703450" y="892174"/>
            <a:ext cx="520700" cy="463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368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?</a:t>
            </a:r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1249831" y="4902013"/>
            <a:ext cx="1922463" cy="62865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fr-FR" sz="3600" b="1" dirty="0">
                <a:latin typeface="Arial" panose="020B0604020202020204" pitchFamily="34" charset="0"/>
              </a:rPr>
              <a:t>D. </a:t>
            </a:r>
            <a:r>
              <a:rPr lang="fr-FR" sz="3600" b="1" dirty="0" err="1">
                <a:latin typeface="Arial" panose="020B0604020202020204" pitchFamily="34" charset="0"/>
              </a:rPr>
              <a:t>Tất</a:t>
            </a:r>
            <a:r>
              <a:rPr lang="fr-FR" sz="3600" b="1" dirty="0">
                <a:latin typeface="Arial" panose="020B0604020202020204" pitchFamily="34" charset="0"/>
              </a:rPr>
              <a:t> </a:t>
            </a:r>
            <a:r>
              <a:rPr lang="fr-FR" sz="3600" b="1" dirty="0" err="1">
                <a:latin typeface="Arial" panose="020B0604020202020204" pitchFamily="34" charset="0"/>
              </a:rPr>
              <a:t>cả</a:t>
            </a:r>
            <a:r>
              <a:rPr lang="fr-FR" sz="3600" b="1" dirty="0">
                <a:latin typeface="Arial" panose="020B0604020202020204" pitchFamily="34" charset="0"/>
              </a:rPr>
              <a:t> </a:t>
            </a:r>
            <a:r>
              <a:rPr lang="fr-FR" sz="3600" b="1" dirty="0" err="1">
                <a:latin typeface="Arial" panose="020B0604020202020204" pitchFamily="34" charset="0"/>
              </a:rPr>
              <a:t>các</a:t>
            </a:r>
            <a:r>
              <a:rPr lang="fr-FR" sz="3600" b="1" dirty="0">
                <a:latin typeface="Arial" panose="020B0604020202020204" pitchFamily="34" charset="0"/>
              </a:rPr>
              <a:t> ý </a:t>
            </a:r>
            <a:r>
              <a:rPr lang="fr-FR" sz="3600" b="1" dirty="0" err="1">
                <a:latin typeface="Arial" panose="020B0604020202020204" pitchFamily="34" charset="0"/>
              </a:rPr>
              <a:t>trên</a:t>
            </a:r>
            <a:r>
              <a:rPr lang="fr-FR" sz="3600" b="1" dirty="0">
                <a:latin typeface="Arial" panose="020B0604020202020204" pitchFamily="34" charset="0"/>
              </a:rPr>
              <a:t>.</a:t>
            </a:r>
            <a:endParaRPr lang="vi-VN" sz="36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18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789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3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3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16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build="allAtOnce" animBg="1"/>
      <p:bldP spid="37896" grpId="0"/>
      <p:bldP spid="37897" grpId="0"/>
      <p:bldP spid="37898" grpId="0"/>
      <p:bldP spid="37904" grpId="0" animBg="1"/>
      <p:bldP spid="37904" grpId="1" animBg="1"/>
      <p:bldP spid="37905" grpId="0" animBg="1"/>
      <p:bldP spid="37906" grpId="0" animBg="1"/>
      <p:bldP spid="37907" grpId="0" animBg="1"/>
      <p:bldP spid="37907" grpId="1" animBg="1"/>
      <p:bldP spid="37908" grpId="0" animBg="1"/>
      <p:bldP spid="37908" grpId="1" animBg="1"/>
      <p:bldP spid="37909" grpId="0" animBg="1"/>
      <p:bldP spid="37909" grpId="1" animBg="1"/>
      <p:bldP spid="16" grpId="0"/>
      <p:bldP spid="16" grpId="1"/>
      <p:bldP spid="16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-Point Star 1"/>
          <p:cNvSpPr/>
          <p:nvPr/>
        </p:nvSpPr>
        <p:spPr>
          <a:xfrm>
            <a:off x="10663565" y="1644650"/>
            <a:ext cx="1344612" cy="1196975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1500"/>
          </a:p>
        </p:txBody>
      </p:sp>
      <p:sp>
        <p:nvSpPr>
          <p:cNvPr id="37893" name="AutoShape 5"/>
          <p:cNvSpPr>
            <a:spLocks noChangeArrowheads="1"/>
          </p:cNvSpPr>
          <p:nvPr/>
        </p:nvSpPr>
        <p:spPr bwMode="auto">
          <a:xfrm>
            <a:off x="1249831" y="749301"/>
            <a:ext cx="10086040" cy="1429123"/>
          </a:xfrm>
          <a:prstGeom prst="flowChartTerminator">
            <a:avLst/>
          </a:prstGeom>
          <a:noFill/>
          <a:ln w="12700">
            <a:solidFill>
              <a:srgbClr val="2E0C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sz="3200" b="1" dirty="0" err="1">
                <a:solidFill>
                  <a:srgbClr val="FF0000"/>
                </a:solidFill>
              </a:rPr>
              <a:t>Câu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smtClean="0">
                <a:solidFill>
                  <a:srgbClr val="FF0000"/>
                </a:solidFill>
              </a:rPr>
              <a:t>3: </a:t>
            </a:r>
            <a:r>
              <a:rPr lang="fr-FR" sz="3200" b="1" dirty="0" err="1" smtClean="0">
                <a:solidFill>
                  <a:srgbClr val="FF0000"/>
                </a:solidFill>
              </a:rPr>
              <a:t>Cấu</a:t>
            </a:r>
            <a:r>
              <a:rPr lang="fr-FR" sz="3200" b="1" dirty="0" smtClean="0">
                <a:solidFill>
                  <a:srgbClr val="FF0000"/>
                </a:solidFill>
              </a:rPr>
              <a:t> </a:t>
            </a:r>
            <a:r>
              <a:rPr lang="fr-FR" sz="3200" b="1" dirty="0">
                <a:solidFill>
                  <a:srgbClr val="FF0000"/>
                </a:solidFill>
              </a:rPr>
              <a:t>tạo </a:t>
            </a:r>
            <a:r>
              <a:rPr lang="fr-FR" sz="3200" b="1" dirty="0" err="1">
                <a:solidFill>
                  <a:srgbClr val="FF0000"/>
                </a:solidFill>
              </a:rPr>
              <a:t>của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bài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văn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tả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cây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cối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gồm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endParaRPr lang="fr-FR" sz="3200" b="1" dirty="0" smtClean="0">
              <a:solidFill>
                <a:srgbClr val="FF0000"/>
              </a:solidFill>
            </a:endParaRPr>
          </a:p>
          <a:p>
            <a:r>
              <a:rPr lang="fr-FR" sz="3200" b="1" dirty="0" err="1" smtClean="0">
                <a:solidFill>
                  <a:srgbClr val="FF0000"/>
                </a:solidFill>
              </a:rPr>
              <a:t>mấy</a:t>
            </a:r>
            <a:r>
              <a:rPr lang="fr-FR" sz="3200" b="1" dirty="0" smtClean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phần</a:t>
            </a:r>
            <a:r>
              <a:rPr lang="fr-FR" sz="3200" b="1" dirty="0" smtClean="0">
                <a:solidFill>
                  <a:srgbClr val="FF0000"/>
                </a:solidFill>
              </a:rPr>
              <a:t>?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37904" name="Oval 16"/>
          <p:cNvSpPr>
            <a:spLocks noChangeArrowheads="1"/>
          </p:cNvSpPr>
          <p:nvPr/>
        </p:nvSpPr>
        <p:spPr bwMode="auto">
          <a:xfrm>
            <a:off x="11020752" y="2014536"/>
            <a:ext cx="628650" cy="457200"/>
          </a:xfrm>
          <a:prstGeom prst="ellipse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2100" b="1">
                <a:latin typeface="Times New Roman"/>
              </a:rPr>
              <a:t>0</a:t>
            </a:r>
          </a:p>
        </p:txBody>
      </p:sp>
      <p:sp>
        <p:nvSpPr>
          <p:cNvPr id="37905" name="Oval 17"/>
          <p:cNvSpPr>
            <a:spLocks noChangeArrowheads="1"/>
          </p:cNvSpPr>
          <p:nvPr/>
        </p:nvSpPr>
        <p:spPr bwMode="auto">
          <a:xfrm>
            <a:off x="11020752" y="2014536"/>
            <a:ext cx="628650" cy="457200"/>
          </a:xfrm>
          <a:prstGeom prst="ellipse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2100" b="1">
                <a:latin typeface="Times New Roman"/>
              </a:rPr>
              <a:t>1</a:t>
            </a:r>
          </a:p>
        </p:txBody>
      </p:sp>
      <p:sp>
        <p:nvSpPr>
          <p:cNvPr id="37906" name="Oval 18"/>
          <p:cNvSpPr>
            <a:spLocks noChangeArrowheads="1"/>
          </p:cNvSpPr>
          <p:nvPr/>
        </p:nvSpPr>
        <p:spPr bwMode="auto">
          <a:xfrm>
            <a:off x="11020752" y="2014536"/>
            <a:ext cx="628650" cy="457200"/>
          </a:xfrm>
          <a:prstGeom prst="ellipse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2100" b="1">
                <a:latin typeface="Times New Roman"/>
              </a:rPr>
              <a:t>2</a:t>
            </a:r>
          </a:p>
        </p:txBody>
      </p:sp>
      <p:sp>
        <p:nvSpPr>
          <p:cNvPr id="37907" name="Oval 19"/>
          <p:cNvSpPr>
            <a:spLocks noChangeArrowheads="1"/>
          </p:cNvSpPr>
          <p:nvPr/>
        </p:nvSpPr>
        <p:spPr bwMode="auto">
          <a:xfrm>
            <a:off x="11020752" y="2014536"/>
            <a:ext cx="628650" cy="457200"/>
          </a:xfrm>
          <a:prstGeom prst="ellipse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2100" b="1">
                <a:latin typeface="Times New Roman"/>
              </a:rPr>
              <a:t>3</a:t>
            </a:r>
          </a:p>
        </p:txBody>
      </p:sp>
      <p:sp>
        <p:nvSpPr>
          <p:cNvPr id="37908" name="Oval 20"/>
          <p:cNvSpPr>
            <a:spLocks noChangeArrowheads="1"/>
          </p:cNvSpPr>
          <p:nvPr/>
        </p:nvSpPr>
        <p:spPr bwMode="auto">
          <a:xfrm>
            <a:off x="11020752" y="2014536"/>
            <a:ext cx="628650" cy="457200"/>
          </a:xfrm>
          <a:prstGeom prst="ellipse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2100" b="1">
                <a:latin typeface="Times New Roman"/>
              </a:rPr>
              <a:t>4</a:t>
            </a:r>
          </a:p>
        </p:txBody>
      </p:sp>
      <p:sp>
        <p:nvSpPr>
          <p:cNvPr id="37909" name="Oval 21"/>
          <p:cNvSpPr>
            <a:spLocks noChangeArrowheads="1"/>
          </p:cNvSpPr>
          <p:nvPr/>
        </p:nvSpPr>
        <p:spPr bwMode="auto">
          <a:xfrm>
            <a:off x="11020752" y="2014536"/>
            <a:ext cx="628650" cy="457200"/>
          </a:xfrm>
          <a:prstGeom prst="ellipse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2100" b="1" dirty="0">
                <a:latin typeface="Times New Roman"/>
              </a:rPr>
              <a:t>5</a:t>
            </a:r>
          </a:p>
        </p:txBody>
      </p:sp>
      <p:sp>
        <p:nvSpPr>
          <p:cNvPr id="21" name="AutoShape 27"/>
          <p:cNvSpPr>
            <a:spLocks noChangeArrowheads="1"/>
          </p:cNvSpPr>
          <p:nvPr/>
        </p:nvSpPr>
        <p:spPr bwMode="auto">
          <a:xfrm>
            <a:off x="385950" y="612775"/>
            <a:ext cx="1173162" cy="10318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 sz="2737" b="1"/>
          </a:p>
        </p:txBody>
      </p:sp>
      <p:sp>
        <p:nvSpPr>
          <p:cNvPr id="7183" name="WordArt 28"/>
          <p:cNvSpPr>
            <a:spLocks noChangeArrowheads="1" noChangeShapeType="1" noTextEdit="1"/>
          </p:cNvSpPr>
          <p:nvPr/>
        </p:nvSpPr>
        <p:spPr bwMode="auto">
          <a:xfrm>
            <a:off x="703450" y="892174"/>
            <a:ext cx="520700" cy="463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368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?</a:t>
            </a:r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5331619" y="3611096"/>
            <a:ext cx="1922463" cy="62865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fr-FR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3 </a:t>
            </a:r>
            <a:r>
              <a:rPr lang="fr-FR" sz="36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phần</a:t>
            </a:r>
            <a:endParaRPr lang="vi-VN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42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789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7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3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3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1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5" dur="1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uiExpand="1" build="allAtOnce" animBg="1"/>
      <p:bldP spid="37904" grpId="0" animBg="1"/>
      <p:bldP spid="37904" grpId="1" animBg="1"/>
      <p:bldP spid="37905" grpId="0" animBg="1"/>
      <p:bldP spid="37906" grpId="0" animBg="1"/>
      <p:bldP spid="37907" grpId="0" animBg="1"/>
      <p:bldP spid="37907" grpId="1" animBg="1"/>
      <p:bldP spid="37908" grpId="0" animBg="1"/>
      <p:bldP spid="37908" grpId="1" animBg="1"/>
      <p:bldP spid="37909" grpId="0" animBg="1"/>
      <p:bldP spid="37909" grpId="1" animBg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5"/>
          <p:cNvSpPr txBox="1">
            <a:spLocks noChangeArrowheads="1"/>
          </p:cNvSpPr>
          <p:nvPr/>
        </p:nvSpPr>
        <p:spPr bwMode="auto">
          <a:xfrm>
            <a:off x="0" y="2561096"/>
            <a:ext cx="1496617" cy="1815882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Cấu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tạo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cối</a:t>
            </a:r>
            <a:endParaRPr lang="en-US" altLang="vi-VN" sz="2400" b="1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496617" y="438151"/>
            <a:ext cx="1903808" cy="2676505"/>
            <a:chOff x="1496617" y="438151"/>
            <a:chExt cx="1903808" cy="2676505"/>
          </a:xfrm>
        </p:grpSpPr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1952624" y="438151"/>
              <a:ext cx="1447801" cy="461665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vi-VN" sz="2400" b="1" i="1" u="sng" dirty="0" err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I.Mở</a:t>
              </a:r>
              <a:r>
                <a:rPr lang="en-US" altLang="vi-VN" sz="2400" b="1" i="1" u="sng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u="sng" dirty="0" err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bài</a:t>
              </a:r>
              <a:endPara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1496617" y="899816"/>
              <a:ext cx="713182" cy="221484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1541269" y="3116281"/>
            <a:ext cx="2338383" cy="461665"/>
            <a:chOff x="1541269" y="3116281"/>
            <a:chExt cx="2338383" cy="461665"/>
          </a:xfrm>
        </p:grpSpPr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2055614" y="3116281"/>
              <a:ext cx="1824038" cy="461665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vi-VN" sz="2400" b="1" i="1" u="sng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II. </a:t>
              </a:r>
              <a:r>
                <a:rPr lang="en-US" altLang="vi-VN" sz="2400" b="1" i="1" u="sng" dirty="0" err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Thân</a:t>
              </a:r>
              <a:r>
                <a:rPr lang="en-US" altLang="vi-VN" sz="2400" b="1" i="1" u="sng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u="sng" dirty="0" err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bài</a:t>
              </a:r>
              <a:endPara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14" name="Straight Arrow Connector 13"/>
            <p:cNvCxnSpPr>
              <a:endCxn id="5" idx="1"/>
            </p:cNvCxnSpPr>
            <p:nvPr/>
          </p:nvCxnSpPr>
          <p:spPr>
            <a:xfrm>
              <a:off x="1541269" y="3312696"/>
              <a:ext cx="514345" cy="3441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1525195" y="3469266"/>
            <a:ext cx="1875230" cy="2816845"/>
            <a:chOff x="1525195" y="3469266"/>
            <a:chExt cx="1875230" cy="2816845"/>
          </a:xfrm>
        </p:grpSpPr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576387" y="5824446"/>
              <a:ext cx="1824038" cy="461665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vi-VN" sz="2400" b="1" i="1" u="sng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III. </a:t>
              </a:r>
              <a:r>
                <a:rPr lang="en-US" altLang="vi-VN" sz="2400" b="1" i="1" u="sng" dirty="0" err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Kết</a:t>
              </a:r>
              <a:r>
                <a:rPr lang="en-US" altLang="vi-VN" sz="2400" b="1" i="1" u="sng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u="sng" dirty="0" err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bài</a:t>
              </a:r>
              <a:endPara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1525195" y="3469266"/>
              <a:ext cx="427429" cy="229731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3271837" y="275097"/>
            <a:ext cx="6500813" cy="869469"/>
            <a:chOff x="3271837" y="275097"/>
            <a:chExt cx="6500813" cy="869469"/>
          </a:xfrm>
        </p:grpSpPr>
        <p:sp>
          <p:nvSpPr>
            <p:cNvPr id="4" name="Text Box 5"/>
            <p:cNvSpPr txBox="1">
              <a:spLocks noChangeArrowheads="1"/>
            </p:cNvSpPr>
            <p:nvPr/>
          </p:nvSpPr>
          <p:spPr bwMode="auto">
            <a:xfrm>
              <a:off x="3776662" y="275097"/>
              <a:ext cx="5995988" cy="869469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300"/>
                </a:spcBef>
              </a:pPr>
              <a:r>
                <a:rPr lang="en-US" altLang="vi-VN" sz="2400" b="1" i="1" dirty="0" err="1" smtClean="0">
                  <a:solidFill>
                    <a:srgbClr val="0033CC"/>
                  </a:solidFill>
                  <a:latin typeface="Times New Roman" panose="02020603050405020304" pitchFamily="18" charset="0"/>
                </a:rPr>
                <a:t>Giới</a:t>
              </a:r>
              <a:r>
                <a:rPr lang="en-US" altLang="vi-VN" sz="2400" b="1" i="1" dirty="0" smtClean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thiệu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cây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sẽ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tả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endParaRPr lang="en-US" altLang="vi-VN" sz="2400" b="1" i="1" dirty="0" smtClean="0">
                <a:solidFill>
                  <a:srgbClr val="0033CC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ts val="300"/>
                </a:spcBef>
              </a:pPr>
              <a:r>
                <a:rPr lang="en-US" altLang="vi-VN" sz="2400" b="1" i="1" dirty="0" smtClean="0">
                  <a:solidFill>
                    <a:srgbClr val="0033CC"/>
                  </a:solidFill>
                  <a:latin typeface="Times New Roman" panose="02020603050405020304" pitchFamily="18" charset="0"/>
                </a:rPr>
                <a:t>(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cây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được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trồng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ở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đâu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?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Thuộc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loại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cây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gì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smtClean="0">
                  <a:solidFill>
                    <a:srgbClr val="0033CC"/>
                  </a:solidFill>
                  <a:latin typeface="Times New Roman" panose="02020603050405020304" pitchFamily="18" charset="0"/>
                </a:rPr>
                <a:t>?...)</a:t>
              </a:r>
              <a:endPara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3271837" y="683622"/>
              <a:ext cx="642936" cy="2620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3857625" y="1540121"/>
            <a:ext cx="6662737" cy="1628518"/>
            <a:chOff x="3857625" y="1540121"/>
            <a:chExt cx="6662737" cy="1628518"/>
          </a:xfrm>
        </p:grpSpPr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4438649" y="1540121"/>
              <a:ext cx="6081713" cy="830997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vi-VN" sz="2400" b="1" i="1" dirty="0" err="1" smtClean="0">
                  <a:solidFill>
                    <a:srgbClr val="0033CC"/>
                  </a:solidFill>
                  <a:latin typeface="Times New Roman" panose="02020603050405020304" pitchFamily="18" charset="0"/>
                </a:rPr>
                <a:t>a.Tả</a:t>
              </a:r>
              <a:r>
                <a:rPr lang="en-US" altLang="vi-VN" sz="2400" b="1" i="1" dirty="0" smtClean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bao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quát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: </a:t>
              </a:r>
              <a:r>
                <a:rPr lang="en-US" altLang="vi-VN" sz="2400" b="1" i="1" dirty="0" err="1" smtClean="0">
                  <a:solidFill>
                    <a:srgbClr val="0033CC"/>
                  </a:solidFill>
                  <a:latin typeface="Times New Roman" panose="02020603050405020304" pitchFamily="18" charset="0"/>
                </a:rPr>
                <a:t>Hình</a:t>
              </a:r>
              <a:r>
                <a:rPr lang="en-US" altLang="vi-VN" sz="2400" b="1" i="1" dirty="0" smtClean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dáng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cây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khi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nhìn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từ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xa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?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Lúc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đến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gần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smtClean="0">
                  <a:solidFill>
                    <a:srgbClr val="0033CC"/>
                  </a:solidFill>
                  <a:latin typeface="Times New Roman" panose="02020603050405020304" pitchFamily="18" charset="0"/>
                </a:rPr>
                <a:t>?</a:t>
              </a:r>
              <a:endPara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3857625" y="1852643"/>
              <a:ext cx="581024" cy="131599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3879652" y="3007372"/>
            <a:ext cx="8312348" cy="2462213"/>
            <a:chOff x="3879652" y="3007372"/>
            <a:chExt cx="8312348" cy="2462213"/>
          </a:xfrm>
        </p:grpSpPr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4438649" y="3007372"/>
              <a:ext cx="7753351" cy="2462213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ts val="300"/>
                </a:spcBef>
              </a:pPr>
              <a:r>
                <a:rPr lang="en-US" altLang="vi-VN" sz="2400" b="1" i="1" dirty="0" err="1" smtClean="0">
                  <a:solidFill>
                    <a:srgbClr val="0033CC"/>
                  </a:solidFill>
                  <a:latin typeface="Times New Roman" panose="02020603050405020304" pitchFamily="18" charset="0"/>
                </a:rPr>
                <a:t>b.Tả</a:t>
              </a:r>
              <a:r>
                <a:rPr lang="en-US" altLang="vi-VN" sz="2400" b="1" i="1" dirty="0" smtClean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chi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tiết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: </a:t>
              </a:r>
            </a:p>
            <a:p>
              <a:pPr algn="just" eaLnBrk="1" hangingPunct="1">
                <a:spcBef>
                  <a:spcPts val="300"/>
                </a:spcBef>
              </a:pP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  *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Tả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từng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bộ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phận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cây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theo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trình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tự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:</a:t>
              </a:r>
            </a:p>
            <a:p>
              <a:pPr algn="just" eaLnBrk="1" hangingPunct="1">
                <a:spcBef>
                  <a:spcPts val="300"/>
                </a:spcBef>
              </a:pP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-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Gốc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,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rễ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thân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,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cành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nhánh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tán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cây,lá,hoa,quả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.</a:t>
              </a:r>
            </a:p>
            <a:p>
              <a:pPr algn="just" eaLnBrk="1" hangingPunct="1">
                <a:spcBef>
                  <a:spcPts val="300"/>
                </a:spcBef>
              </a:pP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-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Sự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phát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triển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cây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.</a:t>
              </a:r>
            </a:p>
            <a:p>
              <a:pPr algn="just" eaLnBrk="1" hangingPunct="1">
                <a:spcBef>
                  <a:spcPts val="300"/>
                </a:spcBef>
              </a:pP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 *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Cảnh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vật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xung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quanh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tác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động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đến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cây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: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nắng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gió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khí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hậu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chim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chóc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, con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người</a:t>
              </a:r>
              <a:r>
                <a:rPr lang="en-US" altLang="vi-VN" sz="2400" b="1" i="1" dirty="0" smtClean="0">
                  <a:solidFill>
                    <a:srgbClr val="0033CC"/>
                  </a:solidFill>
                  <a:latin typeface="Times New Roman" panose="02020603050405020304" pitchFamily="18" charset="0"/>
                </a:rPr>
                <a:t>....</a:t>
              </a:r>
              <a:endPara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3879652" y="3329905"/>
              <a:ext cx="661987" cy="4895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3400425" y="5984396"/>
            <a:ext cx="7286623" cy="461665"/>
            <a:chOff x="3400425" y="5915744"/>
            <a:chExt cx="7286623" cy="461665"/>
          </a:xfrm>
        </p:grpSpPr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3986211" y="5915744"/>
              <a:ext cx="6700837" cy="461665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vi-VN" sz="2400" b="1" i="1" dirty="0" err="1" smtClean="0">
                  <a:solidFill>
                    <a:srgbClr val="0033CC"/>
                  </a:solidFill>
                  <a:latin typeface="Times New Roman" panose="02020603050405020304" pitchFamily="18" charset="0"/>
                </a:rPr>
                <a:t>Nêu</a:t>
              </a:r>
              <a:r>
                <a:rPr lang="en-US" altLang="vi-VN" sz="2400" b="1" i="1" dirty="0" smtClean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lợi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ích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cây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tình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cảm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người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tả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về</a:t>
              </a:r>
              <a:r>
                <a:rPr lang="en-US" altLang="vi-VN" sz="2400" b="1" i="1" dirty="0">
                  <a:solidFill>
                    <a:srgbClr val="00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i="1" dirty="0" err="1">
                  <a:solidFill>
                    <a:srgbClr val="0033CC"/>
                  </a:solidFill>
                  <a:latin typeface="Times New Roman" panose="02020603050405020304" pitchFamily="18" charset="0"/>
                </a:rPr>
                <a:t>cây</a:t>
              </a:r>
              <a:r>
                <a:rPr lang="en-US" altLang="vi-VN" sz="2400" b="1" i="1" dirty="0" smtClean="0">
                  <a:solidFill>
                    <a:srgbClr val="0033CC"/>
                  </a:solidFill>
                  <a:latin typeface="Times New Roman" panose="02020603050405020304" pitchFamily="18" charset="0"/>
                </a:rPr>
                <a:t>.</a:t>
              </a:r>
              <a:endParaRPr lang="en-US" altLang="vi-VN" sz="2400" b="1" i="1" dirty="0">
                <a:solidFill>
                  <a:srgbClr val="0033CC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25" name="Straight Arrow Connector 24"/>
            <p:cNvCxnSpPr>
              <a:endCxn id="9" idx="1"/>
            </p:cNvCxnSpPr>
            <p:nvPr/>
          </p:nvCxnSpPr>
          <p:spPr>
            <a:xfrm flipV="1">
              <a:off x="3400425" y="6146577"/>
              <a:ext cx="585786" cy="99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625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NQ15Man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57200"/>
            <a:ext cx="8077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58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Oi1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3400"/>
            <a:ext cx="7620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595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230px-Royal_Poinciana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90525"/>
            <a:ext cx="815340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71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4&quot;/&gt;&lt;property id=&quot;20307&quot; value=&quot;258&quot;/&gt;&lt;/object&gt;&lt;object type=&quot;3&quot; unique_id=&quot;10042&quot;&gt;&lt;property id=&quot;20148&quot; value=&quot;5&quot;/&gt;&lt;property id=&quot;20300&quot; value=&quot;Slide 5&quot;/&gt;&lt;property id=&quot;20307&quot; value=&quot;259&quot;/&gt;&lt;/object&gt;&lt;object type=&quot;3&quot; unique_id=&quot;10043&quot;&gt;&lt;property id=&quot;20148&quot; value=&quot;5&quot;/&gt;&lt;property id=&quot;20300&quot; value=&quot;Slide 6&quot;/&gt;&lt;property id=&quot;20307&quot; value=&quot;261&quot;/&gt;&lt;/object&gt;&lt;object type=&quot;3&quot; unique_id=&quot;10044&quot;&gt;&lt;property id=&quot;20148&quot; value=&quot;5&quot;/&gt;&lt;property id=&quot;20300&quot; value=&quot;Slide 10&quot;/&gt;&lt;property id=&quot;20307&quot; value=&quot;260&quot;/&gt;&lt;/object&gt;&lt;object type=&quot;3&quot; unique_id=&quot;10126&quot;&gt;&lt;property id=&quot;20148&quot; value=&quot;5&quot;/&gt;&lt;property id=&quot;20300&quot; value=&quot;Slide 8&quot;/&gt;&lt;property id=&quot;20307&quot; value=&quot;264&quot;/&gt;&lt;/object&gt;&lt;object type=&quot;3&quot; unique_id=&quot;10172&quot;&gt;&lt;property id=&quot;20148&quot; value=&quot;5&quot;/&gt;&lt;property id=&quot;20300&quot; value=&quot;Slide 9&quot;/&gt;&lt;property id=&quot;20307&quot; value=&quot;265&quot;/&gt;&lt;/object&gt;&lt;object type=&quot;3&quot; unique_id=&quot;10248&quot;&gt;&lt;property id=&quot;20148&quot; value=&quot;5&quot;/&gt;&lt;property id=&quot;20300&quot; value=&quot;Slide 12&quot;/&gt;&lt;property id=&quot;20307&quot; value=&quot;267&quot;/&gt;&lt;/object&gt;&lt;object type=&quot;3&quot; unique_id=&quot;10249&quot;&gt;&lt;property id=&quot;20148&quot; value=&quot;5&quot;/&gt;&lt;property id=&quot;20300&quot; value=&quot;Slide 13&quot;/&gt;&lt;property id=&quot;20307&quot; value=&quot;268&quot;/&gt;&lt;/object&gt;&lt;object type=&quot;3&quot; unique_id=&quot;10289&quot;&gt;&lt;property id=&quot;20148&quot; value=&quot;5&quot;/&gt;&lt;property id=&quot;20300&quot; value=&quot;Slide 14&quot;/&gt;&lt;property id=&quot;20307&quot; value=&quot;269&quot;/&gt;&lt;/object&gt;&lt;object type=&quot;3&quot; unique_id=&quot;33491&quot;&gt;&lt;property id=&quot;20148&quot; value=&quot;5&quot;/&gt;&lt;property id=&quot;20300&quot; value=&quot;Slide 3&quot;/&gt;&lt;property id=&quot;20307&quot; value=&quot;272&quot;/&gt;&lt;/object&gt;&lt;object type=&quot;3&quot; unique_id=&quot;33492&quot;&gt;&lt;property id=&quot;20148&quot; value=&quot;5&quot;/&gt;&lt;property id=&quot;20300&quot; value=&quot;Slide 7&quot;/&gt;&lt;property id=&quot;20307&quot; value=&quot;273&quot;/&gt;&lt;/object&gt;&lt;object type=&quot;3&quot; unique_id=&quot;33651&quot;&gt;&lt;property id=&quot;20148&quot; value=&quot;5&quot;/&gt;&lt;property id=&quot;20300&quot; value=&quot;Slide 11&quot;/&gt;&lt;property id=&quot;20307&quot; value=&quot;275&quot;/&gt;&lt;/object&gt;&lt;object type=&quot;3&quot; unique_id=&quot;33999&quot;&gt;&lt;property id=&quot;20148&quot; value=&quot;5&quot;/&gt;&lt;property id=&quot;20300&quot; value=&quot;Slide 17&quot;/&gt;&lt;property id=&quot;20307&quot; value=&quot;276&quot;/&gt;&lt;/object&gt;&lt;object type=&quot;3&quot; unique_id=&quot;34051&quot;&gt;&lt;property id=&quot;20148&quot; value=&quot;5&quot;/&gt;&lt;property id=&quot;20300&quot; value=&quot;Slide 15&quot;/&gt;&lt;property id=&quot;20307&quot; value=&quot;278&quot;/&gt;&lt;/object&gt;&lt;object type=&quot;3&quot; unique_id=&quot;34052&quot;&gt;&lt;property id=&quot;20148&quot; value=&quot;5&quot;/&gt;&lt;property id=&quot;20300&quot; value=&quot;Slide 16&quot;/&gt;&lt;property id=&quot;20307&quot; value=&quot;277&quot;/&gt;&lt;/object&gt;&lt;object type=&quot;3&quot; unique_id=&quot;34205&quot;&gt;&lt;property id=&quot;20148&quot; value=&quot;5&quot;/&gt;&lt;property id=&quot;20300&quot; value=&quot;Slide 2&quot;/&gt;&lt;property id=&quot;20307&quot; value=&quot;279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9.777"/>
  <p:tag name="ISPRING_CUSTOM_TIMING_USED" val="1"/>
  <p:tag name="ISPRING_SLIDE_ID_2" val="{E9168FB4-624B-4A74-81C9-E8300351DE3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1.733"/>
  <p:tag name="ISPRING_CUSTOM_TIMING_USED" val="1"/>
  <p:tag name="ISPRING_SLIDE_ID_2" val="{F1224D16-808F-42D7-B8C5-463DFBEF7B4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51|3.4|4.6"/>
  <p:tag name="GENSWF_ADVANCE_TIME" val="79.117"/>
  <p:tag name="ISPRING_CUSTOM_TIMING_USED" val="1"/>
  <p:tag name="ISPRING_SLIDE_ID_2" val="{75B17AD3-BDF4-48D2-A6AA-D707231171BF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43.6|66.6"/>
  <p:tag name="GENSWF_ADVANCE_TIME" val="136.592"/>
  <p:tag name="ISPRING_CUSTOM_TIMING_USED" val="1"/>
  <p:tag name="ISPRING_SLIDE_ID_2" val="{92E71CCE-8A16-4473-9BD4-DF281121647A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2.5|58.7"/>
  <p:tag name="GENSWF_ADVANCE_TIME" val="116.607"/>
  <p:tag name="ISPRING_CUSTOM_TIMING_USED" val="1"/>
  <p:tag name="ISPRING_SLIDE_ID_2" val="{22627F2D-86A3-4DDA-9A89-67C9EC7C084A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2.1|13.6"/>
  <p:tag name="GENSWF_ADVANCE_TIME" val="56.806"/>
  <p:tag name="ISPRING_CUSTOM_TIMING_USED" val="1"/>
  <p:tag name="ISPRING_SLIDE_ID_2" val="{463B9FB7-E5CC-40E6-B230-92E7BEBE8F46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9"/>
  <p:tag name="GENSWF_ADVANCE_TIME" val="48.631"/>
  <p:tag name="ISPRING_CUSTOM_TIMING_USED" val="1"/>
  <p:tag name="ISPRING_SLIDE_ID_2" val="{1F990CAD-9180-4116-9CE7-7CA432DA3CA1}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996</TotalTime>
  <Words>1021</Words>
  <Application>Microsoft Office PowerPoint</Application>
  <PresentationFormat>Widescreen</PresentationFormat>
  <Paragraphs>141</Paragraphs>
  <Slides>24</Slides>
  <Notes>10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HP001 5 hàng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 ANH</dc:creator>
  <cp:lastModifiedBy>MyPC</cp:lastModifiedBy>
  <cp:revision>91</cp:revision>
  <dcterms:created xsi:type="dcterms:W3CDTF">2020-03-18T06:08:17Z</dcterms:created>
  <dcterms:modified xsi:type="dcterms:W3CDTF">2020-04-23T10:26:43Z</dcterms:modified>
</cp:coreProperties>
</file>