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1.xml" ContentType="application/vnd.ms-office.activeX+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92" r:id="rId2"/>
    <p:sldId id="257" r:id="rId3"/>
    <p:sldId id="319" r:id="rId4"/>
    <p:sldId id="281" r:id="rId5"/>
    <p:sldId id="285" r:id="rId6"/>
    <p:sldId id="320" r:id="rId7"/>
    <p:sldId id="324" r:id="rId8"/>
    <p:sldId id="325" r:id="rId9"/>
    <p:sldId id="326" r:id="rId10"/>
    <p:sldId id="321" r:id="rId11"/>
    <p:sldId id="322" r:id="rId12"/>
    <p:sldId id="298" r:id="rId13"/>
    <p:sldId id="296" r:id="rId14"/>
    <p:sldId id="323" r:id="rId15"/>
    <p:sldId id="327" r:id="rId16"/>
    <p:sldId id="328" r:id="rId17"/>
    <p:sldId id="329" r:id="rId18"/>
    <p:sldId id="330" r:id="rId19"/>
    <p:sldId id="331" r:id="rId20"/>
    <p:sldId id="332" r:id="rId21"/>
    <p:sldId id="333" r:id="rId22"/>
    <p:sldId id="335" r:id="rId23"/>
    <p:sldId id="33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4E8BD"/>
    <a:srgbClr val="5B9BD5"/>
    <a:srgbClr val="00B050"/>
    <a:srgbClr val="035F96"/>
    <a:srgbClr val="FDA3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60"/>
  </p:normalViewPr>
  <p:slideViewPr>
    <p:cSldViewPr snapToGrid="0">
      <p:cViewPr varScale="1">
        <p:scale>
          <a:sx n="60" d="100"/>
          <a:sy n="60" d="100"/>
        </p:scale>
        <p:origin x="7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F257F-0357-43A5-9B0B-E1572D254EC8}"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8B28C-A086-447E-BFD6-92BA13BB9D94}" type="slidenum">
              <a:rPr lang="en-US" smtClean="0"/>
              <a:t>‹#›</a:t>
            </a:fld>
            <a:endParaRPr lang="en-US"/>
          </a:p>
        </p:txBody>
      </p:sp>
    </p:spTree>
    <p:extLst>
      <p:ext uri="{BB962C8B-B14F-4D97-AF65-F5344CB8AC3E}">
        <p14:creationId xmlns:p14="http://schemas.microsoft.com/office/powerpoint/2010/main" val="259503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59837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769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7472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73140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4335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92722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96498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7210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6428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6802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98337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36895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0251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32290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6383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411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0767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96413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14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3321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620707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8FFC8437-D77E-44BF-DA8B-272FAFD86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9836" y="0"/>
            <a:ext cx="1469865" cy="1469865"/>
          </a:xfrm>
          <a:prstGeom prst="rect">
            <a:avLst/>
          </a:prstGeom>
        </p:spPr>
      </p:pic>
    </p:spTree>
    <p:extLst>
      <p:ext uri="{BB962C8B-B14F-4D97-AF65-F5344CB8AC3E}">
        <p14:creationId xmlns:p14="http://schemas.microsoft.com/office/powerpoint/2010/main" val="1598406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130970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769103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300352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2025/5/4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945684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7EDA5E1-E7FF-49F7-B45D-7678E69D1B71}" type="datetimeFigureOut">
              <a:rPr lang="zh-CN" altLang="en-US" smtClean="0"/>
              <a:t>2025/5/4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1B8D40-D2F9-40D3-AF35-9B9C8A24C920}" type="slidenum">
              <a:rPr lang="zh-CN" altLang="en-US" smtClean="0"/>
              <a:t>‹#›</a:t>
            </a:fld>
            <a:endParaRPr lang="zh-CN" altLang="en-US"/>
          </a:p>
        </p:txBody>
      </p:sp>
      <p:pic>
        <p:nvPicPr>
          <p:cNvPr id="10" name="Picture 9" descr="A round pink label with white text and a black background&#10;&#10;Description automatically generated">
            <a:extLst>
              <a:ext uri="{FF2B5EF4-FFF2-40B4-BE49-F238E27FC236}">
                <a16:creationId xmlns:a16="http://schemas.microsoft.com/office/drawing/2014/main" id="{2CD517CB-5AF8-FBFC-D5CA-737C56C7B9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9836" y="0"/>
            <a:ext cx="1469865" cy="1469865"/>
          </a:xfrm>
          <a:prstGeom prst="rect">
            <a:avLst/>
          </a:prstGeom>
        </p:spPr>
      </p:pic>
    </p:spTree>
    <p:extLst>
      <p:ext uri="{BB962C8B-B14F-4D97-AF65-F5344CB8AC3E}">
        <p14:creationId xmlns:p14="http://schemas.microsoft.com/office/powerpoint/2010/main" val="1484433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7EDA5E1-E7FF-49F7-B45D-7678E69D1B71}" type="datetimeFigureOut">
              <a:rPr lang="zh-CN" altLang="en-US" smtClean="0"/>
              <a:t>2025/5/4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910186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EDA5E1-E7FF-49F7-B45D-7678E69D1B71}" type="datetimeFigureOut">
              <a:rPr lang="zh-CN" altLang="en-US" smtClean="0"/>
              <a:t>2025/5/4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958088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2025/5/4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96FD92F1-7DE2-61AD-482D-47B51F3D3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9836" y="0"/>
            <a:ext cx="1469865" cy="1469865"/>
          </a:xfrm>
          <a:prstGeom prst="rect">
            <a:avLst/>
          </a:prstGeom>
        </p:spPr>
      </p:pic>
    </p:spTree>
    <p:extLst>
      <p:ext uri="{BB962C8B-B14F-4D97-AF65-F5344CB8AC3E}">
        <p14:creationId xmlns:p14="http://schemas.microsoft.com/office/powerpoint/2010/main" val="4030301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2025/5/4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3399898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DA5E1-E7FF-49F7-B45D-7678E69D1B71}" type="datetimeFigureOut">
              <a:rPr lang="zh-CN" altLang="en-US" smtClean="0"/>
              <a:t>2025/5/4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B8D40-D2F9-40D3-AF35-9B9C8A24C920}"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31FFEE08-C145-C7B9-1936-AC7F451AA04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59836" y="0"/>
            <a:ext cx="1469865" cy="1469865"/>
          </a:xfrm>
          <a:prstGeom prst="rect">
            <a:avLst/>
          </a:prstGeom>
        </p:spPr>
      </p:pic>
    </p:spTree>
    <p:extLst>
      <p:ext uri="{BB962C8B-B14F-4D97-AF65-F5344CB8AC3E}">
        <p14:creationId xmlns:p14="http://schemas.microsoft.com/office/powerpoint/2010/main" val="1920087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control" Target="../activeX/activeX1.xml"/><Relationship Id="rId6" Type="http://schemas.openxmlformats.org/officeDocument/2006/relationships/image" Target="../media/image23.wmf"/><Relationship Id="rId5" Type="http://schemas.openxmlformats.org/officeDocument/2006/relationships/image" Target="../media/image22.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95357"/>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圆角矩形 33">
            <a:extLst>
              <a:ext uri="{FF2B5EF4-FFF2-40B4-BE49-F238E27FC236}">
                <a16:creationId xmlns:a16="http://schemas.microsoft.com/office/drawing/2014/main" id="{757C9484-602B-6E67-6D67-739CBD0CA682}"/>
              </a:ext>
            </a:extLst>
          </p:cNvPr>
          <p:cNvSpPr/>
          <p:nvPr/>
        </p:nvSpPr>
        <p:spPr>
          <a:xfrm>
            <a:off x="1334878" y="237836"/>
            <a:ext cx="9749682" cy="1077218"/>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1" name="TextBox 10">
            <a:extLst>
              <a:ext uri="{FF2B5EF4-FFF2-40B4-BE49-F238E27FC236}">
                <a16:creationId xmlns:a16="http://schemas.microsoft.com/office/drawing/2014/main" id="{37A2486C-B0DF-95E3-9153-38223EFFC136}"/>
              </a:ext>
            </a:extLst>
          </p:cNvPr>
          <p:cNvSpPr txBox="1"/>
          <p:nvPr/>
        </p:nvSpPr>
        <p:spPr>
          <a:xfrm>
            <a:off x="1402081" y="282258"/>
            <a:ext cx="9233748" cy="1077218"/>
          </a:xfrm>
          <a:prstGeom prst="rect">
            <a:avLst/>
          </a:prstGeom>
          <a:noFill/>
        </p:spPr>
        <p:txBody>
          <a:bodyPr wrap="square">
            <a:spAutoFit/>
          </a:bodyPr>
          <a:lstStyle/>
          <a:p>
            <a:pPr algn="ctr"/>
            <a:r>
              <a:rPr lang="en-US" sz="3200" b="1" dirty="0">
                <a:solidFill>
                  <a:srgbClr val="127366"/>
                </a:solidFill>
                <a:latin typeface="Cambria" panose="02040503050406030204" pitchFamily="18" charset="0"/>
              </a:rPr>
              <a:t>C</a:t>
            </a:r>
            <a:r>
              <a:rPr lang="vi-VN" sz="3200" b="1" dirty="0">
                <a:solidFill>
                  <a:srgbClr val="127366"/>
                </a:solidFill>
                <a:latin typeface="Cambria" panose="02040503050406030204" pitchFamily="18" charset="0"/>
              </a:rPr>
              <a:t>hia sẻ những hiểu biết của mình về vùng đất Đồng Tháp Mười.</a:t>
            </a:r>
            <a:endParaRPr lang="en-US" sz="3200" b="1" dirty="0">
              <a:solidFill>
                <a:srgbClr val="127366"/>
              </a:solidFill>
              <a:latin typeface="Cambria" panose="02040503050406030204" pitchFamily="18" charset="0"/>
            </a:endParaRPr>
          </a:p>
        </p:txBody>
      </p:sp>
      <p:pic>
        <p:nvPicPr>
          <p:cNvPr id="14" name="Picture 13">
            <a:extLst>
              <a:ext uri="{FF2B5EF4-FFF2-40B4-BE49-F238E27FC236}">
                <a16:creationId xmlns:a16="http://schemas.microsoft.com/office/drawing/2014/main" id="{2FC0A99F-57E2-2D20-1E55-7E6876B96B78}"/>
              </a:ext>
            </a:extLst>
          </p:cNvPr>
          <p:cNvPicPr>
            <a:picLocks noChangeAspect="1"/>
          </p:cNvPicPr>
          <p:nvPr/>
        </p:nvPicPr>
        <p:blipFill>
          <a:blip r:embed="rId4"/>
          <a:stretch>
            <a:fillRect/>
          </a:stretch>
        </p:blipFill>
        <p:spPr>
          <a:xfrm>
            <a:off x="2721566" y="1631499"/>
            <a:ext cx="6870787" cy="4529721"/>
          </a:xfrm>
          <a:prstGeom prst="rect">
            <a:avLst/>
          </a:prstGeom>
        </p:spPr>
      </p:pic>
    </p:spTree>
    <p:extLst>
      <p:ext uri="{BB962C8B-B14F-4D97-AF65-F5344CB8AC3E}">
        <p14:creationId xmlns:p14="http://schemas.microsoft.com/office/powerpoint/2010/main" val="111964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sp useBgFill="1">
        <p:nvSpPr>
          <p:cNvPr id="6" name="Oval 5">
            <a:extLst>
              <a:ext uri="{FF2B5EF4-FFF2-40B4-BE49-F238E27FC236}">
                <a16:creationId xmlns:a16="http://schemas.microsoft.com/office/drawing/2014/main" id="{09A94B05-DEBE-C76E-0773-6D4196ECCA35}"/>
              </a:ext>
            </a:extLst>
          </p:cNvPr>
          <p:cNvSpPr/>
          <p:nvPr/>
        </p:nvSpPr>
        <p:spPr>
          <a:xfrm>
            <a:off x="2209567" y="-500129"/>
            <a:ext cx="7795266" cy="7858257"/>
          </a:xfrm>
          <a:prstGeom prst="ellipse">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AC79930A-BD23-7DBA-AC6A-A85A94CE2808}"/>
              </a:ext>
            </a:extLst>
          </p:cNvPr>
          <p:cNvPicPr>
            <a:picLocks noChangeAspect="1"/>
          </p:cNvPicPr>
          <p:nvPr/>
        </p:nvPicPr>
        <p:blipFill>
          <a:blip r:embed="rId4"/>
          <a:stretch>
            <a:fillRect/>
          </a:stretch>
        </p:blipFill>
        <p:spPr>
          <a:xfrm>
            <a:off x="206753" y="127730"/>
            <a:ext cx="11778493" cy="6602540"/>
          </a:xfrm>
          <a:prstGeom prst="rect">
            <a:avLst/>
          </a:prstGeom>
        </p:spPr>
      </p:pic>
    </p:spTree>
    <p:extLst>
      <p:ext uri="{BB962C8B-B14F-4D97-AF65-F5344CB8AC3E}">
        <p14:creationId xmlns:p14="http://schemas.microsoft.com/office/powerpoint/2010/main" val="2140053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426720"/>
            <a:ext cx="10832123" cy="6065519"/>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9" name="Picture 8">
            <a:extLst>
              <a:ext uri="{FF2B5EF4-FFF2-40B4-BE49-F238E27FC236}">
                <a16:creationId xmlns:a16="http://schemas.microsoft.com/office/drawing/2014/main" id="{51440B94-4F82-18F6-6374-E81E5675EDD5}"/>
              </a:ext>
            </a:extLst>
          </p:cNvPr>
          <p:cNvPicPr>
            <a:picLocks noChangeAspect="1"/>
          </p:cNvPicPr>
          <p:nvPr/>
        </p:nvPicPr>
        <p:blipFill>
          <a:blip r:embed="rId4"/>
          <a:stretch>
            <a:fillRect/>
          </a:stretch>
        </p:blipFill>
        <p:spPr>
          <a:xfrm>
            <a:off x="961689" y="498605"/>
            <a:ext cx="10675021" cy="5779509"/>
          </a:xfrm>
          <a:prstGeom prst="rect">
            <a:avLst/>
          </a:prstGeom>
        </p:spPr>
      </p:pic>
    </p:spTree>
    <p:extLst>
      <p:ext uri="{BB962C8B-B14F-4D97-AF65-F5344CB8AC3E}">
        <p14:creationId xmlns:p14="http://schemas.microsoft.com/office/powerpoint/2010/main" val="331608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95357"/>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1" name="Picture 20">
            <a:extLst>
              <a:ext uri="{FF2B5EF4-FFF2-40B4-BE49-F238E27FC236}">
                <a16:creationId xmlns:a16="http://schemas.microsoft.com/office/drawing/2014/main" id="{5BB5EA1B-13D8-B1ED-9E75-DA1A702C8865}"/>
              </a:ext>
            </a:extLst>
          </p:cNvPr>
          <p:cNvPicPr>
            <a:picLocks noChangeAspect="1"/>
          </p:cNvPicPr>
          <p:nvPr/>
        </p:nvPicPr>
        <p:blipFill>
          <a:blip r:embed="rId5"/>
          <a:stretch>
            <a:fillRect/>
          </a:stretch>
        </p:blipFill>
        <p:spPr>
          <a:xfrm>
            <a:off x="894375" y="757097"/>
            <a:ext cx="10708939" cy="6858000"/>
          </a:xfrm>
          <a:prstGeom prst="rect">
            <a:avLst/>
          </a:prstGeom>
        </p:spPr>
      </p:pic>
    </p:spTree>
    <p:controls>
      <mc:AlternateContent xmlns:mc="http://schemas.openxmlformats.org/markup-compatibility/2006">
        <mc:Choice xmlns:v="urn:schemas-microsoft-com:vml" Requires="v">
          <p:control name="TextBox1" r:id="rId1" imgW="3790800" imgH="1479600"/>
        </mc:Choice>
        <mc:Fallback>
          <p:control name="TextBox1" r:id="rId1" imgW="3790800" imgH="1479600">
            <p:pic>
              <p:nvPicPr>
                <p:cNvPr id="22" name="TextBox1">
                  <a:extLst>
                    <a:ext uri="{FF2B5EF4-FFF2-40B4-BE49-F238E27FC236}">
                      <a16:creationId xmlns:a16="http://schemas.microsoft.com/office/drawing/2014/main" id="{6581EB4C-7107-9DD9-2FD3-21BF5A1876F4}"/>
                    </a:ext>
                  </a:extLst>
                </p:cNvPr>
                <p:cNvPicPr>
                  <a:picLocks/>
                </p:cNvPicPr>
                <p:nvPr/>
              </p:nvPicPr>
              <p:blipFill>
                <a:blip r:embed="rId6"/>
                <a:stretch>
                  <a:fillRect/>
                </a:stretch>
              </p:blipFill>
              <p:spPr>
                <a:xfrm>
                  <a:off x="4099034" y="3860626"/>
                  <a:ext cx="3787455" cy="1479432"/>
                </a:xfrm>
                <a:prstGeom prst="rect">
                  <a:avLst/>
                </a:prstGeom>
              </p:spPr>
            </p:pic>
          </p:control>
        </mc:Fallback>
      </mc:AlternateContent>
    </p:controls>
    <p:extLst>
      <p:ext uri="{BB962C8B-B14F-4D97-AF65-F5344CB8AC3E}">
        <p14:creationId xmlns:p14="http://schemas.microsoft.com/office/powerpoint/2010/main" val="1753647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0C3DF379-A7A6-18FD-E8D8-09D27A83A696}"/>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915508" y="3083452"/>
            <a:ext cx="6366251" cy="4501662"/>
          </a:xfrm>
          <a:prstGeom prst="rect">
            <a:avLst/>
          </a:prstGeom>
        </p:spPr>
      </p:pic>
      <p:pic>
        <p:nvPicPr>
          <p:cNvPr id="6" name="Picture 5">
            <a:extLst>
              <a:ext uri="{FF2B5EF4-FFF2-40B4-BE49-F238E27FC236}">
                <a16:creationId xmlns:a16="http://schemas.microsoft.com/office/drawing/2014/main" id="{D01221B7-B1AD-697A-11A7-6F1038A8E2F2}"/>
              </a:ext>
            </a:extLst>
          </p:cNvPr>
          <p:cNvPicPr>
            <a:picLocks noChangeAspect="1"/>
          </p:cNvPicPr>
          <p:nvPr/>
        </p:nvPicPr>
        <p:blipFill>
          <a:blip r:embed="rId6"/>
          <a:stretch>
            <a:fillRect/>
          </a:stretch>
        </p:blipFill>
        <p:spPr>
          <a:xfrm>
            <a:off x="2030623" y="1856130"/>
            <a:ext cx="8333954" cy="2353260"/>
          </a:xfrm>
          <a:prstGeom prst="rect">
            <a:avLst/>
          </a:prstGeom>
        </p:spPr>
      </p:pic>
    </p:spTree>
    <p:extLst>
      <p:ext uri="{BB962C8B-B14F-4D97-AF65-F5344CB8AC3E}">
        <p14:creationId xmlns:p14="http://schemas.microsoft.com/office/powerpoint/2010/main" val="1968722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400" dirty="0">
                <a:solidFill>
                  <a:srgbClr val="FF0066"/>
                </a:solidFill>
              </a:rPr>
              <a:t>   </a:t>
            </a:r>
            <a:r>
              <a:rPr lang="vi-VN" sz="4400" dirty="0">
                <a:solidFill>
                  <a:srgbClr val="FF0066"/>
                </a:solidFill>
              </a:rPr>
              <a:t>Qua cảm nhận của bạn nhỏ, đường về quê thú vị qua các chi tiết: bông súng trên mặt nước như thả lồng đèn, sáng bồng bềnh; cá lòng tong dẫn đường.</a:t>
            </a:r>
            <a:endParaRPr kumimoji="0" lang="vi-VN" sz="4400" b="0" i="0"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592187"/>
              <a:chOff x="1273368" y="822482"/>
              <a:chExt cx="8770869" cy="1592187"/>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464231"/>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Ở khổ thơ đầu, đường về quê thú vị như thế nào qua cảm nhận của bạn nhỏ?</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3730162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496571" y="303155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FF0066"/>
                </a:solidFill>
                <a:latin typeface="Calibri" panose="020F0502020204030204"/>
              </a:rPr>
              <a:t>Những nét đẹp riêng của vùng Đồng Tháp Mười được miêu tả trong bài thơ:</a:t>
            </a:r>
          </a:p>
          <a:p>
            <a:pPr lvl="0" algn="just">
              <a:defRPr/>
            </a:pPr>
            <a:r>
              <a:rPr lang="vi-VN" sz="3200" b="1" dirty="0">
                <a:solidFill>
                  <a:srgbClr val="FF0066"/>
                </a:solidFill>
                <a:latin typeface="Calibri" panose="020F0502020204030204"/>
              </a:rPr>
              <a:t>– Về cảnh vật thiên nhiên: </a:t>
            </a:r>
            <a:r>
              <a:rPr lang="vi-VN" sz="3200" dirty="0">
                <a:solidFill>
                  <a:srgbClr val="FF0066"/>
                </a:solidFill>
                <a:latin typeface="Calibri" panose="020F0502020204030204"/>
              </a:rPr>
              <a:t>đường quê, sào vít cong; xuồng lướt như tên bắn; thuyền đuôi tôm chở lúa rẽ sóng; búp sen hồng từ đầu thu tới cuối hạ; cầu trăm đốt tre.</a:t>
            </a:r>
          </a:p>
          <a:p>
            <a:pPr lvl="0" algn="just">
              <a:defRPr/>
            </a:pPr>
            <a:r>
              <a:rPr lang="vi-VN" sz="3200" b="1" dirty="0">
                <a:solidFill>
                  <a:srgbClr val="FF0066"/>
                </a:solidFill>
                <a:latin typeface="Calibri" panose="020F0502020204030204"/>
              </a:rPr>
              <a:t>– Về cuộc sống con người: </a:t>
            </a:r>
            <a:r>
              <a:rPr lang="vi-VN" sz="3200" dirty="0">
                <a:solidFill>
                  <a:srgbClr val="FF0066"/>
                </a:solidFill>
                <a:latin typeface="Calibri" panose="020F0502020204030204"/>
              </a:rPr>
              <a:t>ông như bụt, hiền lành.</a:t>
            </a:r>
          </a:p>
        </p:txBody>
      </p:sp>
      <p:grpSp>
        <p:nvGrpSpPr>
          <p:cNvPr id="3" name="Group 2">
            <a:extLst>
              <a:ext uri="{FF2B5EF4-FFF2-40B4-BE49-F238E27FC236}">
                <a16:creationId xmlns:a16="http://schemas.microsoft.com/office/drawing/2014/main" id="{90176332-C67E-819D-B980-AE582E45AAFB}"/>
              </a:ext>
            </a:extLst>
          </p:cNvPr>
          <p:cNvGrpSpPr/>
          <p:nvPr/>
        </p:nvGrpSpPr>
        <p:grpSpPr>
          <a:xfrm>
            <a:off x="0" y="-51316"/>
            <a:ext cx="11951878" cy="2916436"/>
            <a:chOff x="-116436" y="72568"/>
            <a:chExt cx="11951878"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16436" y="177427"/>
              <a:ext cx="11924101" cy="1745857"/>
              <a:chOff x="1093117" y="740409"/>
              <a:chExt cx="8951120" cy="1745857"/>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535828"/>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mbria" panose="02040503050406030204" pitchFamily="18" charset="0"/>
                    <a:ea typeface="Cambria" panose="02040503050406030204" pitchFamily="18" charset="0"/>
                  </a:rPr>
                  <a:t>2.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ìm những nét đẹp riêng của vùng Đồng Tháp Mười được miêu tả trong bài thơ.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Về cảnh vật thiên nhiên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Về cuộc sống con người</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093117" y="740409"/>
                <a:ext cx="666270" cy="574088"/>
              </a:xfrm>
              <a:prstGeom prst="rect">
                <a:avLst/>
              </a:prstGeom>
            </p:spPr>
          </p:pic>
        </p:grpSp>
      </p:grpSp>
    </p:spTree>
    <p:extLst>
      <p:ext uri="{BB962C8B-B14F-4D97-AF65-F5344CB8AC3E}">
        <p14:creationId xmlns:p14="http://schemas.microsoft.com/office/powerpoint/2010/main" val="138673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FF0066"/>
                </a:solidFill>
                <a:latin typeface="Calibri" panose="020F0502020204030204"/>
              </a:rPr>
              <a:t>Những từ ngữ trong bài thơ gợi tả nhịp sống ở Đồng Tháp Mười rất sôi động, náo nức: </a:t>
            </a:r>
            <a:r>
              <a:rPr lang="vi-VN" sz="4400" b="1" i="1" dirty="0">
                <a:solidFill>
                  <a:srgbClr val="FF0066"/>
                </a:solidFill>
                <a:latin typeface="Calibri" panose="020F0502020204030204"/>
              </a:rPr>
              <a:t>lướt như tên bắn; giật mình; chém cặp sừng; xình xịch; rẽ sóng; nước lớn; nghiêng ngả.</a:t>
            </a:r>
            <a:endParaRPr kumimoji="0" lang="vi-VN" sz="44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từ ngữ nào trong bài thơ gợi tả nhịp sống ở Đồng Tháp Mười rất sôi động, náo nức?</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86746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426332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400" dirty="0">
                <a:solidFill>
                  <a:srgbClr val="FF0066"/>
                </a:solidFill>
                <a:latin typeface="Calibri" panose="020F0502020204030204"/>
              </a:rPr>
              <a:t>   </a:t>
            </a:r>
            <a:r>
              <a:rPr lang="vi-VN" sz="4400" dirty="0">
                <a:solidFill>
                  <a:srgbClr val="FF0066"/>
                </a:solidFill>
                <a:latin typeface="Calibri" panose="020F0502020204030204"/>
              </a:rPr>
              <a:t>Ở khổ thơ cuối, bạn nhỏ muốn nói về quê hương mình: quê hương đẹp và chất phác với những nét đẹp thôn quê: </a:t>
            </a:r>
            <a:r>
              <a:rPr lang="vi-VN" sz="4400" b="1" i="1" dirty="0">
                <a:solidFill>
                  <a:srgbClr val="FF0066"/>
                </a:solidFill>
                <a:latin typeface="Calibri" panose="020F0502020204030204"/>
              </a:rPr>
              <a:t>cầu tre, đường quê; bạn nhỏ yêu con người, yêu quê hương mình, nhìn quê hương như những gì nhẹ nhàng, hiền lành và tốt đẹp nhất.</a:t>
            </a:r>
            <a:endParaRPr kumimoji="0" lang="vi-VN" sz="44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Ở khổ thơ cuối, bạn nhỏ muốn nói điều gì về quê hương mình?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3605946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75532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800" dirty="0">
                <a:solidFill>
                  <a:srgbClr val="FF0066"/>
                </a:solidFill>
                <a:latin typeface="Calibri" panose="020F0502020204030204"/>
              </a:rPr>
              <a:t>Những chi tiết, hình ảnh ở miền quê này gợi nhớ những câu chuyện cổ tích quen thuộc: </a:t>
            </a:r>
            <a:r>
              <a:rPr lang="vi-VN" sz="4800" b="1" dirty="0">
                <a:solidFill>
                  <a:srgbClr val="FF0066"/>
                </a:solidFill>
                <a:latin typeface="Calibri" panose="020F0502020204030204"/>
              </a:rPr>
              <a:t>cá bơi như chạy; cầu trăm đốt tre; ông đứng như bụt.</a:t>
            </a:r>
            <a:endParaRPr kumimoji="0" lang="vi-VN" sz="48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ảnh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ở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miền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quê</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nhớ</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chuyện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cổ</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tích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quen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thuộc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29420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6" name="图片 5" descr="C:\Users\asus\Desktop\9.png9"/>
          <p:cNvPicPr>
            <a:picLocks noChangeAspect="1"/>
          </p:cNvPicPr>
          <p:nvPr/>
        </p:nvPicPr>
        <p:blipFill>
          <a:blip r:embed="rId4"/>
          <a:srcRect l="2594" t="-2234" r="-2594" b="48239"/>
          <a:stretch>
            <a:fillRect/>
          </a:stretch>
        </p:blipFill>
        <p:spPr>
          <a:xfrm>
            <a:off x="1127760" y="-73293"/>
            <a:ext cx="10627276" cy="1908648"/>
          </a:xfrm>
          <a:prstGeom prst="rect">
            <a:avLst/>
          </a:prstGeom>
        </p:spPr>
      </p:pic>
      <p:sp>
        <p:nvSpPr>
          <p:cNvPr id="2" name="TextBox 1">
            <a:extLst>
              <a:ext uri="{FF2B5EF4-FFF2-40B4-BE49-F238E27FC236}">
                <a16:creationId xmlns:a16="http://schemas.microsoft.com/office/drawing/2014/main" id="{149B0EEC-57A1-3C85-09DC-913EFFD136A1}"/>
              </a:ext>
            </a:extLst>
          </p:cNvPr>
          <p:cNvSpPr txBox="1"/>
          <p:nvPr/>
        </p:nvSpPr>
        <p:spPr>
          <a:xfrm>
            <a:off x="907673" y="2118403"/>
            <a:ext cx="10152993" cy="2800767"/>
          </a:xfrm>
          <a:prstGeom prst="rect">
            <a:avLst/>
          </a:prstGeom>
          <a:noFill/>
        </p:spPr>
        <p:txBody>
          <a:bodyPr wrap="square">
            <a:spAutoFit/>
          </a:bodyPr>
          <a:lstStyle/>
          <a:p>
            <a:pPr lvl="0" algn="just"/>
            <a:r>
              <a:rPr lang="en-US" sz="4400" b="1" dirty="0">
                <a:solidFill>
                  <a:srgbClr val="FF0066"/>
                </a:solidFill>
                <a:latin typeface="Cambria" panose="02040503050406030204" pitchFamily="18" charset="0"/>
              </a:rPr>
              <a:t>   </a:t>
            </a:r>
            <a:r>
              <a:rPr lang="vi-VN" sz="4400" b="1" dirty="0">
                <a:solidFill>
                  <a:srgbClr val="FF0066"/>
                </a:solidFill>
                <a:latin typeface="Cambria" panose="02040503050406030204" pitchFamily="18" charset="0"/>
              </a:rPr>
              <a:t>Bài thơ gợi vẻ đẹp riêng của cảnh vật, cuộc sống và tâm hồn con người Đồng Tháp Mười, nơi có sông ngòi, kênh rạch chằng chịt.</a:t>
            </a:r>
            <a:endParaRPr kumimoji="0" lang="vi-VN" sz="4400" b="1" i="0" u="none" strike="noStrike" kern="1200" cap="none" spc="0" normalizeH="0" baseline="0" noProof="0" dirty="0">
              <a:ln>
                <a:noFill/>
              </a:ln>
              <a:solidFill>
                <a:srgbClr val="FF0066"/>
              </a:solidFill>
              <a:effectLst/>
              <a:uLnTx/>
              <a:uFillTx/>
              <a:latin typeface="Cambria" panose="02040503050406030204" pitchFamily="18" charset="0"/>
            </a:endParaRPr>
          </a:p>
        </p:txBody>
      </p:sp>
      <p:pic>
        <p:nvPicPr>
          <p:cNvPr id="11" name="Picture 10">
            <a:extLst>
              <a:ext uri="{FF2B5EF4-FFF2-40B4-BE49-F238E27FC236}">
                <a16:creationId xmlns:a16="http://schemas.microsoft.com/office/drawing/2014/main" id="{3174D1DD-2ED8-9FC4-F7BD-FC3E53E424A9}"/>
              </a:ext>
            </a:extLst>
          </p:cNvPr>
          <p:cNvPicPr>
            <a:picLocks noChangeAspect="1"/>
          </p:cNvPicPr>
          <p:nvPr/>
        </p:nvPicPr>
        <p:blipFill>
          <a:blip r:embed="rId5"/>
          <a:stretch>
            <a:fillRect/>
          </a:stretch>
        </p:blipFill>
        <p:spPr>
          <a:xfrm>
            <a:off x="3840139" y="746712"/>
            <a:ext cx="7864522" cy="1097375"/>
          </a:xfrm>
          <a:prstGeom prst="rect">
            <a:avLst/>
          </a:prstGeom>
        </p:spPr>
      </p:pic>
    </p:spTree>
    <p:extLst>
      <p:ext uri="{BB962C8B-B14F-4D97-AF65-F5344CB8AC3E}">
        <p14:creationId xmlns:p14="http://schemas.microsoft.com/office/powerpoint/2010/main" val="2539032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004"/>
            <a:ext cx="12192000" cy="6858000"/>
          </a:xfrm>
          <a:prstGeom prst="rect">
            <a:avLst/>
          </a:prstGeom>
        </p:spPr>
      </p:pic>
      <p:pic>
        <p:nvPicPr>
          <p:cNvPr id="2" name="Picture 1">
            <a:extLst>
              <a:ext uri="{FF2B5EF4-FFF2-40B4-BE49-F238E27FC236}">
                <a16:creationId xmlns:a16="http://schemas.microsoft.com/office/drawing/2014/main" id="{0216DD08-6F1E-88B9-163F-00EC56F6D9F3}"/>
              </a:ext>
            </a:extLst>
          </p:cNvPr>
          <p:cNvPicPr>
            <a:picLocks noChangeAspect="1"/>
          </p:cNvPicPr>
          <p:nvPr/>
        </p:nvPicPr>
        <p:blipFill>
          <a:blip r:embed="rId4"/>
          <a:stretch>
            <a:fillRect/>
          </a:stretch>
        </p:blipFill>
        <p:spPr>
          <a:xfrm>
            <a:off x="4142062" y="0"/>
            <a:ext cx="3907875" cy="1609483"/>
          </a:xfrm>
          <a:prstGeom prst="rect">
            <a:avLst/>
          </a:prstGeom>
        </p:spPr>
      </p:pic>
      <p:pic>
        <p:nvPicPr>
          <p:cNvPr id="6" name="Picture 5">
            <a:extLst>
              <a:ext uri="{FF2B5EF4-FFF2-40B4-BE49-F238E27FC236}">
                <a16:creationId xmlns:a16="http://schemas.microsoft.com/office/drawing/2014/main" id="{C3A0FD1D-4D05-0745-7ED6-9D48B5CA68D6}"/>
              </a:ext>
            </a:extLst>
          </p:cNvPr>
          <p:cNvPicPr>
            <a:picLocks noChangeAspect="1"/>
          </p:cNvPicPr>
          <p:nvPr/>
        </p:nvPicPr>
        <p:blipFill>
          <a:blip r:embed="rId5"/>
          <a:stretch>
            <a:fillRect/>
          </a:stretch>
        </p:blipFill>
        <p:spPr>
          <a:xfrm rot="581334">
            <a:off x="6293347" y="2747544"/>
            <a:ext cx="5413017" cy="32135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a:extLst>
              <a:ext uri="{FF2B5EF4-FFF2-40B4-BE49-F238E27FC236}">
                <a16:creationId xmlns:a16="http://schemas.microsoft.com/office/drawing/2014/main" id="{0F2062F5-818A-7AAA-93D1-2EC15B29216A}"/>
              </a:ext>
            </a:extLst>
          </p:cNvPr>
          <p:cNvPicPr>
            <a:picLocks noChangeAspect="1"/>
          </p:cNvPicPr>
          <p:nvPr/>
        </p:nvPicPr>
        <p:blipFill>
          <a:blip r:embed="rId6"/>
          <a:stretch>
            <a:fillRect/>
          </a:stretch>
        </p:blipFill>
        <p:spPr>
          <a:xfrm>
            <a:off x="147067" y="1412059"/>
            <a:ext cx="5822185" cy="4176122"/>
          </a:xfrm>
          <a:prstGeom prst="rect">
            <a:avLst/>
          </a:prstGeom>
        </p:spPr>
      </p:pic>
    </p:spTree>
    <p:extLst>
      <p:ext uri="{BB962C8B-B14F-4D97-AF65-F5344CB8AC3E}">
        <p14:creationId xmlns:p14="http://schemas.microsoft.com/office/powerpoint/2010/main" val="1641781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 name="Đồ họa 1">
            <a:extLst>
              <a:ext uri="{FF2B5EF4-FFF2-40B4-BE49-F238E27FC236}">
                <a16:creationId xmlns:a16="http://schemas.microsoft.com/office/drawing/2014/main" id="{77311E2B-2764-C544-B22E-E4C633459C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4761" y="1838960"/>
            <a:ext cx="5059200" cy="4454348"/>
          </a:xfrm>
          <a:prstGeom prst="rect">
            <a:avLst/>
          </a:prstGeom>
        </p:spPr>
      </p:pic>
      <p:sp>
        <p:nvSpPr>
          <p:cNvPr id="7" name="TextBox 6">
            <a:extLst>
              <a:ext uri="{FF2B5EF4-FFF2-40B4-BE49-F238E27FC236}">
                <a16:creationId xmlns:a16="http://schemas.microsoft.com/office/drawing/2014/main" id="{3F8ADF4B-C308-A313-D4F0-F21A3993E850}"/>
              </a:ext>
            </a:extLst>
          </p:cNvPr>
          <p:cNvSpPr txBox="1"/>
          <p:nvPr/>
        </p:nvSpPr>
        <p:spPr>
          <a:xfrm>
            <a:off x="2499360" y="762000"/>
            <a:ext cx="8351520" cy="1015663"/>
          </a:xfrm>
          <a:prstGeom prst="rect">
            <a:avLst/>
          </a:prstGeom>
          <a:noFill/>
        </p:spPr>
        <p:txBody>
          <a:bodyPr wrap="square" rtlCol="0">
            <a:spAutoFit/>
          </a:bodyPr>
          <a:lstStyle/>
          <a:p>
            <a:r>
              <a:rPr lang="vi-VN" sz="6000" dirty="0">
                <a:solidFill>
                  <a:srgbClr val="FF0066"/>
                </a:solidFill>
              </a:rPr>
              <a:t>Học thuộc lòng bài thơ.</a:t>
            </a:r>
            <a:endParaRPr lang="en-US" sz="6000" dirty="0">
              <a:solidFill>
                <a:srgbClr val="FF0066"/>
              </a:solidFill>
            </a:endParaRPr>
          </a:p>
        </p:txBody>
      </p:sp>
    </p:spTree>
    <p:extLst>
      <p:ext uri="{BB962C8B-B14F-4D97-AF65-F5344CB8AC3E}">
        <p14:creationId xmlns:p14="http://schemas.microsoft.com/office/powerpoint/2010/main" val="3739678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0C3DF379-A7A6-18FD-E8D8-09D27A83A696}"/>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915508" y="3083452"/>
            <a:ext cx="6366251" cy="4501662"/>
          </a:xfrm>
          <a:prstGeom prst="rect">
            <a:avLst/>
          </a:prstGeom>
        </p:spPr>
      </p:pic>
      <p:pic>
        <p:nvPicPr>
          <p:cNvPr id="3" name="Picture 2">
            <a:extLst>
              <a:ext uri="{FF2B5EF4-FFF2-40B4-BE49-F238E27FC236}">
                <a16:creationId xmlns:a16="http://schemas.microsoft.com/office/drawing/2014/main" id="{ADF36A11-E71B-D4E5-B7F6-8FDAD2229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120" y="1024420"/>
            <a:ext cx="12192000" cy="2939719"/>
          </a:xfrm>
          <a:prstGeom prst="rect">
            <a:avLst/>
          </a:prstGeom>
        </p:spPr>
      </p:pic>
    </p:spTree>
    <p:extLst>
      <p:ext uri="{BB962C8B-B14F-4D97-AF65-F5344CB8AC3E}">
        <p14:creationId xmlns:p14="http://schemas.microsoft.com/office/powerpoint/2010/main" val="1984252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 từ ngữ dưới đây có tác dụng gì trong việc miêu tả cảnh vật?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pic>
        <p:nvPicPr>
          <p:cNvPr id="17" name="Picture 16">
            <a:extLst>
              <a:ext uri="{FF2B5EF4-FFF2-40B4-BE49-F238E27FC236}">
                <a16:creationId xmlns:a16="http://schemas.microsoft.com/office/drawing/2014/main" id="{F030C3C0-8873-E2E1-9E71-61DD29B2CFBC}"/>
              </a:ext>
            </a:extLst>
          </p:cNvPr>
          <p:cNvPicPr>
            <a:picLocks noChangeAspect="1"/>
          </p:cNvPicPr>
          <p:nvPr/>
        </p:nvPicPr>
        <p:blipFill>
          <a:blip r:embed="rId5"/>
          <a:stretch>
            <a:fillRect/>
          </a:stretch>
        </p:blipFill>
        <p:spPr>
          <a:xfrm>
            <a:off x="721360" y="1864524"/>
            <a:ext cx="10803890" cy="847878"/>
          </a:xfrm>
          <a:prstGeom prst="rect">
            <a:avLst/>
          </a:prstGeom>
        </p:spPr>
      </p:pic>
      <p:grpSp>
        <p:nvGrpSpPr>
          <p:cNvPr id="18" name="Group 17">
            <a:extLst>
              <a:ext uri="{FF2B5EF4-FFF2-40B4-BE49-F238E27FC236}">
                <a16:creationId xmlns:a16="http://schemas.microsoft.com/office/drawing/2014/main" id="{D3FEDF86-C18C-1267-92F2-5735361D2A88}"/>
              </a:ext>
            </a:extLst>
          </p:cNvPr>
          <p:cNvGrpSpPr/>
          <p:nvPr/>
        </p:nvGrpSpPr>
        <p:grpSpPr>
          <a:xfrm>
            <a:off x="1216066" y="3114159"/>
            <a:ext cx="10163134" cy="3276481"/>
            <a:chOff x="674228" y="4862098"/>
            <a:chExt cx="5343799" cy="1230073"/>
          </a:xfrm>
        </p:grpSpPr>
        <p:sp>
          <p:nvSpPr>
            <p:cNvPr id="19" name="Rectangle: Rounded Corners 18">
              <a:extLst>
                <a:ext uri="{FF2B5EF4-FFF2-40B4-BE49-F238E27FC236}">
                  <a16:creationId xmlns:a16="http://schemas.microsoft.com/office/drawing/2014/main" id="{55556C25-2147-A182-309E-7622B7EE8FCC}"/>
                </a:ext>
              </a:extLst>
            </p:cNvPr>
            <p:cNvSpPr/>
            <p:nvPr/>
          </p:nvSpPr>
          <p:spPr>
            <a:xfrm>
              <a:off x="674228" y="4862098"/>
              <a:ext cx="5343799" cy="1230073"/>
            </a:xfrm>
            <a:prstGeom prst="roundRect">
              <a:avLst>
                <a:gd name="adj" fmla="val 36785"/>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76E8AEE1-5430-98DC-9D13-30B0EF961100}"/>
                </a:ext>
              </a:extLst>
            </p:cNvPr>
            <p:cNvSpPr txBox="1"/>
            <p:nvPr/>
          </p:nvSpPr>
          <p:spPr>
            <a:xfrm>
              <a:off x="894904" y="4951933"/>
              <a:ext cx="4899088" cy="104570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vi-VN" sz="2500" dirty="0">
                  <a:solidFill>
                    <a:srgbClr val="FF0066"/>
                  </a:solidFill>
                  <a:latin typeface="Cambria" panose="02040503050406030204" pitchFamily="18" charset="0"/>
                  <a:ea typeface="Cambria" panose="02040503050406030204" pitchFamily="18" charset="0"/>
                </a:rPr>
                <a:t>Các từ </a:t>
              </a:r>
              <a:r>
                <a:rPr lang="vi-VN" sz="2500" b="1" i="1" dirty="0">
                  <a:solidFill>
                    <a:srgbClr val="FF0066"/>
                  </a:solidFill>
                  <a:latin typeface="Cambria" panose="02040503050406030204" pitchFamily="18" charset="0"/>
                  <a:ea typeface="Cambria" panose="02040503050406030204" pitchFamily="18" charset="0"/>
                </a:rPr>
                <a:t>bồng bềnh, lấm lem, xình xịch, nghiêng ngả </a:t>
              </a:r>
              <a:r>
                <a:rPr lang="vi-VN" sz="2500" dirty="0">
                  <a:solidFill>
                    <a:srgbClr val="FF0066"/>
                  </a:solidFill>
                  <a:latin typeface="Cambria" panose="02040503050406030204" pitchFamily="18" charset="0"/>
                  <a:ea typeface="Cambria" panose="02040503050406030204" pitchFamily="18" charset="0"/>
                </a:rPr>
                <a:t>(đều gồm hai tiếng, các tiếng lặp lại âm đầu, tạo sự thú vị cho người đọc).</a:t>
              </a:r>
              <a:endParaRPr lang="en-US" sz="2500" dirty="0">
                <a:solidFill>
                  <a:srgbClr val="FF0066"/>
                </a:solidFill>
                <a:latin typeface="Cambria" panose="02040503050406030204" pitchFamily="18" charset="0"/>
                <a:ea typeface="Cambria" panose="020405030504060302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vi-VN" sz="2500" dirty="0">
                  <a:solidFill>
                    <a:srgbClr val="FF0066"/>
                  </a:solidFill>
                  <a:latin typeface="Cambria" panose="02040503050406030204" pitchFamily="18" charset="0"/>
                  <a:ea typeface="Cambria" panose="02040503050406030204" pitchFamily="18" charset="0"/>
                </a:rPr>
                <a:t>– Các từ này được dùng để miêu tả vẻ sống động của cảnh vật, gợi tả trạng thái, âm thanh,... của sự vật. Từ đó, mang đến cho người đọc một cái nhìn đa chiều và sâu sắc đối với cảnh vật được nói đến (vùng quê Đồng Th áp Mười, nơi có hệ thống sông, ngòi, kênh, rạch chằng chị t; nhiều ao, hồ lớn). </a:t>
              </a:r>
              <a:endParaRPr kumimoji="0" lang="en-US" sz="2500" b="1" i="0" u="none" strike="noStrike" kern="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41266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Tìm những hình ảnh so sánh, nhân hoá trong bài thơ. Em thích hình ảnh nào nhất? Vì sao?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grpSp>
        <p:nvGrpSpPr>
          <p:cNvPr id="18" name="Group 17">
            <a:extLst>
              <a:ext uri="{FF2B5EF4-FFF2-40B4-BE49-F238E27FC236}">
                <a16:creationId xmlns:a16="http://schemas.microsoft.com/office/drawing/2014/main" id="{D3FEDF86-C18C-1267-92F2-5735361D2A88}"/>
              </a:ext>
            </a:extLst>
          </p:cNvPr>
          <p:cNvGrpSpPr/>
          <p:nvPr/>
        </p:nvGrpSpPr>
        <p:grpSpPr>
          <a:xfrm>
            <a:off x="1216066" y="2062483"/>
            <a:ext cx="10163134" cy="3474719"/>
            <a:chOff x="674228" y="4862098"/>
            <a:chExt cx="5343799" cy="987523"/>
          </a:xfrm>
        </p:grpSpPr>
        <p:sp>
          <p:nvSpPr>
            <p:cNvPr id="19" name="Rectangle: Rounded Corners 18">
              <a:extLst>
                <a:ext uri="{FF2B5EF4-FFF2-40B4-BE49-F238E27FC236}">
                  <a16:creationId xmlns:a16="http://schemas.microsoft.com/office/drawing/2014/main" id="{55556C25-2147-A182-309E-7622B7EE8FCC}"/>
                </a:ext>
              </a:extLst>
            </p:cNvPr>
            <p:cNvSpPr/>
            <p:nvPr/>
          </p:nvSpPr>
          <p:spPr>
            <a:xfrm>
              <a:off x="674228" y="4862098"/>
              <a:ext cx="5343799" cy="987523"/>
            </a:xfrm>
            <a:prstGeom prst="roundRect">
              <a:avLst>
                <a:gd name="adj" fmla="val 31855"/>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76E8AEE1-5430-98DC-9D13-30B0EF961100}"/>
                </a:ext>
              </a:extLst>
            </p:cNvPr>
            <p:cNvSpPr txBox="1"/>
            <p:nvPr/>
          </p:nvSpPr>
          <p:spPr>
            <a:xfrm>
              <a:off x="894904" y="4951933"/>
              <a:ext cx="4899088" cy="81347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Hình ảnh so sánh: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Xuồng lướt như tên bắn; Ông đứng như bụt hiện;...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Hình ảnh nhân hoá: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Cá lòng tong chạy trước,/ Dẫn đường về thăm ông; Nước lớn sông Cửu Long/ Chơi với sen nghiêng ngả;...</a:t>
              </a:r>
              <a:endParaRPr kumimoji="0" lang="en-US" sz="3600" b="1" i="0" u="none" strike="noStrike" kern="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499089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D62BE600-7C2A-D6C4-B435-5E830CEB95C1}"/>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868615" y="2836853"/>
            <a:ext cx="6366251" cy="4501662"/>
          </a:xfrm>
          <a:prstGeom prst="rect">
            <a:avLst/>
          </a:prstGeom>
        </p:spPr>
      </p:pic>
      <p:pic>
        <p:nvPicPr>
          <p:cNvPr id="2" name="Picture 1">
            <a:extLst>
              <a:ext uri="{FF2B5EF4-FFF2-40B4-BE49-F238E27FC236}">
                <a16:creationId xmlns:a16="http://schemas.microsoft.com/office/drawing/2014/main" id="{38DE9C0C-CDDC-7481-D0FF-B9043972C618}"/>
              </a:ext>
            </a:extLst>
          </p:cNvPr>
          <p:cNvPicPr>
            <a:picLocks noChangeAspect="1"/>
          </p:cNvPicPr>
          <p:nvPr/>
        </p:nvPicPr>
        <p:blipFill>
          <a:blip r:embed="rId6"/>
          <a:stretch>
            <a:fillRect/>
          </a:stretch>
        </p:blipFill>
        <p:spPr>
          <a:xfrm>
            <a:off x="2372018" y="1207936"/>
            <a:ext cx="7895004" cy="2024047"/>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64B16195-DA9F-C9AA-3709-4566FC24FA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85" y="5872480"/>
            <a:ext cx="985520" cy="985520"/>
          </a:xfrm>
          <a:prstGeom prst="rect">
            <a:avLst/>
          </a:prstGeom>
        </p:spPr>
      </p:pic>
    </p:spTree>
    <p:extLst>
      <p:ext uri="{BB962C8B-B14F-4D97-AF65-F5344CB8AC3E}">
        <p14:creationId xmlns:p14="http://schemas.microsoft.com/office/powerpoint/2010/main" val="530588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335280" y="142240"/>
            <a:ext cx="11653520" cy="6553200"/>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TextBox 1">
            <a:extLst>
              <a:ext uri="{FF2B5EF4-FFF2-40B4-BE49-F238E27FC236}">
                <a16:creationId xmlns:a16="http://schemas.microsoft.com/office/drawing/2014/main" id="{149B0EEC-57A1-3C85-09DC-913EFFD136A1}"/>
              </a:ext>
            </a:extLst>
          </p:cNvPr>
          <p:cNvSpPr txBox="1"/>
          <p:nvPr/>
        </p:nvSpPr>
        <p:spPr>
          <a:xfrm>
            <a:off x="440313" y="105160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Bông súng thả lồng đèn</a:t>
            </a:r>
          </a:p>
          <a:p>
            <a:pPr algn="just"/>
            <a:r>
              <a:rPr lang="vi-VN" sz="2700" b="1" dirty="0">
                <a:solidFill>
                  <a:srgbClr val="000000"/>
                </a:solidFill>
                <a:latin typeface="Cambria" panose="02040503050406030204" pitchFamily="18" charset="0"/>
              </a:rPr>
              <a:t>Sáng bồng bềnh mặt nước</a:t>
            </a:r>
          </a:p>
          <a:p>
            <a:pPr algn="just"/>
            <a:r>
              <a:rPr lang="vi-VN" sz="2700" b="1" dirty="0">
                <a:solidFill>
                  <a:srgbClr val="000000"/>
                </a:solidFill>
                <a:latin typeface="Cambria" panose="02040503050406030204" pitchFamily="18" charset="0"/>
              </a:rPr>
              <a:t>Cá lòng tong chạy trước</a:t>
            </a:r>
          </a:p>
          <a:p>
            <a:pPr algn="just"/>
            <a:r>
              <a:rPr lang="vi-VN" sz="2700" b="1" dirty="0">
                <a:solidFill>
                  <a:srgbClr val="000000"/>
                </a:solidFill>
                <a:latin typeface="Cambria" panose="02040503050406030204" pitchFamily="18" charset="0"/>
              </a:rPr>
              <a:t>Dẫn đường về thăm ông.</a:t>
            </a:r>
            <a:endParaRPr lang="vi-VN" sz="2700" b="1" i="0" dirty="0">
              <a:solidFill>
                <a:srgbClr val="000000"/>
              </a:solidFill>
              <a:effectLst/>
              <a:latin typeface="Cambria" panose="02040503050406030204" pitchFamily="18" charset="0"/>
            </a:endParaRPr>
          </a:p>
        </p:txBody>
      </p:sp>
      <p:pic>
        <p:nvPicPr>
          <p:cNvPr id="9" name="Picture 8">
            <a:extLst>
              <a:ext uri="{FF2B5EF4-FFF2-40B4-BE49-F238E27FC236}">
                <a16:creationId xmlns:a16="http://schemas.microsoft.com/office/drawing/2014/main" id="{351ABB80-922A-6F1B-7CD0-60E88177078B}"/>
              </a:ext>
            </a:extLst>
          </p:cNvPr>
          <p:cNvPicPr>
            <a:picLocks noChangeAspect="1"/>
          </p:cNvPicPr>
          <p:nvPr/>
        </p:nvPicPr>
        <p:blipFill>
          <a:blip r:embed="rId4"/>
          <a:stretch>
            <a:fillRect/>
          </a:stretch>
        </p:blipFill>
        <p:spPr>
          <a:xfrm>
            <a:off x="3646160" y="144234"/>
            <a:ext cx="6078239" cy="859611"/>
          </a:xfrm>
          <a:prstGeom prst="rect">
            <a:avLst/>
          </a:prstGeom>
        </p:spPr>
      </p:pic>
      <p:sp>
        <p:nvSpPr>
          <p:cNvPr id="10" name="TextBox 9">
            <a:extLst>
              <a:ext uri="{FF2B5EF4-FFF2-40B4-BE49-F238E27FC236}">
                <a16:creationId xmlns:a16="http://schemas.microsoft.com/office/drawing/2014/main" id="{A196B4C0-D04F-65FA-FC4A-CB6A31372B55}"/>
              </a:ext>
            </a:extLst>
          </p:cNvPr>
          <p:cNvSpPr txBox="1"/>
          <p:nvPr/>
        </p:nvSpPr>
        <p:spPr>
          <a:xfrm>
            <a:off x="440313" y="299216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Đường quê, sào vít cong</a:t>
            </a:r>
          </a:p>
          <a:p>
            <a:pPr algn="just"/>
            <a:r>
              <a:rPr lang="vi-VN" sz="2700" b="1" dirty="0">
                <a:solidFill>
                  <a:srgbClr val="000000"/>
                </a:solidFill>
                <a:latin typeface="Cambria" panose="02040503050406030204" pitchFamily="18" charset="0"/>
              </a:rPr>
              <a:t>Xuồng lướt như tên bắn</a:t>
            </a:r>
          </a:p>
          <a:p>
            <a:pPr algn="just"/>
            <a:r>
              <a:rPr lang="vi-VN" sz="2700" b="1" dirty="0">
                <a:solidFill>
                  <a:srgbClr val="000000"/>
                </a:solidFill>
                <a:latin typeface="Cambria" panose="02040503050406030204" pitchFamily="18" charset="0"/>
              </a:rPr>
              <a:t>Cò ở đâu giật mình</a:t>
            </a:r>
          </a:p>
          <a:p>
            <a:pPr algn="just"/>
            <a:r>
              <a:rPr lang="vi-VN" sz="2700" b="1" dirty="0">
                <a:solidFill>
                  <a:srgbClr val="000000"/>
                </a:solidFill>
                <a:latin typeface="Cambria" panose="02040503050406030204" pitchFamily="18" charset="0"/>
              </a:rPr>
              <a:t>Bay lẫn vào mây trắng.</a:t>
            </a:r>
            <a:endParaRPr lang="vi-VN" sz="2700" b="1" i="0" dirty="0">
              <a:solidFill>
                <a:srgbClr val="000000"/>
              </a:solidFill>
              <a:effectLst/>
              <a:latin typeface="Cambria" panose="02040503050406030204" pitchFamily="18" charset="0"/>
            </a:endParaRPr>
          </a:p>
        </p:txBody>
      </p:sp>
      <p:sp>
        <p:nvSpPr>
          <p:cNvPr id="11" name="TextBox 10">
            <a:extLst>
              <a:ext uri="{FF2B5EF4-FFF2-40B4-BE49-F238E27FC236}">
                <a16:creationId xmlns:a16="http://schemas.microsoft.com/office/drawing/2014/main" id="{939C5549-1AEE-C294-C284-316C77D99689}"/>
              </a:ext>
            </a:extLst>
          </p:cNvPr>
          <p:cNvSpPr txBox="1"/>
          <p:nvPr/>
        </p:nvSpPr>
        <p:spPr>
          <a:xfrm>
            <a:off x="5886073" y="68584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Lấm lem con trâu đầm</a:t>
            </a:r>
          </a:p>
          <a:p>
            <a:pPr algn="just"/>
            <a:r>
              <a:rPr lang="vi-VN" sz="2700" b="1" dirty="0">
                <a:solidFill>
                  <a:srgbClr val="000000"/>
                </a:solidFill>
                <a:latin typeface="Cambria" panose="02040503050406030204" pitchFamily="18" charset="0"/>
              </a:rPr>
              <a:t>Chém cặp sừng loé nắng</a:t>
            </a:r>
          </a:p>
          <a:p>
            <a:pPr algn="just"/>
            <a:r>
              <a:rPr lang="vi-VN" sz="2700" b="1" dirty="0">
                <a:solidFill>
                  <a:srgbClr val="000000"/>
                </a:solidFill>
                <a:latin typeface="Cambria" panose="02040503050406030204" pitchFamily="18" charset="0"/>
              </a:rPr>
              <a:t>Xình xịch thuyền đuôi tôm</a:t>
            </a:r>
          </a:p>
          <a:p>
            <a:pPr algn="just"/>
            <a:r>
              <a:rPr lang="vi-VN" sz="2700" b="1" dirty="0">
                <a:solidFill>
                  <a:srgbClr val="000000"/>
                </a:solidFill>
                <a:latin typeface="Cambria" panose="02040503050406030204" pitchFamily="18" charset="0"/>
              </a:rPr>
              <a:t>Chở lúa vàng, rẽ sóng.</a:t>
            </a:r>
            <a:endParaRPr lang="vi-VN" sz="2700" b="1" i="0" dirty="0">
              <a:solidFill>
                <a:srgbClr val="000000"/>
              </a:solidFill>
              <a:effectLst/>
              <a:latin typeface="Cambria" panose="02040503050406030204" pitchFamily="18" charset="0"/>
            </a:endParaRPr>
          </a:p>
        </p:txBody>
      </p:sp>
      <p:sp>
        <p:nvSpPr>
          <p:cNvPr id="12" name="TextBox 11">
            <a:extLst>
              <a:ext uri="{FF2B5EF4-FFF2-40B4-BE49-F238E27FC236}">
                <a16:creationId xmlns:a16="http://schemas.microsoft.com/office/drawing/2014/main" id="{8A10AEFB-68E0-E92B-CCDD-CEC745BEC6DE}"/>
              </a:ext>
            </a:extLst>
          </p:cNvPr>
          <p:cNvSpPr txBox="1"/>
          <p:nvPr/>
        </p:nvSpPr>
        <p:spPr>
          <a:xfrm>
            <a:off x="5906393" y="264672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Kìa mấy búp sen hồng</a:t>
            </a:r>
          </a:p>
          <a:p>
            <a:pPr algn="just"/>
            <a:r>
              <a:rPr lang="vi-VN" sz="2700" b="1" dirty="0">
                <a:solidFill>
                  <a:srgbClr val="000000"/>
                </a:solidFill>
                <a:latin typeface="Cambria" panose="02040503050406030204" pitchFamily="18" charset="0"/>
              </a:rPr>
              <a:t>Nối đầu thu, cuối hạ</a:t>
            </a:r>
          </a:p>
          <a:p>
            <a:pPr algn="just"/>
            <a:r>
              <a:rPr lang="vi-VN" sz="2700" b="1" dirty="0">
                <a:solidFill>
                  <a:srgbClr val="000000"/>
                </a:solidFill>
                <a:latin typeface="Cambria" panose="02040503050406030204" pitchFamily="18" charset="0"/>
              </a:rPr>
              <a:t>Nước lớn sông Cửu Long</a:t>
            </a:r>
          </a:p>
          <a:p>
            <a:pPr algn="just"/>
            <a:r>
              <a:rPr lang="vi-VN" sz="2700" b="1" dirty="0">
                <a:solidFill>
                  <a:srgbClr val="000000"/>
                </a:solidFill>
                <a:latin typeface="Cambria" panose="02040503050406030204" pitchFamily="18" charset="0"/>
              </a:rPr>
              <a:t>Chơi với sen nghiêng ngả.</a:t>
            </a:r>
            <a:endParaRPr lang="vi-VN" sz="2700" b="1" i="0" dirty="0">
              <a:solidFill>
                <a:srgbClr val="000000"/>
              </a:solidFill>
              <a:effectLst/>
              <a:latin typeface="Cambria" panose="02040503050406030204" pitchFamily="18" charset="0"/>
            </a:endParaRPr>
          </a:p>
        </p:txBody>
      </p:sp>
      <p:sp>
        <p:nvSpPr>
          <p:cNvPr id="13" name="TextBox 12">
            <a:extLst>
              <a:ext uri="{FF2B5EF4-FFF2-40B4-BE49-F238E27FC236}">
                <a16:creationId xmlns:a16="http://schemas.microsoft.com/office/drawing/2014/main" id="{9263DD51-DFEA-ECBD-6ABA-0A707C42B11A}"/>
              </a:ext>
            </a:extLst>
          </p:cNvPr>
          <p:cNvSpPr txBox="1"/>
          <p:nvPr/>
        </p:nvSpPr>
        <p:spPr>
          <a:xfrm>
            <a:off x="5936873" y="4526323"/>
            <a:ext cx="4700647" cy="2246769"/>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Về xứ mười tầng tháp</a:t>
            </a:r>
          </a:p>
          <a:p>
            <a:pPr algn="just"/>
            <a:r>
              <a:rPr lang="vi-VN" sz="2700" b="1" dirty="0">
                <a:solidFill>
                  <a:srgbClr val="000000"/>
                </a:solidFill>
                <a:latin typeface="Cambria" panose="02040503050406030204" pitchFamily="18" charset="0"/>
              </a:rPr>
              <a:t>Leo cầu trăm đốt tre</a:t>
            </a:r>
          </a:p>
          <a:p>
            <a:pPr algn="just"/>
            <a:r>
              <a:rPr lang="vi-VN" sz="2700" b="1" dirty="0">
                <a:solidFill>
                  <a:srgbClr val="000000"/>
                </a:solidFill>
                <a:latin typeface="Cambria" panose="02040503050406030204" pitchFamily="18" charset="0"/>
              </a:rPr>
              <a:t>Ông đứng như bụt hiện</a:t>
            </a:r>
          </a:p>
          <a:p>
            <a:pPr algn="just"/>
            <a:r>
              <a:rPr lang="vi-VN" sz="2700" b="1" dirty="0">
                <a:solidFill>
                  <a:srgbClr val="000000"/>
                </a:solidFill>
                <a:latin typeface="Cambria" panose="02040503050406030204" pitchFamily="18" charset="0"/>
              </a:rPr>
              <a:t>Chờ cháu cuối đường quê.</a:t>
            </a:r>
          </a:p>
          <a:p>
            <a:pPr algn="r"/>
            <a:r>
              <a:rPr lang="vi-VN" sz="2700" b="1" dirty="0">
                <a:solidFill>
                  <a:srgbClr val="000000"/>
                </a:solidFill>
                <a:latin typeface="Cambria" panose="02040503050406030204" pitchFamily="18" charset="0"/>
              </a:rPr>
              <a:t>(Trần Quốc Toàn)</a:t>
            </a:r>
            <a:endParaRPr lang="vi-VN" sz="2700" b="1"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3485279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6" name="图片 5" descr="C:\Users\asus\Desktop\9.png9"/>
          <p:cNvPicPr>
            <a:picLocks noChangeAspect="1"/>
          </p:cNvPicPr>
          <p:nvPr/>
        </p:nvPicPr>
        <p:blipFill>
          <a:blip r:embed="rId4"/>
          <a:srcRect l="2594" t="-2234" r="-2594" b="48239"/>
          <a:stretch>
            <a:fillRect/>
          </a:stretch>
        </p:blipFill>
        <p:spPr>
          <a:xfrm>
            <a:off x="1882588" y="-73293"/>
            <a:ext cx="8104094" cy="2084963"/>
          </a:xfrm>
          <a:prstGeom prst="rect">
            <a:avLst/>
          </a:prstGeom>
        </p:spPr>
      </p:pic>
      <p:grpSp>
        <p:nvGrpSpPr>
          <p:cNvPr id="2" name="Group 1">
            <a:extLst>
              <a:ext uri="{FF2B5EF4-FFF2-40B4-BE49-F238E27FC236}">
                <a16:creationId xmlns:a16="http://schemas.microsoft.com/office/drawing/2014/main" id="{FCFE1667-F156-3F94-2F9B-587AF59F9CCB}"/>
              </a:ext>
            </a:extLst>
          </p:cNvPr>
          <p:cNvGrpSpPr/>
          <p:nvPr/>
        </p:nvGrpSpPr>
        <p:grpSpPr>
          <a:xfrm>
            <a:off x="1290321" y="2349444"/>
            <a:ext cx="4059774" cy="785639"/>
            <a:chOff x="3432233" y="2335776"/>
            <a:chExt cx="2643427" cy="785639"/>
          </a:xfrm>
        </p:grpSpPr>
        <p:sp>
          <p:nvSpPr>
            <p:cNvPr id="3" name="Rectangle: Rounded Corners 2">
              <a:extLst>
                <a:ext uri="{FF2B5EF4-FFF2-40B4-BE49-F238E27FC236}">
                  <a16:creationId xmlns:a16="http://schemas.microsoft.com/office/drawing/2014/main" id="{9DF903FD-6586-47FD-487E-1B85DEC67086}"/>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7FAA99AD-3A14-2FBD-F51F-FE9DA5CF27D8}"/>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thả lồng đèn</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2C3C5846-7ED3-6505-5F2F-6C1543B09355}"/>
              </a:ext>
            </a:extLst>
          </p:cNvPr>
          <p:cNvGrpSpPr/>
          <p:nvPr/>
        </p:nvGrpSpPr>
        <p:grpSpPr>
          <a:xfrm>
            <a:off x="5984822" y="2321451"/>
            <a:ext cx="3372538" cy="785639"/>
            <a:chOff x="3432233" y="2335776"/>
            <a:chExt cx="2643427" cy="785639"/>
          </a:xfrm>
        </p:grpSpPr>
        <p:sp>
          <p:nvSpPr>
            <p:cNvPr id="9" name="Rectangle: Rounded Corners 8">
              <a:extLst>
                <a:ext uri="{FF2B5EF4-FFF2-40B4-BE49-F238E27FC236}">
                  <a16:creationId xmlns:a16="http://schemas.microsoft.com/office/drawing/2014/main" id="{2E10B49B-E7B9-E1EE-9D9D-D7F9E934AA19}"/>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BC1354C9-09DE-6888-FEE0-E9F751BEA9D5}"/>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cá lòng tong</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id="{744A3996-0EB4-6652-8AB7-6DB075C528ED}"/>
              </a:ext>
            </a:extLst>
          </p:cNvPr>
          <p:cNvGrpSpPr/>
          <p:nvPr/>
        </p:nvGrpSpPr>
        <p:grpSpPr>
          <a:xfrm>
            <a:off x="5921435" y="3778247"/>
            <a:ext cx="2643427" cy="785639"/>
            <a:chOff x="3432233" y="2335776"/>
            <a:chExt cx="2643427" cy="785639"/>
          </a:xfrm>
        </p:grpSpPr>
        <p:sp>
          <p:nvSpPr>
            <p:cNvPr id="12" name="Rectangle: Rounded Corners 11">
              <a:extLst>
                <a:ext uri="{FF2B5EF4-FFF2-40B4-BE49-F238E27FC236}">
                  <a16:creationId xmlns:a16="http://schemas.microsoft.com/office/drawing/2014/main" id="{28194707-0D05-9F8B-F21E-0E629C5C7A34}"/>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75C35454-3C24-35B3-5E45-852EFD849A52}"/>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lóe nắng</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30592CF8-3680-9DAB-A1A8-DAC255945C3B}"/>
              </a:ext>
            </a:extLst>
          </p:cNvPr>
          <p:cNvGrpSpPr/>
          <p:nvPr/>
        </p:nvGrpSpPr>
        <p:grpSpPr>
          <a:xfrm>
            <a:off x="2706667" y="3779279"/>
            <a:ext cx="2643427" cy="785639"/>
            <a:chOff x="3432233" y="2335776"/>
            <a:chExt cx="2643427" cy="785639"/>
          </a:xfrm>
        </p:grpSpPr>
        <p:sp>
          <p:nvSpPr>
            <p:cNvPr id="16" name="Rectangle: Rounded Corners 15">
              <a:extLst>
                <a:ext uri="{FF2B5EF4-FFF2-40B4-BE49-F238E27FC236}">
                  <a16:creationId xmlns:a16="http://schemas.microsoft.com/office/drawing/2014/main" id="{3ADF43D0-CB21-5579-BDF3-AED2593F1A9C}"/>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6ABE8716-84F5-2B24-4A4F-58487B6A320E}"/>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xuồng lướt</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ECC5876A-0BAB-66C0-D2C8-DAEEA6FC7DDB}"/>
              </a:ext>
            </a:extLst>
          </p:cNvPr>
          <p:cNvGrpSpPr/>
          <p:nvPr/>
        </p:nvGrpSpPr>
        <p:grpSpPr>
          <a:xfrm>
            <a:off x="3830320" y="5053839"/>
            <a:ext cx="3332480" cy="785639"/>
            <a:chOff x="3432233" y="2335776"/>
            <a:chExt cx="2643427" cy="785639"/>
          </a:xfrm>
        </p:grpSpPr>
        <p:sp>
          <p:nvSpPr>
            <p:cNvPr id="19" name="Rectangle: Rounded Corners 18">
              <a:extLst>
                <a:ext uri="{FF2B5EF4-FFF2-40B4-BE49-F238E27FC236}">
                  <a16:creationId xmlns:a16="http://schemas.microsoft.com/office/drawing/2014/main" id="{A00FC36D-E13F-FDF9-EB5C-43D358EBE54B}"/>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2D2DF472-3691-C214-AAE2-D67FF9315EB7}"/>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chở lúa vàng</a:t>
              </a:r>
              <a:endParaRPr lang="en-US" sz="6000" b="1" dirty="0">
                <a:solidFill>
                  <a:srgbClr val="36773C"/>
                </a:solidFill>
                <a:latin typeface="Cambria" panose="02040503050406030204" pitchFamily="18" charset="0"/>
                <a:ea typeface="Cambria" panose="02040503050406030204" pitchFamily="18" charset="0"/>
              </a:endParaRPr>
            </a:p>
          </p:txBody>
        </p:sp>
      </p:grpSp>
      <p:pic>
        <p:nvPicPr>
          <p:cNvPr id="24" name="Picture 23">
            <a:extLst>
              <a:ext uri="{FF2B5EF4-FFF2-40B4-BE49-F238E27FC236}">
                <a16:creationId xmlns:a16="http://schemas.microsoft.com/office/drawing/2014/main" id="{6A1EB4EA-489A-7EE2-FFBE-0DDE9D743896}"/>
              </a:ext>
            </a:extLst>
          </p:cNvPr>
          <p:cNvPicPr>
            <a:picLocks noChangeAspect="1"/>
          </p:cNvPicPr>
          <p:nvPr/>
        </p:nvPicPr>
        <p:blipFill>
          <a:blip r:embed="rId5"/>
          <a:stretch>
            <a:fillRect/>
          </a:stretch>
        </p:blipFill>
        <p:spPr>
          <a:xfrm>
            <a:off x="3235618" y="954996"/>
            <a:ext cx="7895004" cy="1005927"/>
          </a:xfrm>
          <a:prstGeom prst="rect">
            <a:avLst/>
          </a:prstGeom>
        </p:spPr>
      </p:pic>
    </p:spTree>
    <p:extLst>
      <p:ext uri="{BB962C8B-B14F-4D97-AF65-F5344CB8AC3E}">
        <p14:creationId xmlns:p14="http://schemas.microsoft.com/office/powerpoint/2010/main" val="2239447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grpSp>
        <p:nvGrpSpPr>
          <p:cNvPr id="22" name="Group 21">
            <a:extLst>
              <a:ext uri="{FF2B5EF4-FFF2-40B4-BE49-F238E27FC236}">
                <a16:creationId xmlns:a16="http://schemas.microsoft.com/office/drawing/2014/main" id="{EED829AB-16FB-7BE8-BF46-C93E89ED7619}"/>
              </a:ext>
            </a:extLst>
          </p:cNvPr>
          <p:cNvGrpSpPr/>
          <p:nvPr/>
        </p:nvGrpSpPr>
        <p:grpSpPr>
          <a:xfrm>
            <a:off x="3117738" y="2581961"/>
            <a:ext cx="9752695" cy="2488609"/>
            <a:chOff x="469180" y="1595437"/>
            <a:chExt cx="10932190" cy="3069870"/>
          </a:xfrm>
        </p:grpSpPr>
        <p:sp>
          <p:nvSpPr>
            <p:cNvPr id="23" name="Rectangle: Rounded Corners 22">
              <a:extLst>
                <a:ext uri="{FF2B5EF4-FFF2-40B4-BE49-F238E27FC236}">
                  <a16:creationId xmlns:a16="http://schemas.microsoft.com/office/drawing/2014/main" id="{508AA154-D313-6DCF-E2CD-862E0409C976}"/>
                </a:ext>
              </a:extLst>
            </p:cNvPr>
            <p:cNvSpPr/>
            <p:nvPr/>
          </p:nvSpPr>
          <p:spPr>
            <a:xfrm>
              <a:off x="469180" y="1595437"/>
              <a:ext cx="6356474" cy="3069870"/>
            </a:xfrm>
            <a:prstGeom prst="roundRect">
              <a:avLst/>
            </a:prstGeom>
            <a:solidFill>
              <a:schemeClr val="bg1"/>
            </a:solidFill>
            <a:ln w="57150">
              <a:solidFill>
                <a:srgbClr val="F74F68"/>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247B71C7-70C8-FDDB-B6B3-DDC48950B313}"/>
                </a:ext>
              </a:extLst>
            </p:cNvPr>
            <p:cNvSpPr txBox="1"/>
            <p:nvPr/>
          </p:nvSpPr>
          <p:spPr>
            <a:xfrm>
              <a:off x="1421959" y="1974642"/>
              <a:ext cx="9979411" cy="2558932"/>
            </a:xfrm>
            <a:prstGeom prst="rect">
              <a:avLst/>
            </a:prstGeom>
            <a:noFill/>
          </p:spPr>
          <p:txBody>
            <a:bodyPr wrap="square" rtlCol="0">
              <a:spAutoFit/>
            </a:bodyPr>
            <a:lstStyle/>
            <a:p>
              <a:pPr marL="0" marR="0" algn="just">
                <a:lnSpc>
                  <a:spcPct val="120000"/>
                </a:lnSpc>
                <a:spcBef>
                  <a:spcPts val="0"/>
                </a:spcBef>
                <a:spcAft>
                  <a:spcPts val="0"/>
                </a:spcAft>
              </a:pPr>
              <a:r>
                <a:rPr lang="vi-VN" sz="2800" dirty="0">
                  <a:effectLst/>
                  <a:latin typeface="Cambria" panose="02040503050406030204" pitchFamily="18" charset="0"/>
                  <a:ea typeface="Cambria" panose="02040503050406030204" pitchFamily="18" charset="0"/>
                </a:rPr>
                <a:t>Bông súng </a:t>
              </a:r>
              <a:r>
                <a:rPr lang="vi-VN" sz="2800" b="1" dirty="0">
                  <a:effectLst/>
                  <a:latin typeface="Cambria" panose="02040503050406030204" pitchFamily="18" charset="0"/>
                  <a:ea typeface="Cambria" panose="02040503050406030204" pitchFamily="18" charset="0"/>
                </a:rPr>
                <a:t>thả</a:t>
              </a:r>
              <a:r>
                <a:rPr lang="vi-VN" sz="2800" dirty="0">
                  <a:effectLst/>
                  <a:latin typeface="Cambria" panose="02040503050406030204" pitchFamily="18" charset="0"/>
                  <a:ea typeface="Cambria" panose="02040503050406030204" pitchFamily="18" charset="0"/>
                </a:rPr>
                <a:t> lồng đèn</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2800" dirty="0">
                  <a:effectLst/>
                  <a:latin typeface="Cambria" panose="02040503050406030204" pitchFamily="18" charset="0"/>
                  <a:ea typeface="Cambria" panose="02040503050406030204" pitchFamily="18" charset="0"/>
                </a:rPr>
                <a:t>Sáng </a:t>
              </a:r>
              <a:r>
                <a:rPr lang="vi-VN" sz="2800" b="1" dirty="0">
                  <a:effectLst/>
                  <a:latin typeface="Cambria" panose="02040503050406030204" pitchFamily="18" charset="0"/>
                  <a:ea typeface="Cambria" panose="02040503050406030204" pitchFamily="18" charset="0"/>
                </a:rPr>
                <a:t>bồng bềnh</a:t>
              </a:r>
              <a:r>
                <a:rPr lang="vi-VN" sz="2800" dirty="0">
                  <a:effectLst/>
                  <a:latin typeface="Cambria" panose="02040503050406030204" pitchFamily="18" charset="0"/>
                  <a:ea typeface="Cambria" panose="02040503050406030204" pitchFamily="18" charset="0"/>
                </a:rPr>
                <a:t> mặt nước</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2800" dirty="0">
                  <a:effectLst/>
                  <a:latin typeface="Cambria" panose="02040503050406030204" pitchFamily="18" charset="0"/>
                  <a:ea typeface="Cambria" panose="02040503050406030204" pitchFamily="18" charset="0"/>
                </a:rPr>
                <a:t>Cá lòng tong </a:t>
              </a:r>
              <a:r>
                <a:rPr lang="vi-VN" sz="2800" b="1" dirty="0">
                  <a:effectLst/>
                  <a:latin typeface="Cambria" panose="02040503050406030204" pitchFamily="18" charset="0"/>
                  <a:ea typeface="Cambria" panose="02040503050406030204" pitchFamily="18" charset="0"/>
                </a:rPr>
                <a:t>chạy trước</a:t>
              </a:r>
              <a:endParaRPr lang="en-US" sz="2800" dirty="0">
                <a:effectLst/>
                <a:latin typeface="Cambria" panose="02040503050406030204" pitchFamily="18" charset="0"/>
                <a:ea typeface="Cambria" panose="02040503050406030204" pitchFamily="18" charset="0"/>
              </a:endParaRPr>
            </a:p>
            <a:p>
              <a:r>
                <a:rPr lang="vi-VN" sz="2800" b="1" dirty="0">
                  <a:effectLst/>
                  <a:latin typeface="Cambria" panose="02040503050406030204" pitchFamily="18" charset="0"/>
                  <a:ea typeface="Cambria" panose="02040503050406030204" pitchFamily="18" charset="0"/>
                </a:rPr>
                <a:t>Dẫn đường</a:t>
              </a:r>
              <a:r>
                <a:rPr lang="vi-VN" sz="2800" dirty="0">
                  <a:effectLst/>
                  <a:latin typeface="Cambria" panose="02040503050406030204" pitchFamily="18" charset="0"/>
                  <a:ea typeface="Cambria" panose="02040503050406030204" pitchFamily="18" charset="0"/>
                </a:rPr>
                <a:t> về thăm ông.</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D57DE915-38EA-5CFA-7BB0-2F33347B4F9B}"/>
                </a:ext>
              </a:extLst>
            </p:cNvPr>
            <p:cNvPicPr>
              <a:picLocks noChangeAspect="1"/>
            </p:cNvPicPr>
            <p:nvPr/>
          </p:nvPicPr>
          <p:blipFill>
            <a:blip r:embed="rId4"/>
            <a:stretch>
              <a:fillRect/>
            </a:stretch>
          </p:blipFill>
          <p:spPr>
            <a:xfrm>
              <a:off x="720876" y="1918260"/>
              <a:ext cx="701083" cy="701083"/>
            </a:xfrm>
            <a:prstGeom prst="rect">
              <a:avLst/>
            </a:prstGeom>
          </p:spPr>
        </p:pic>
      </p:grpSp>
      <p:pic>
        <p:nvPicPr>
          <p:cNvPr id="29" name="Picture 28">
            <a:extLst>
              <a:ext uri="{FF2B5EF4-FFF2-40B4-BE49-F238E27FC236}">
                <a16:creationId xmlns:a16="http://schemas.microsoft.com/office/drawing/2014/main" id="{F7EC2C0C-6372-4CB2-E1A3-5912AF635C03}"/>
              </a:ext>
            </a:extLst>
          </p:cNvPr>
          <p:cNvPicPr>
            <a:picLocks noChangeAspect="1"/>
          </p:cNvPicPr>
          <p:nvPr/>
        </p:nvPicPr>
        <p:blipFill>
          <a:blip r:embed="rId5"/>
          <a:stretch>
            <a:fillRect/>
          </a:stretch>
        </p:blipFill>
        <p:spPr>
          <a:xfrm>
            <a:off x="2809945" y="1059636"/>
            <a:ext cx="7181710" cy="1182727"/>
          </a:xfrm>
          <a:prstGeom prst="rect">
            <a:avLst/>
          </a:prstGeom>
        </p:spPr>
      </p:pic>
    </p:spTree>
    <p:extLst>
      <p:ext uri="{BB962C8B-B14F-4D97-AF65-F5344CB8AC3E}">
        <p14:creationId xmlns:p14="http://schemas.microsoft.com/office/powerpoint/2010/main" val="1662677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2" name="Picture 1">
            <a:extLst>
              <a:ext uri="{FF2B5EF4-FFF2-40B4-BE49-F238E27FC236}">
                <a16:creationId xmlns:a16="http://schemas.microsoft.com/office/drawing/2014/main" id="{EA093A39-09E7-73ED-30CF-30C1E4671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1" y="667386"/>
            <a:ext cx="7975600" cy="5785757"/>
          </a:xfrm>
          <a:prstGeom prst="rect">
            <a:avLst/>
          </a:prstGeom>
          <a:ln>
            <a:noFill/>
          </a:ln>
        </p:spPr>
      </p:pic>
      <p:pic>
        <p:nvPicPr>
          <p:cNvPr id="3" name="Picture 20">
            <a:extLst>
              <a:ext uri="{FF2B5EF4-FFF2-40B4-BE49-F238E27FC236}">
                <a16:creationId xmlns:a16="http://schemas.microsoft.com/office/drawing/2014/main" id="{305F596F-157E-8258-BC59-D590C9665F4A}"/>
              </a:ext>
            </a:extLst>
          </p:cNvPr>
          <p:cNvPicPr>
            <a:picLocks noChangeAspect="1"/>
          </p:cNvPicPr>
          <p:nvPr/>
        </p:nvPicPr>
        <p:blipFill>
          <a:blip r:embed="rId5"/>
          <a:srcRect/>
          <a:stretch>
            <a:fillRect/>
          </a:stretch>
        </p:blipFill>
        <p:spPr>
          <a:xfrm>
            <a:off x="235995" y="2840618"/>
            <a:ext cx="1497369" cy="3814953"/>
          </a:xfrm>
          <a:prstGeom prst="rect">
            <a:avLst/>
          </a:prstGeom>
        </p:spPr>
      </p:pic>
      <p:pic>
        <p:nvPicPr>
          <p:cNvPr id="6" name="Picture 2" descr="Đồ họa mạng di động Học sinh Clip nghệ thuật Phim hoạt hình - png tải về -  Miễn phí trong suốt Phim Hoạt Hình png Tải về.">
            <a:extLst>
              <a:ext uri="{FF2B5EF4-FFF2-40B4-BE49-F238E27FC236}">
                <a16:creationId xmlns:a16="http://schemas.microsoft.com/office/drawing/2014/main" id="{64F927EB-D4E4-6761-78BE-465AA26495D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43" b="96887" l="111" r="97000">
                        <a14:foregroundMark x1="26000" y1="5189" x2="52222" y2="21981"/>
                        <a14:foregroundMark x1="29333" y1="17075" x2="29333" y2="38113"/>
                        <a14:foregroundMark x1="40333" y1="15189" x2="28778" y2="55943"/>
                        <a14:foregroundMark x1="44222" y1="20377" x2="30556" y2="31038"/>
                        <a14:foregroundMark x1="30556" y1="31038" x2="22444" y2="42075"/>
                        <a14:foregroundMark x1="48333" y1="23113" x2="33222" y2="33491"/>
                        <a14:foregroundMark x1="25778" y1="25472" x2="25778" y2="26415"/>
                        <a14:foregroundMark x1="13889" y1="31792" x2="21889" y2="35755"/>
                        <a14:foregroundMark x1="37000" y1="39340" x2="35111" y2="51226"/>
                        <a14:foregroundMark x1="39222" y1="40943" x2="39222" y2="40943"/>
                        <a14:foregroundMark x1="37333" y1="39340" x2="49222" y2="56132"/>
                        <a14:foregroundMark x1="52444" y1="48396" x2="65111" y2="41887"/>
                        <a14:foregroundMark x1="72333" y1="41415" x2="66222" y2="49811"/>
                        <a14:foregroundMark x1="77556" y1="37453" x2="73111" y2="43302"/>
                        <a14:foregroundMark x1="77000" y1="40189" x2="87778" y2="39623"/>
                        <a14:foregroundMark x1="87778" y1="39623" x2="90444" y2="39811"/>
                        <a14:foregroundMark x1="96889" y1="35566" x2="91333" y2="39528"/>
                        <a14:foregroundMark x1="85000" y1="14057" x2="78333" y2="26226"/>
                        <a14:foregroundMark x1="81667" y1="11887" x2="59889" y2="18208"/>
                        <a14:foregroundMark x1="75333" y1="22264" x2="71778" y2="27170"/>
                        <a14:foregroundMark x1="72889" y1="58679" x2="73667" y2="70849"/>
                        <a14:foregroundMark x1="86333" y1="61038" x2="92333" y2="66792"/>
                        <a14:foregroundMark x1="92333" y1="66792" x2="93556" y2="66226"/>
                        <a14:foregroundMark x1="97333" y1="65000" x2="97333" y2="65000"/>
                        <a14:foregroundMark x1="95778" y1="64811" x2="95222" y2="66887"/>
                        <a14:foregroundMark x1="96556" y1="66226" x2="87444" y2="69434"/>
                        <a14:foregroundMark x1="87444" y1="69434" x2="87222" y2="69434"/>
                        <a14:foregroundMark x1="2111" y1="59623" x2="14111" y2="60472"/>
                        <a14:foregroundMark x1="14111" y1="60472" x2="16111" y2="59906"/>
                        <a14:foregroundMark x1="1778" y1="60094" x2="1778" y2="60094"/>
                        <a14:foregroundMark x1="444" y1="58962" x2="8556" y2="64340"/>
                        <a14:foregroundMark x1="8556" y1="64340" x2="9556" y2="64528"/>
                        <a14:foregroundMark x1="1778" y1="62453" x2="14222" y2="64811"/>
                        <a14:foregroundMark x1="10889" y1="65755" x2="20556" y2="66698"/>
                        <a14:foregroundMark x1="19111" y1="59151" x2="17444" y2="64057"/>
                        <a14:foregroundMark x1="12778" y1="66698" x2="12778" y2="66698"/>
                        <a14:foregroundMark x1="14444" y1="67358" x2="14444" y2="67358"/>
                        <a14:foregroundMark x1="21111" y1="66415" x2="21111" y2="66415"/>
                        <a14:foregroundMark x1="21667" y1="66698" x2="21889" y2="65472"/>
                        <a14:foregroundMark x1="27111" y1="38113" x2="31556" y2="46321"/>
                        <a14:foregroundMark x1="31556" y1="46321" x2="31556" y2="46509"/>
                        <a14:foregroundMark x1="28778" y1="42547" x2="26889" y2="50283"/>
                        <a14:foregroundMark x1="27444" y1="45189" x2="27444" y2="45189"/>
                        <a14:foregroundMark x1="28222" y1="43491" x2="28778" y2="47264"/>
                        <a14:foregroundMark x1="29667" y1="77170" x2="42667" y2="86792"/>
                        <a14:foregroundMark x1="42667" y1="86792" x2="64667" y2="86415"/>
                        <a14:foregroundMark x1="64667" y1="86415" x2="49111" y2="89906"/>
                        <a14:foregroundMark x1="49111" y1="89906" x2="42889" y2="89340"/>
                        <a14:foregroundMark x1="27111" y1="80660" x2="36111" y2="89811"/>
                        <a14:foregroundMark x1="36111" y1="89811" x2="61000" y2="92830"/>
                        <a14:foregroundMark x1="59333" y1="96887" x2="59333" y2="96887"/>
                        <a14:foregroundMark x1="81111" y1="8868" x2="91333" y2="21792"/>
                        <a14:foregroundMark x1="59667" y1="31321" x2="66222" y2="35566"/>
                        <a14:foregroundMark x1="88556" y1="35566" x2="88556" y2="35566"/>
                        <a14:foregroundMark x1="89111" y1="34151" x2="83111" y2="37642"/>
                        <a14:foregroundMark x1="27111" y1="943" x2="27111" y2="943"/>
                      </a14:backgroundRemoval>
                    </a14:imgEffect>
                  </a14:imgLayer>
                </a14:imgProps>
              </a:ext>
              <a:ext uri="{28A0092B-C50C-407E-A947-70E740481C1C}">
                <a14:useLocalDpi xmlns:a14="http://schemas.microsoft.com/office/drawing/2010/main" val="0"/>
              </a:ext>
            </a:extLst>
          </a:blip>
          <a:srcRect/>
          <a:stretch>
            <a:fillRect/>
          </a:stretch>
        </p:blipFill>
        <p:spPr bwMode="auto">
          <a:xfrm>
            <a:off x="9317668" y="3539441"/>
            <a:ext cx="2874332" cy="33852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FF2A607-0CD5-C95B-BD3C-8862880B1918}"/>
              </a:ext>
            </a:extLst>
          </p:cNvPr>
          <p:cNvSpPr/>
          <p:nvPr/>
        </p:nvSpPr>
        <p:spPr>
          <a:xfrm>
            <a:off x="7317333" y="4476381"/>
            <a:ext cx="1274720" cy="1317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14E4360-FE7D-04DE-A447-B8033C32207C}"/>
              </a:ext>
            </a:extLst>
          </p:cNvPr>
          <p:cNvSpPr txBox="1"/>
          <p:nvPr/>
        </p:nvSpPr>
        <p:spPr>
          <a:xfrm>
            <a:off x="3360286" y="2981308"/>
            <a:ext cx="5519554" cy="2800767"/>
          </a:xfrm>
          <a:prstGeom prst="rect">
            <a:avLst/>
          </a:prstGeom>
          <a:noFill/>
        </p:spPr>
        <p:txBody>
          <a:bodyPr wrap="square" rtlCol="0">
            <a:spAutoFit/>
          </a:bodyPr>
          <a:lstStyle/>
          <a:p>
            <a:pPr marL="0" marR="0" algn="just">
              <a:spcBef>
                <a:spcPts val="0"/>
              </a:spcBef>
              <a:spcAft>
                <a:spcPts val="0"/>
              </a:spcAft>
            </a:pPr>
            <a:r>
              <a:rPr lang="vi-VN" sz="4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 lòng tong: </a:t>
            </a:r>
            <a:r>
              <a:rPr lang="vi-VN" sz="4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 nước ngọt, sống thành đàn, cỡ nhỏ, mình dẹt, cùng họ với cá chép.</a:t>
            </a:r>
          </a:p>
        </p:txBody>
      </p:sp>
      <p:grpSp>
        <p:nvGrpSpPr>
          <p:cNvPr id="9" name="组合 19">
            <a:extLst>
              <a:ext uri="{FF2B5EF4-FFF2-40B4-BE49-F238E27FC236}">
                <a16:creationId xmlns:a16="http://schemas.microsoft.com/office/drawing/2014/main" id="{9078D048-449E-5B09-221E-3F29782580DB}"/>
              </a:ext>
            </a:extLst>
          </p:cNvPr>
          <p:cNvGrpSpPr/>
          <p:nvPr/>
        </p:nvGrpSpPr>
        <p:grpSpPr>
          <a:xfrm>
            <a:off x="2426680" y="92550"/>
            <a:ext cx="7601768" cy="1649505"/>
            <a:chOff x="692006" y="116442"/>
            <a:chExt cx="11176173" cy="2919244"/>
          </a:xfrm>
        </p:grpSpPr>
        <p:sp>
          <p:nvSpPr>
            <p:cNvPr id="10" name="矩形 16">
              <a:extLst>
                <a:ext uri="{FF2B5EF4-FFF2-40B4-BE49-F238E27FC236}">
                  <a16:creationId xmlns:a16="http://schemas.microsoft.com/office/drawing/2014/main" id="{705901F5-23C5-79C4-E3A5-2182506EBD42}"/>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fontAlgn="base">
                <a:spcBef>
                  <a:spcPct val="0"/>
                </a:spcBef>
                <a:spcAft>
                  <a:spcPct val="0"/>
                </a:spcAft>
                <a:defRPr/>
              </a:pPr>
              <a:endParaRPr lang="zh-CN" altLang="en-US" sz="2700" dirty="0">
                <a:solidFill>
                  <a:srgbClr val="FFFFFF"/>
                </a:solidFill>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id="{A53F7834-F56F-C5D8-D471-68A92B674A06}"/>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fontAlgn="base">
                <a:spcBef>
                  <a:spcPct val="0"/>
                </a:spcBef>
                <a:spcAft>
                  <a:spcPct val="0"/>
                </a:spcAft>
                <a:defRPr/>
              </a:pPr>
              <a:endParaRPr lang="zh-CN" altLang="en-US" sz="2700" dirty="0">
                <a:solidFill>
                  <a:srgbClr val="FFFFFF"/>
                </a:solidFill>
                <a:latin typeface="Arial" panose="020B0604020202020204" pitchFamily="34" charset="0"/>
                <a:ea typeface="字魂59号-创粗黑"/>
                <a:cs typeface="Arial" panose="020B0604020202020204" pitchFamily="34" charset="0"/>
              </a:endParaRPr>
            </a:p>
          </p:txBody>
        </p:sp>
      </p:grpSp>
      <p:pic>
        <p:nvPicPr>
          <p:cNvPr id="12" name="Picture 4">
            <a:extLst>
              <a:ext uri="{FF2B5EF4-FFF2-40B4-BE49-F238E27FC236}">
                <a16:creationId xmlns:a16="http://schemas.microsoft.com/office/drawing/2014/main" id="{6007A71E-CB11-E281-6451-A061B2FC7692}"/>
              </a:ext>
            </a:extLst>
          </p:cNvPr>
          <p:cNvPicPr>
            <a:picLocks noChangeAspect="1"/>
          </p:cNvPicPr>
          <p:nvPr/>
        </p:nvPicPr>
        <p:blipFill>
          <a:blip r:embed="rId8"/>
          <a:stretch>
            <a:fillRect/>
          </a:stretch>
        </p:blipFill>
        <p:spPr>
          <a:xfrm>
            <a:off x="1735054" y="0"/>
            <a:ext cx="1716791" cy="1742055"/>
          </a:xfrm>
          <a:prstGeom prst="rect">
            <a:avLst/>
          </a:prstGeom>
          <a:effectLst>
            <a:glow rad="139700">
              <a:schemeClr val="accent4">
                <a:satMod val="175000"/>
                <a:alpha val="40000"/>
              </a:schemeClr>
            </a:glow>
          </a:effectLst>
        </p:spPr>
      </p:pic>
      <p:pic>
        <p:nvPicPr>
          <p:cNvPr id="14" name="Picture 13">
            <a:extLst>
              <a:ext uri="{FF2B5EF4-FFF2-40B4-BE49-F238E27FC236}">
                <a16:creationId xmlns:a16="http://schemas.microsoft.com/office/drawing/2014/main" id="{539F3B0A-4CC5-0445-414A-134A444F4C11}"/>
              </a:ext>
            </a:extLst>
          </p:cNvPr>
          <p:cNvPicPr>
            <a:picLocks noChangeAspect="1"/>
          </p:cNvPicPr>
          <p:nvPr/>
        </p:nvPicPr>
        <p:blipFill>
          <a:blip r:embed="rId9"/>
          <a:stretch>
            <a:fillRect/>
          </a:stretch>
        </p:blipFill>
        <p:spPr>
          <a:xfrm>
            <a:off x="2661608" y="273261"/>
            <a:ext cx="7193903" cy="987638"/>
          </a:xfrm>
          <a:prstGeom prst="rect">
            <a:avLst/>
          </a:prstGeom>
        </p:spPr>
      </p:pic>
    </p:spTree>
    <p:extLst>
      <p:ext uri="{BB962C8B-B14F-4D97-AF65-F5344CB8AC3E}">
        <p14:creationId xmlns:p14="http://schemas.microsoft.com/office/powerpoint/2010/main" val="2966874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2AD5-DD33-1DC5-8AFD-2BE96143D8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9ECA82-A5E7-E4FE-3DD4-746F55D3617E}"/>
              </a:ext>
            </a:extLst>
          </p:cNvPr>
          <p:cNvSpPr>
            <a:spLocks noGrp="1"/>
          </p:cNvSpPr>
          <p:nvPr>
            <p:ph idx="1"/>
          </p:nvPr>
        </p:nvSpPr>
        <p:spPr/>
        <p:txBody>
          <a:bodyPr/>
          <a:lstStyle/>
          <a:p>
            <a:endParaRPr lang="en-US"/>
          </a:p>
        </p:txBody>
      </p:sp>
      <p:pic>
        <p:nvPicPr>
          <p:cNvPr id="1026" name="Picture 2" descr="Cá lòng tong là cá gì? Đặc điểm, công dụng của cá lòng tong">
            <a:extLst>
              <a:ext uri="{FF2B5EF4-FFF2-40B4-BE49-F238E27FC236}">
                <a16:creationId xmlns:a16="http://schemas.microsoft.com/office/drawing/2014/main" id="{8790EFCB-4A00-CAD8-BC51-89D197FED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10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2" name="Picture 1">
            <a:extLst>
              <a:ext uri="{FF2B5EF4-FFF2-40B4-BE49-F238E27FC236}">
                <a16:creationId xmlns:a16="http://schemas.microsoft.com/office/drawing/2014/main" id="{EA093A39-09E7-73ED-30CF-30C1E4671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1" y="667386"/>
            <a:ext cx="7975600" cy="5785757"/>
          </a:xfrm>
          <a:prstGeom prst="rect">
            <a:avLst/>
          </a:prstGeom>
          <a:ln>
            <a:noFill/>
          </a:ln>
        </p:spPr>
      </p:pic>
      <p:pic>
        <p:nvPicPr>
          <p:cNvPr id="3" name="Picture 20">
            <a:extLst>
              <a:ext uri="{FF2B5EF4-FFF2-40B4-BE49-F238E27FC236}">
                <a16:creationId xmlns:a16="http://schemas.microsoft.com/office/drawing/2014/main" id="{305F596F-157E-8258-BC59-D590C9665F4A}"/>
              </a:ext>
            </a:extLst>
          </p:cNvPr>
          <p:cNvPicPr>
            <a:picLocks noChangeAspect="1"/>
          </p:cNvPicPr>
          <p:nvPr/>
        </p:nvPicPr>
        <p:blipFill>
          <a:blip r:embed="rId5"/>
          <a:srcRect/>
          <a:stretch>
            <a:fillRect/>
          </a:stretch>
        </p:blipFill>
        <p:spPr>
          <a:xfrm>
            <a:off x="235995" y="2840618"/>
            <a:ext cx="1497369" cy="3814953"/>
          </a:xfrm>
          <a:prstGeom prst="rect">
            <a:avLst/>
          </a:prstGeom>
        </p:spPr>
      </p:pic>
      <p:pic>
        <p:nvPicPr>
          <p:cNvPr id="6" name="Picture 2" descr="Đồ họa mạng di động Học sinh Clip nghệ thuật Phim hoạt hình - png tải về -  Miễn phí trong suốt Phim Hoạt Hình png Tải về.">
            <a:extLst>
              <a:ext uri="{FF2B5EF4-FFF2-40B4-BE49-F238E27FC236}">
                <a16:creationId xmlns:a16="http://schemas.microsoft.com/office/drawing/2014/main" id="{64F927EB-D4E4-6761-78BE-465AA26495D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43" b="96887" l="111" r="97000">
                        <a14:foregroundMark x1="26000" y1="5189" x2="52222" y2="21981"/>
                        <a14:foregroundMark x1="29333" y1="17075" x2="29333" y2="38113"/>
                        <a14:foregroundMark x1="40333" y1="15189" x2="28778" y2="55943"/>
                        <a14:foregroundMark x1="44222" y1="20377" x2="30556" y2="31038"/>
                        <a14:foregroundMark x1="30556" y1="31038" x2="22444" y2="42075"/>
                        <a14:foregroundMark x1="48333" y1="23113" x2="33222" y2="33491"/>
                        <a14:foregroundMark x1="25778" y1="25472" x2="25778" y2="26415"/>
                        <a14:foregroundMark x1="13889" y1="31792" x2="21889" y2="35755"/>
                        <a14:foregroundMark x1="37000" y1="39340" x2="35111" y2="51226"/>
                        <a14:foregroundMark x1="39222" y1="40943" x2="39222" y2="40943"/>
                        <a14:foregroundMark x1="37333" y1="39340" x2="49222" y2="56132"/>
                        <a14:foregroundMark x1="52444" y1="48396" x2="65111" y2="41887"/>
                        <a14:foregroundMark x1="72333" y1="41415" x2="66222" y2="49811"/>
                        <a14:foregroundMark x1="77556" y1="37453" x2="73111" y2="43302"/>
                        <a14:foregroundMark x1="77000" y1="40189" x2="87778" y2="39623"/>
                        <a14:foregroundMark x1="87778" y1="39623" x2="90444" y2="39811"/>
                        <a14:foregroundMark x1="96889" y1="35566" x2="91333" y2="39528"/>
                        <a14:foregroundMark x1="85000" y1="14057" x2="78333" y2="26226"/>
                        <a14:foregroundMark x1="81667" y1="11887" x2="59889" y2="18208"/>
                        <a14:foregroundMark x1="75333" y1="22264" x2="71778" y2="27170"/>
                        <a14:foregroundMark x1="72889" y1="58679" x2="73667" y2="70849"/>
                        <a14:foregroundMark x1="86333" y1="61038" x2="92333" y2="66792"/>
                        <a14:foregroundMark x1="92333" y1="66792" x2="93556" y2="66226"/>
                        <a14:foregroundMark x1="97333" y1="65000" x2="97333" y2="65000"/>
                        <a14:foregroundMark x1="95778" y1="64811" x2="95222" y2="66887"/>
                        <a14:foregroundMark x1="96556" y1="66226" x2="87444" y2="69434"/>
                        <a14:foregroundMark x1="87444" y1="69434" x2="87222" y2="69434"/>
                        <a14:foregroundMark x1="2111" y1="59623" x2="14111" y2="60472"/>
                        <a14:foregroundMark x1="14111" y1="60472" x2="16111" y2="59906"/>
                        <a14:foregroundMark x1="1778" y1="60094" x2="1778" y2="60094"/>
                        <a14:foregroundMark x1="444" y1="58962" x2="8556" y2="64340"/>
                        <a14:foregroundMark x1="8556" y1="64340" x2="9556" y2="64528"/>
                        <a14:foregroundMark x1="1778" y1="62453" x2="14222" y2="64811"/>
                        <a14:foregroundMark x1="10889" y1="65755" x2="20556" y2="66698"/>
                        <a14:foregroundMark x1="19111" y1="59151" x2="17444" y2="64057"/>
                        <a14:foregroundMark x1="12778" y1="66698" x2="12778" y2="66698"/>
                        <a14:foregroundMark x1="14444" y1="67358" x2="14444" y2="67358"/>
                        <a14:foregroundMark x1="21111" y1="66415" x2="21111" y2="66415"/>
                        <a14:foregroundMark x1="21667" y1="66698" x2="21889" y2="65472"/>
                        <a14:foregroundMark x1="27111" y1="38113" x2="31556" y2="46321"/>
                        <a14:foregroundMark x1="31556" y1="46321" x2="31556" y2="46509"/>
                        <a14:foregroundMark x1="28778" y1="42547" x2="26889" y2="50283"/>
                        <a14:foregroundMark x1="27444" y1="45189" x2="27444" y2="45189"/>
                        <a14:foregroundMark x1="28222" y1="43491" x2="28778" y2="47264"/>
                        <a14:foregroundMark x1="29667" y1="77170" x2="42667" y2="86792"/>
                        <a14:foregroundMark x1="42667" y1="86792" x2="64667" y2="86415"/>
                        <a14:foregroundMark x1="64667" y1="86415" x2="49111" y2="89906"/>
                        <a14:foregroundMark x1="49111" y1="89906" x2="42889" y2="89340"/>
                        <a14:foregroundMark x1="27111" y1="80660" x2="36111" y2="89811"/>
                        <a14:foregroundMark x1="36111" y1="89811" x2="61000" y2="92830"/>
                        <a14:foregroundMark x1="59333" y1="96887" x2="59333" y2="96887"/>
                        <a14:foregroundMark x1="81111" y1="8868" x2="91333" y2="21792"/>
                        <a14:foregroundMark x1="59667" y1="31321" x2="66222" y2="35566"/>
                        <a14:foregroundMark x1="88556" y1="35566" x2="88556" y2="35566"/>
                        <a14:foregroundMark x1="89111" y1="34151" x2="83111" y2="37642"/>
                        <a14:foregroundMark x1="27111" y1="943" x2="27111" y2="943"/>
                      </a14:backgroundRemoval>
                    </a14:imgEffect>
                  </a14:imgLayer>
                </a14:imgProps>
              </a:ext>
              <a:ext uri="{28A0092B-C50C-407E-A947-70E740481C1C}">
                <a14:useLocalDpi xmlns:a14="http://schemas.microsoft.com/office/drawing/2010/main" val="0"/>
              </a:ext>
            </a:extLst>
          </a:blip>
          <a:srcRect/>
          <a:stretch>
            <a:fillRect/>
          </a:stretch>
        </p:blipFill>
        <p:spPr bwMode="auto">
          <a:xfrm>
            <a:off x="9317668" y="3539441"/>
            <a:ext cx="2874332" cy="33852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FF2A607-0CD5-C95B-BD3C-8862880B1918}"/>
              </a:ext>
            </a:extLst>
          </p:cNvPr>
          <p:cNvSpPr/>
          <p:nvPr/>
        </p:nvSpPr>
        <p:spPr>
          <a:xfrm>
            <a:off x="7317333" y="4476381"/>
            <a:ext cx="1274720" cy="1317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14E4360-FE7D-04DE-A447-B8033C32207C}"/>
              </a:ext>
            </a:extLst>
          </p:cNvPr>
          <p:cNvSpPr txBox="1"/>
          <p:nvPr/>
        </p:nvSpPr>
        <p:spPr>
          <a:xfrm>
            <a:off x="3350126" y="2788268"/>
            <a:ext cx="5519554" cy="31700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Xứ mười tầng tháp: </a:t>
            </a:r>
            <a:r>
              <a:rPr kumimoji="0" lang="vi-VN" sz="400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chỉ Đồng Tháp Mười (tương truyền xưa ở Đồng Tháp Mười có toà tháp cao mười tầng).</a:t>
            </a:r>
          </a:p>
        </p:txBody>
      </p:sp>
      <p:grpSp>
        <p:nvGrpSpPr>
          <p:cNvPr id="9" name="组合 19">
            <a:extLst>
              <a:ext uri="{FF2B5EF4-FFF2-40B4-BE49-F238E27FC236}">
                <a16:creationId xmlns:a16="http://schemas.microsoft.com/office/drawing/2014/main" id="{9078D048-449E-5B09-221E-3F29782580DB}"/>
              </a:ext>
            </a:extLst>
          </p:cNvPr>
          <p:cNvGrpSpPr/>
          <p:nvPr/>
        </p:nvGrpSpPr>
        <p:grpSpPr>
          <a:xfrm>
            <a:off x="2426680" y="92550"/>
            <a:ext cx="7601768" cy="1649505"/>
            <a:chOff x="692006" y="116442"/>
            <a:chExt cx="11176173" cy="2919244"/>
          </a:xfrm>
        </p:grpSpPr>
        <p:sp>
          <p:nvSpPr>
            <p:cNvPr id="10" name="矩形 16">
              <a:extLst>
                <a:ext uri="{FF2B5EF4-FFF2-40B4-BE49-F238E27FC236}">
                  <a16:creationId xmlns:a16="http://schemas.microsoft.com/office/drawing/2014/main" id="{705901F5-23C5-79C4-E3A5-2182506EBD42}"/>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zh-CN" altLang="en-US" sz="27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id="{A53F7834-F56F-C5D8-D471-68A92B674A06}"/>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zh-CN" altLang="en-US" sz="27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pic>
        <p:nvPicPr>
          <p:cNvPr id="12" name="Picture 4">
            <a:extLst>
              <a:ext uri="{FF2B5EF4-FFF2-40B4-BE49-F238E27FC236}">
                <a16:creationId xmlns:a16="http://schemas.microsoft.com/office/drawing/2014/main" id="{6007A71E-CB11-E281-6451-A061B2FC7692}"/>
              </a:ext>
            </a:extLst>
          </p:cNvPr>
          <p:cNvPicPr>
            <a:picLocks noChangeAspect="1"/>
          </p:cNvPicPr>
          <p:nvPr/>
        </p:nvPicPr>
        <p:blipFill>
          <a:blip r:embed="rId8"/>
          <a:stretch>
            <a:fillRect/>
          </a:stretch>
        </p:blipFill>
        <p:spPr>
          <a:xfrm>
            <a:off x="1735054" y="0"/>
            <a:ext cx="1716791" cy="1742055"/>
          </a:xfrm>
          <a:prstGeom prst="rect">
            <a:avLst/>
          </a:prstGeom>
          <a:effectLst>
            <a:glow rad="139700">
              <a:schemeClr val="accent4">
                <a:satMod val="175000"/>
                <a:alpha val="40000"/>
              </a:schemeClr>
            </a:glow>
          </a:effectLst>
        </p:spPr>
      </p:pic>
      <p:pic>
        <p:nvPicPr>
          <p:cNvPr id="14" name="Picture 13">
            <a:extLst>
              <a:ext uri="{FF2B5EF4-FFF2-40B4-BE49-F238E27FC236}">
                <a16:creationId xmlns:a16="http://schemas.microsoft.com/office/drawing/2014/main" id="{539F3B0A-4CC5-0445-414A-134A444F4C11}"/>
              </a:ext>
            </a:extLst>
          </p:cNvPr>
          <p:cNvPicPr>
            <a:picLocks noChangeAspect="1"/>
          </p:cNvPicPr>
          <p:nvPr/>
        </p:nvPicPr>
        <p:blipFill>
          <a:blip r:embed="rId9"/>
          <a:stretch>
            <a:fillRect/>
          </a:stretch>
        </p:blipFill>
        <p:spPr>
          <a:xfrm>
            <a:off x="2661608" y="273261"/>
            <a:ext cx="7193903" cy="987638"/>
          </a:xfrm>
          <a:prstGeom prst="rect">
            <a:avLst/>
          </a:prstGeom>
        </p:spPr>
      </p:pic>
    </p:spTree>
    <p:extLst>
      <p:ext uri="{BB962C8B-B14F-4D97-AF65-F5344CB8AC3E}">
        <p14:creationId xmlns:p14="http://schemas.microsoft.com/office/powerpoint/2010/main" val="551413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846</Words>
  <Application>Microsoft Office PowerPoint</Application>
  <PresentationFormat>Widescreen</PresentationFormat>
  <Paragraphs>77</Paragraphs>
  <Slides>23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等线</vt:lpstr>
      <vt:lpstr>Aptos</vt:lpstr>
      <vt:lpstr>Arial</vt:lpstr>
      <vt:lpstr>Calibri</vt:lpstr>
      <vt:lpstr>Calibri Light</vt:lpstr>
      <vt:lpstr>Cambria</vt:lpstr>
      <vt:lpstr>思源黑体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DELL</cp:lastModifiedBy>
  <cp:revision>41</cp:revision>
  <dcterms:created xsi:type="dcterms:W3CDTF">2022-12-28T10:56:39Z</dcterms:created>
  <dcterms:modified xsi:type="dcterms:W3CDTF">2025-05-04T11:23:15Z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2022-12-28T11:54:31Z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cd62c021-a23c-4851-ac71-bde1e817ed29</vt:lpwstr>
  </property>
  <property fmtid="{D5CDD505-2E9C-101B-9397-08002B2CF9AE}" pid="7" name="MSIP_Label_defa4170-0d19-0005-0004-bc88714345d2_ActionId">
    <vt:lpwstr>8514fa0c-c55c-4947-80c8-eb02b7b042fe</vt:lpwstr>
  </property>
  <property fmtid="{D5CDD505-2E9C-101B-9397-08002B2CF9AE}" pid="8" name="MSIP_Label_defa4170-0d19-0005-0004-bc88714345d2_ContentBits">
    <vt:lpwstr>0</vt:lpwstr>
  </property>
</Properties>
</file>