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39" r:id="rId3"/>
    <p:sldId id="427" r:id="rId4"/>
    <p:sldId id="428" r:id="rId5"/>
    <p:sldId id="459" r:id="rId6"/>
    <p:sldId id="460" r:id="rId7"/>
    <p:sldId id="461" r:id="rId8"/>
    <p:sldId id="462" r:id="rId9"/>
    <p:sldId id="463" r:id="rId10"/>
    <p:sldId id="464" r:id="rId11"/>
    <p:sldId id="465" r:id="rId12"/>
    <p:sldId id="466" r:id="rId13"/>
    <p:sldId id="467" r:id="rId14"/>
    <p:sldId id="458"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0000FF"/>
    <a:srgbClr val="3333FF"/>
    <a:srgbClr val="FF7C80"/>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9" d="100"/>
          <a:sy n="49" d="100"/>
        </p:scale>
        <p:origin x="568" y="6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a:t>
            </a:r>
            <a:r>
              <a:rPr lang="en-US" altLang="en-US" sz="3500" b="1" smtClean="0">
                <a:solidFill>
                  <a:srgbClr val="FF0066"/>
                </a:solidFill>
                <a:latin typeface="Times New Roman" pitchFamily="18" charset="0"/>
              </a:rPr>
              <a:t>HỌC</a:t>
            </a:r>
            <a:r>
              <a:rPr lang="vi-VN" altLang="en-US" sz="3500" b="1" smtClean="0">
                <a:solidFill>
                  <a:srgbClr val="FF0066"/>
                </a:solidFill>
                <a:latin typeface="Times New Roman" pitchFamily="18" charset="0"/>
              </a:rPr>
              <a:t>QUỐC TUẤN</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810914" y="4266852"/>
            <a:ext cx="10928600"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r>
              <a:rPr lang="nl-NL" sz="5400" b="1">
                <a:solidFill>
                  <a:srgbClr val="FF0000"/>
                </a:solidFill>
                <a:latin typeface="Times New Roman" pitchFamily="18" charset="0"/>
                <a:cs typeface="Times New Roman" pitchFamily="18" charset="0"/>
              </a:rPr>
              <a:t>Bài </a:t>
            </a:r>
            <a:r>
              <a:rPr lang="nl-NL" sz="5400" b="1" smtClean="0">
                <a:solidFill>
                  <a:srgbClr val="FF0000"/>
                </a:solidFill>
                <a:latin typeface="Times New Roman" pitchFamily="18" charset="0"/>
                <a:cs typeface="Times New Roman" pitchFamily="18" charset="0"/>
              </a:rPr>
              <a:t>19: SÔNG HƯƠNG (tiết 1,2)</a:t>
            </a:r>
            <a:endParaRPr lang="en-US" sz="5400" dirty="0">
              <a:solidFill>
                <a:srgbClr val="FF0000"/>
              </a:solidFill>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a:t>
            </a:r>
            <a:r>
              <a:rPr lang="en-US" altLang="en-US" sz="2400" b="1" i="1" smtClean="0">
                <a:solidFill>
                  <a:srgbClr val="FF0066"/>
                </a:solidFill>
                <a:latin typeface="Times New Roman" pitchFamily="18" charset="0"/>
              </a:rPr>
              <a:t>viên:</a:t>
            </a:r>
            <a:r>
              <a:rPr lang="vi-VN" altLang="en-US" sz="2400" b="1" i="1" smtClean="0">
                <a:solidFill>
                  <a:srgbClr val="FF0066"/>
                </a:solidFill>
                <a:latin typeface="Times New Roman" pitchFamily="18" charset="0"/>
              </a:rPr>
              <a:t>Thân Thị Hằng</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a:t>
            </a:r>
            <a:r>
              <a:rPr lang="en-US" altLang="en-US" sz="2400" b="1" i="1" smtClean="0">
                <a:solidFill>
                  <a:srgbClr val="FF0066"/>
                </a:solidFill>
                <a:latin typeface="Times New Roman" pitchFamily="18" charset="0"/>
              </a:rPr>
              <a:t>3</a:t>
            </a:r>
            <a:r>
              <a:rPr lang="vi-VN" altLang="en-US" sz="2400" b="1" i="1" smtClean="0">
                <a:solidFill>
                  <a:srgbClr val="FF0066"/>
                </a:solidFill>
                <a:latin typeface="Times New Roman" pitchFamily="18" charset="0"/>
              </a:rPr>
              <a:t>C</a:t>
            </a:r>
            <a:endParaRPr lang="en-US" altLang="en-US" sz="2400" b="1" i="1">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9223274"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
        <p:nvSpPr>
          <p:cNvPr id="19"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0" name="Group 19"/>
          <p:cNvGrpSpPr/>
          <p:nvPr/>
        </p:nvGrpSpPr>
        <p:grpSpPr>
          <a:xfrm>
            <a:off x="6690520" y="4173021"/>
            <a:ext cx="8586330" cy="2989777"/>
            <a:chOff x="6690520" y="4173021"/>
            <a:chExt cx="8586330" cy="2989777"/>
          </a:xfrm>
        </p:grpSpPr>
        <p:pic>
          <p:nvPicPr>
            <p:cNvPr id="2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488796" y="1374745"/>
              <a:ext cx="2989777" cy="858633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7376319" y="4845794"/>
              <a:ext cx="7403321" cy="1508105"/>
            </a:xfrm>
            <a:prstGeom prst="rect">
              <a:avLst/>
            </a:prstGeom>
          </p:spPr>
          <p:txBody>
            <a:bodyPr wrap="square">
              <a:spAutoFit/>
            </a:bodyPr>
            <a:lstStyle/>
            <a:p>
              <a:pPr lvl="0" algn="just">
                <a:lnSpc>
                  <a:spcPct val="115000"/>
                </a:lnSpc>
                <a:defRPr/>
              </a:pPr>
              <a:r>
                <a:rPr lang="nl-NL" sz="4000" b="1" i="1">
                  <a:solidFill>
                    <a:srgbClr val="FF0000"/>
                  </a:solidFill>
                  <a:latin typeface="Times New Roman" panose="02020603050405020304" pitchFamily="18" charset="0"/>
                  <a:ea typeface="Times New Roman" panose="02020603050405020304" pitchFamily="18" charset="0"/>
                </a:rPr>
                <a:t>Bài văn tả vẻ đẹp của bức tranh phong cảnh sông Hương.</a:t>
              </a:r>
              <a:endParaRPr lang="en-US" sz="4000" kern="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endParaRPr>
            </a:p>
          </p:txBody>
        </p:sp>
      </p:grpSp>
      <p:sp>
        <p:nvSpPr>
          <p:cNvPr id="37" name="Text Box 2"/>
          <p:cNvSpPr txBox="1">
            <a:spLocks noChangeArrowheads="1"/>
          </p:cNvSpPr>
          <p:nvPr/>
        </p:nvSpPr>
        <p:spPr bwMode="auto">
          <a:xfrm>
            <a:off x="6209159" y="7647057"/>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4000" b="1" u="sng" smtClean="0">
                <a:solidFill>
                  <a:srgbClr val="FF0000"/>
                </a:solidFill>
                <a:latin typeface="Times New Roman" pitchFamily="18" charset="0"/>
                <a:cs typeface="Times New Roman" pitchFamily="18" charset="0"/>
              </a:rPr>
              <a:t>5. Luyện đọc lại</a:t>
            </a:r>
            <a:endParaRPr lang="en-US" altLang="en-US" sz="4000" b="1" u="sng">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777998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23556" r="33051" b="46000"/>
          <a:stretch/>
        </p:blipFill>
        <p:spPr bwMode="auto">
          <a:xfrm>
            <a:off x="573377" y="3730026"/>
            <a:ext cx="3571026" cy="42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1894822" y="2030031"/>
            <a:ext cx="9596297" cy="753011"/>
            <a:chOff x="1894822" y="2030031"/>
            <a:chExt cx="9596297" cy="753011"/>
          </a:xfrm>
        </p:grpSpPr>
        <p:grpSp>
          <p:nvGrpSpPr>
            <p:cNvPr id="36" name="Group 35"/>
            <p:cNvGrpSpPr/>
            <p:nvPr/>
          </p:nvGrpSpPr>
          <p:grpSpPr>
            <a:xfrm>
              <a:off x="1894822" y="2030031"/>
              <a:ext cx="9596297" cy="646331"/>
              <a:chOff x="1508918" y="1888664"/>
              <a:chExt cx="8733709" cy="1083059"/>
            </a:xfrm>
          </p:grpSpPr>
          <p:sp>
            <p:nvSpPr>
              <p:cNvPr id="38" name="Rectangle 37"/>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cxnSp>
            <p:nvCxnSpPr>
              <p:cNvPr id="39" name="Straight Connector 38"/>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5242719" y="2136711"/>
              <a:ext cx="5148204" cy="646331"/>
            </a:xfrm>
            <a:prstGeom prst="rect">
              <a:avLst/>
            </a:prstGeom>
          </p:spPr>
          <p:txBody>
            <a:bodyPr wrap="none">
              <a:spAutoFit/>
            </a:bodyPr>
            <a:lstStyle/>
            <a:p>
              <a:r>
                <a:rPr lang="nl-NL" sz="3600" b="1" smtClean="0">
                  <a:solidFill>
                    <a:srgbClr val="FF0000"/>
                  </a:solidFill>
                  <a:latin typeface="Times New Roman" pitchFamily="18" charset="0"/>
                  <a:cs typeface="Times New Roman" pitchFamily="18" charset="0"/>
                </a:rPr>
                <a:t>SƠN TINH THUỶ TINH</a:t>
              </a:r>
              <a:endParaRPr lang="en-US" sz="3600" b="1" dirty="0">
                <a:solidFill>
                  <a:srgbClr val="FF0000"/>
                </a:solidFill>
                <a:latin typeface="Times New Roman" pitchFamily="18" charset="0"/>
                <a:cs typeface="Times New Roman" pitchFamily="18" charset="0"/>
              </a:endParaRPr>
            </a:p>
          </p:txBody>
        </p:sp>
      </p:grpSp>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44" t="23556" r="17620" b="46000"/>
          <a:stretch/>
        </p:blipFill>
        <p:spPr bwMode="auto">
          <a:xfrm>
            <a:off x="4135267" y="3745265"/>
            <a:ext cx="3890428" cy="426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52949" r="33051" b="15555"/>
          <a:stretch/>
        </p:blipFill>
        <p:spPr bwMode="auto">
          <a:xfrm>
            <a:off x="8060933" y="3745265"/>
            <a:ext cx="3571026"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067" t="52949" r="17620" b="15555"/>
          <a:stretch/>
        </p:blipFill>
        <p:spPr bwMode="auto">
          <a:xfrm>
            <a:off x="11795919" y="3745265"/>
            <a:ext cx="3810000"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950779" y="2835013"/>
            <a:ext cx="6694859"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1. Đoán nội dung theo tranh</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56661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2" name="TIẾNG VIỆT - LỚP 3, KỂ CHUYỆN - SƠN TINH THỦY TINH -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4163" y="2783042"/>
            <a:ext cx="10439400" cy="5877897"/>
          </a:xfrm>
          <a:prstGeom prst="rect">
            <a:avLst/>
          </a:prstGeom>
        </p:spPr>
      </p:pic>
      <p:sp>
        <p:nvSpPr>
          <p:cNvPr id="19" name="Rectangle 18"/>
          <p:cNvSpPr/>
          <p:nvPr/>
        </p:nvSpPr>
        <p:spPr>
          <a:xfrm>
            <a:off x="1661319" y="1905000"/>
            <a:ext cx="2955815"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2. Nghe kể</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35573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23556" r="33051" b="46000"/>
          <a:stretch/>
        </p:blipFill>
        <p:spPr bwMode="auto">
          <a:xfrm>
            <a:off x="573377" y="3730026"/>
            <a:ext cx="3571026" cy="42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1894822" y="2030031"/>
            <a:ext cx="9596297" cy="753011"/>
            <a:chOff x="1894822" y="2030031"/>
            <a:chExt cx="9596297" cy="753011"/>
          </a:xfrm>
        </p:grpSpPr>
        <p:grpSp>
          <p:nvGrpSpPr>
            <p:cNvPr id="36" name="Group 35"/>
            <p:cNvGrpSpPr/>
            <p:nvPr/>
          </p:nvGrpSpPr>
          <p:grpSpPr>
            <a:xfrm>
              <a:off x="1894822" y="2030031"/>
              <a:ext cx="9596297" cy="646331"/>
              <a:chOff x="1508918" y="1888664"/>
              <a:chExt cx="8733709" cy="1083059"/>
            </a:xfrm>
          </p:grpSpPr>
          <p:sp>
            <p:nvSpPr>
              <p:cNvPr id="38" name="Rectangle 37"/>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cxnSp>
            <p:nvCxnSpPr>
              <p:cNvPr id="39" name="Straight Connector 38"/>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5242719" y="2136711"/>
              <a:ext cx="5148204" cy="646331"/>
            </a:xfrm>
            <a:prstGeom prst="rect">
              <a:avLst/>
            </a:prstGeom>
          </p:spPr>
          <p:txBody>
            <a:bodyPr wrap="none">
              <a:spAutoFit/>
            </a:bodyPr>
            <a:lstStyle/>
            <a:p>
              <a:r>
                <a:rPr lang="nl-NL" sz="3600" b="1" smtClean="0">
                  <a:solidFill>
                    <a:srgbClr val="FF0000"/>
                  </a:solidFill>
                  <a:latin typeface="Times New Roman" pitchFamily="18" charset="0"/>
                  <a:cs typeface="Times New Roman" pitchFamily="18" charset="0"/>
                </a:rPr>
                <a:t>SƠN TINH THUỶ TINH</a:t>
              </a:r>
              <a:endParaRPr lang="en-US" sz="3600" b="1" dirty="0">
                <a:solidFill>
                  <a:srgbClr val="FF0000"/>
                </a:solidFill>
                <a:latin typeface="Times New Roman" pitchFamily="18" charset="0"/>
                <a:cs typeface="Times New Roman" pitchFamily="18" charset="0"/>
              </a:endParaRPr>
            </a:p>
          </p:txBody>
        </p:sp>
      </p:grpSp>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44" t="23556" r="17620" b="46000"/>
          <a:stretch/>
        </p:blipFill>
        <p:spPr bwMode="auto">
          <a:xfrm>
            <a:off x="4135267" y="3745265"/>
            <a:ext cx="3890428" cy="426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52949" r="33051" b="15555"/>
          <a:stretch/>
        </p:blipFill>
        <p:spPr bwMode="auto">
          <a:xfrm>
            <a:off x="8060933" y="3745265"/>
            <a:ext cx="3571026"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067" t="52949" r="17620" b="15555"/>
          <a:stretch/>
        </p:blipFill>
        <p:spPr bwMode="auto">
          <a:xfrm>
            <a:off x="11795919" y="3745265"/>
            <a:ext cx="3810000"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950779" y="2835013"/>
            <a:ext cx="12893140"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2. Kể lại từng đoạn của câu chuyện theo tranh</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2458248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127902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ÀN CẢNH SÔNG HƯƠNG THƠ M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719" y="372110"/>
            <a:ext cx="15087600" cy="8425570"/>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63435" y="2828092"/>
            <a:ext cx="13966284" cy="1323439"/>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Đọc diễn cảm, nhấn giọng ở những từ ngữ giàu sức gợi tả, gợi </a:t>
            </a:r>
            <a:r>
              <a:rPr lang="en-US" sz="4000" b="1" smtClean="0">
                <a:solidFill>
                  <a:srgbClr val="0000CC"/>
                </a:solidFill>
                <a:latin typeface="Times New Roman" pitchFamily="18" charset="0"/>
                <a:cs typeface="Times New Roman" pitchFamily="18" charset="0"/>
              </a:rPr>
              <a:t>cảm</a:t>
            </a:r>
            <a:endParaRPr lang="en-US" sz="4000" b="1" dirty="0">
              <a:solidFill>
                <a:srgbClr val="0000CC"/>
              </a:solidFill>
              <a:latin typeface="Times New Roman" pitchFamily="18" charset="0"/>
              <a:cs typeface="Times New Roman" pitchFamily="18" charset="0"/>
            </a:endParaRPr>
          </a:p>
        </p:txBody>
      </p:sp>
      <p:sp>
        <p:nvSpPr>
          <p:cNvPr id="3" name="Rectangle 2"/>
          <p:cNvSpPr/>
          <p:nvPr/>
        </p:nvSpPr>
        <p:spPr>
          <a:xfrm>
            <a:off x="1493838" y="5399452"/>
            <a:ext cx="13578681" cy="3016210"/>
          </a:xfrm>
          <a:prstGeom prst="rect">
            <a:avLst/>
          </a:prstGeom>
        </p:spPr>
        <p:txBody>
          <a:bodyPr wrap="square">
            <a:spAutoFit/>
          </a:bodyPr>
          <a:lstStyle/>
          <a:p>
            <a:r>
              <a:rPr lang="en-US" sz="3800" b="1" smtClean="0">
                <a:solidFill>
                  <a:srgbClr val="0000CC"/>
                </a:solidFill>
                <a:latin typeface="Times New Roman" pitchFamily="18" charset="0"/>
                <a:cs typeface="Times New Roman" pitchFamily="18" charset="0"/>
              </a:rPr>
              <a:t>+ Đoạn 1: Từ </a:t>
            </a:r>
            <a:r>
              <a:rPr lang="en-US" sz="3800" b="1" dirty="0" err="1" smtClean="0">
                <a:solidFill>
                  <a:srgbClr val="0000CC"/>
                </a:solidFill>
                <a:latin typeface="Times New Roman" pitchFamily="18" charset="0"/>
                <a:cs typeface="Times New Roman" pitchFamily="18" charset="0"/>
              </a:rPr>
              <a:t>đầu</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đến</a:t>
            </a:r>
            <a:r>
              <a:rPr lang="en-US" sz="3800" b="1" smtClean="0">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xương bồ.</a:t>
            </a:r>
            <a:endParaRPr lang="en-US" sz="3800" b="1" dirty="0" smtClean="0">
              <a:solidFill>
                <a:srgbClr val="0000CC"/>
              </a:solidFill>
              <a:latin typeface="Times New Roman" pitchFamily="18" charset="0"/>
              <a:cs typeface="Times New Roman" pitchFamily="18" charset="0"/>
            </a:endParaRPr>
          </a:p>
          <a:p>
            <a:r>
              <a:rPr lang="en-US" sz="3800" b="1" smtClean="0">
                <a:solidFill>
                  <a:srgbClr val="0000CC"/>
                </a:solidFill>
                <a:latin typeface="Times New Roman" pitchFamily="18" charset="0"/>
                <a:cs typeface="Times New Roman" pitchFamily="18" charset="0"/>
              </a:rPr>
              <a:t>+ Đoạn 2</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Tiếp</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theo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cho</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đến</a:t>
            </a:r>
            <a:r>
              <a:rPr lang="en-US" sz="3800" b="1" smtClean="0">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thảm cỏ.</a:t>
            </a:r>
            <a:endParaRPr lang="en-US" sz="3800" b="1" dirty="0" smtClean="0">
              <a:solidFill>
                <a:srgbClr val="0000CC"/>
              </a:solidFill>
              <a:latin typeface="Times New Roman" pitchFamily="18" charset="0"/>
              <a:cs typeface="Times New Roman" pitchFamily="18" charset="0"/>
            </a:endParaRPr>
          </a:p>
          <a:p>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Đoạn 3</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Tiếp</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theo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cho</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đến</a:t>
            </a:r>
            <a:r>
              <a:rPr lang="en-US" sz="3800" b="1" smtClean="0">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phố phường.</a:t>
            </a:r>
            <a:endParaRPr lang="en-US" sz="3800" b="1" dirty="0" smtClean="0">
              <a:solidFill>
                <a:srgbClr val="0000CC"/>
              </a:solidFill>
              <a:latin typeface="Times New Roman" pitchFamily="18" charset="0"/>
              <a:cs typeface="Times New Roman" pitchFamily="18" charset="0"/>
            </a:endParaRPr>
          </a:p>
          <a:p>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Đoạn 4</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đến</a:t>
            </a:r>
            <a:r>
              <a:rPr lang="en-US" sz="3800" b="1">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dát vàng</a:t>
            </a:r>
            <a:r>
              <a:rPr lang="en-US" sz="3800" b="1" smtClean="0">
                <a:solidFill>
                  <a:srgbClr val="0000CC"/>
                </a:solidFill>
                <a:latin typeface="Times New Roman" pitchFamily="18" charset="0"/>
                <a:cs typeface="Times New Roman" pitchFamily="18" charset="0"/>
              </a:rPr>
              <a:t>.</a:t>
            </a:r>
            <a:endParaRPr lang="en-US" sz="3800" b="1" dirty="0" smtClean="0">
              <a:solidFill>
                <a:srgbClr val="0000CC"/>
              </a:solidFill>
              <a:latin typeface="Times New Roman" pitchFamily="18" charset="0"/>
              <a:cs typeface="Times New Roman" pitchFamily="18" charset="0"/>
            </a:endParaRPr>
          </a:p>
          <a:p>
            <a:r>
              <a:rPr lang="en-US" sz="3800" b="1">
                <a:solidFill>
                  <a:srgbClr val="0000CC"/>
                </a:solidFill>
                <a:latin typeface="Times New Roman" pitchFamily="18" charset="0"/>
                <a:cs typeface="Times New Roman" pitchFamily="18" charset="0"/>
              </a:rPr>
              <a:t>+ Đoạn </a:t>
            </a:r>
            <a:r>
              <a:rPr lang="en-US" sz="3800" b="1" smtClean="0">
                <a:solidFill>
                  <a:srgbClr val="0000CC"/>
                </a:solidFill>
                <a:latin typeface="Times New Roman" pitchFamily="18" charset="0"/>
                <a:cs typeface="Times New Roman" pitchFamily="18" charset="0"/>
              </a:rPr>
              <a:t>5: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lại</a:t>
            </a:r>
            <a:r>
              <a:rPr lang="en-US" sz="3800" b="1"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Hướng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dẫn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đọc</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63435" y="4495800"/>
            <a:ext cx="4191000" cy="677108"/>
            <a:chOff x="1557488" y="2267608"/>
            <a:chExt cx="3733800" cy="677108"/>
          </a:xfrm>
        </p:grpSpPr>
        <p:sp>
          <p:nvSpPr>
            <p:cNvPr id="23" name="Rectangle 22"/>
            <p:cNvSpPr/>
            <p:nvPr/>
          </p:nvSpPr>
          <p:spPr>
            <a:xfrm>
              <a:off x="1557488" y="2267608"/>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a:solidFill>
                    <a:srgbClr val="FF0066"/>
                  </a:solidFill>
                  <a:latin typeface="Times New Roman" pitchFamily="18" charset="0"/>
                  <a:cs typeface="Times New Roman" pitchFamily="18" charset="0"/>
                </a:rPr>
                <a:t>Chia </a:t>
              </a:r>
              <a:r>
                <a:rPr lang="en-US" sz="3800" b="1" smtClean="0">
                  <a:solidFill>
                    <a:srgbClr val="FF0066"/>
                  </a:solidFill>
                  <a:latin typeface="Times New Roman" pitchFamily="18" charset="0"/>
                  <a:cs typeface="Times New Roman" pitchFamily="18" charset="0"/>
                </a:rPr>
                <a:t>đoạn.</a:t>
              </a:r>
              <a:endParaRPr lang="en-US" sz="3800" b="1" dirty="0">
                <a:solidFill>
                  <a:srgbClr val="FF0066"/>
                </a:solidFill>
                <a:latin typeface="Times New Roman" pitchFamily="18" charset="0"/>
                <a:cs typeface="Times New Roman" pitchFamily="18" charset="0"/>
              </a:endParaRPr>
            </a:p>
          </p:txBody>
        </p:sp>
        <p:cxnSp>
          <p:nvCxnSpPr>
            <p:cNvPr id="24" name="Straight Connector 23"/>
            <p:cNvCxnSpPr/>
            <p:nvPr/>
          </p:nvCxnSpPr>
          <p:spPr>
            <a:xfrm>
              <a:off x="1673234" y="2866346"/>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 Box 14"/>
          <p:cNvSpPr txBox="1">
            <a:spLocks noChangeArrowheads="1"/>
          </p:cNvSpPr>
          <p:nvPr/>
        </p:nvSpPr>
        <p:spPr bwMode="auto">
          <a:xfrm>
            <a:off x="4984366"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25655"/>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828800"/>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Text Box 14"/>
          <p:cNvSpPr txBox="1">
            <a:spLocks noChangeArrowheads="1"/>
          </p:cNvSpPr>
          <p:nvPr/>
        </p:nvSpPr>
        <p:spPr bwMode="auto">
          <a:xfrm>
            <a:off x="4984366"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6" name="Rectangle 5"/>
          <p:cNvSpPr/>
          <p:nvPr/>
        </p:nvSpPr>
        <p:spPr>
          <a:xfrm>
            <a:off x="1557621" y="2694781"/>
            <a:ext cx="12790681"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7" name="Rectangle 6"/>
          <p:cNvSpPr/>
          <p:nvPr/>
        </p:nvSpPr>
        <p:spPr>
          <a:xfrm>
            <a:off x="1588259" y="3343850"/>
            <a:ext cx="13865259" cy="1754326"/>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
        <p:nvSpPr>
          <p:cNvPr id="19" name="Rectangle 18"/>
          <p:cNvSpPr/>
          <p:nvPr/>
        </p:nvSpPr>
        <p:spPr>
          <a:xfrm>
            <a:off x="1588419" y="5209381"/>
            <a:ext cx="2744662" cy="646331"/>
          </a:xfrm>
          <a:prstGeom prst="rect">
            <a:avLst/>
          </a:prstGeom>
        </p:spPr>
        <p:txBody>
          <a:bodyPr wrap="none">
            <a:spAutoFit/>
          </a:bodyPr>
          <a:lstStyle/>
          <a:p>
            <a:r>
              <a:rPr lang="en-US" sz="3600" b="1" i="1" u="sng" smtClean="0">
                <a:solidFill>
                  <a:srgbClr val="FF0000"/>
                </a:solidFill>
                <a:latin typeface="Times New Roman" pitchFamily="18" charset="0"/>
                <a:cs typeface="Times New Roman" pitchFamily="18" charset="0"/>
              </a:rPr>
              <a:t>Giải nghĩa từ</a:t>
            </a:r>
            <a:endParaRPr lang="en-US" sz="3600" b="1" u="sng">
              <a:solidFill>
                <a:srgbClr val="0000CC"/>
              </a:solidFill>
              <a:latin typeface="Times New Roman" pitchFamily="18" charset="0"/>
              <a:cs typeface="Times New Roman" pitchFamily="18" charset="0"/>
            </a:endParaRPr>
          </a:p>
        </p:txBody>
      </p:sp>
      <p:sp>
        <p:nvSpPr>
          <p:cNvPr id="8" name="Rectangle 7"/>
          <p:cNvSpPr/>
          <p:nvPr/>
        </p:nvSpPr>
        <p:spPr>
          <a:xfrm>
            <a:off x="1618582" y="5886489"/>
            <a:ext cx="13422217" cy="646331"/>
          </a:xfrm>
          <a:prstGeom prst="rect">
            <a:avLst/>
          </a:prstGeom>
        </p:spPr>
        <p:txBody>
          <a:bodyPr wrap="square">
            <a:spAutoFit/>
          </a:bodyPr>
          <a:lstStyle/>
          <a:p>
            <a:pPr marL="0" lvl="1" indent="0"/>
            <a:r>
              <a:rPr lang="en-US" sz="36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Huế:</a:t>
            </a:r>
            <a:r>
              <a:rPr lang="en-US" sz="3600" b="1" smtClean="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Thành </a:t>
            </a:r>
            <a:r>
              <a:rPr lang="en-US" sz="3600" b="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phố trực thuộc tỉnh Thừa </a:t>
            </a:r>
            <a:r>
              <a:rPr lang="en-US" sz="3600" b="1" smtClean="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Thiên - </a:t>
            </a:r>
            <a:r>
              <a:rPr lang="en-US" sz="3600" b="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Huế.</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1618582" y="6523652"/>
            <a:ext cx="13834937"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Thạch xương bồ: </a:t>
            </a:r>
            <a:r>
              <a:rPr lang="en-US" sz="3600" b="1" smtClean="0">
                <a:solidFill>
                  <a:srgbClr val="0000CC"/>
                </a:solidFill>
                <a:latin typeface="Times New Roman" pitchFamily="18" charset="0"/>
                <a:cs typeface="Times New Roman" pitchFamily="18" charset="0"/>
              </a:rPr>
              <a:t>Loài </a:t>
            </a:r>
            <a:r>
              <a:rPr lang="en-US" sz="3600" b="1">
                <a:solidFill>
                  <a:srgbClr val="0000CC"/>
                </a:solidFill>
                <a:latin typeface="Times New Roman" pitchFamily="18" charset="0"/>
                <a:cs typeface="Times New Roman" pitchFamily="18" charset="0"/>
              </a:rPr>
              <a:t>cỏ có hoa màu trắng và hương thơm dìu dịu, dùng để chữa ho, cảm lạnh,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1618582" y="7723981"/>
            <a:ext cx="13834937" cy="646331"/>
          </a:xfrm>
          <a:prstGeom prst="rect">
            <a:avLst/>
          </a:prstGeom>
        </p:spPr>
        <p:txBody>
          <a:bodyPr wrap="square">
            <a:spAutoFit/>
          </a:bodyPr>
          <a:lstStyle/>
          <a:p>
            <a:pPr>
              <a:defRPr/>
            </a:pPr>
            <a:r>
              <a:rPr lang="en-US" sz="3600" b="1" smtClean="0">
                <a:solidFill>
                  <a:srgbClr val="FF0000"/>
                </a:solidFill>
                <a:latin typeface="Times New Roman" pitchFamily="18" charset="0"/>
                <a:cs typeface="Times New Roman" pitchFamily="18" charset="0"/>
              </a:rPr>
              <a:t>Sông Hương: </a:t>
            </a:r>
            <a:r>
              <a:rPr lang="en-US" sz="3600" b="1">
                <a:solidFill>
                  <a:srgbClr val="0000CC"/>
                </a:solidFill>
                <a:latin typeface="Times New Roman" pitchFamily="18" charset="0"/>
                <a:cs typeface="Times New Roman" pitchFamily="18" charset="0"/>
              </a:rPr>
              <a:t>Tên con sông nổi tiếng ở </a:t>
            </a:r>
            <a:r>
              <a:rPr lang="en-US" sz="3600" b="1" smtClean="0">
                <a:solidFill>
                  <a:srgbClr val="0000CC"/>
                </a:solidFill>
                <a:latin typeface="Times New Roman" pitchFamily="18" charset="0"/>
                <a:cs typeface="Times New Roman" pitchFamily="18" charset="0"/>
              </a:rPr>
              <a:t>Huế.</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ectangle 22"/>
          <p:cNvSpPr/>
          <p:nvPr/>
        </p:nvSpPr>
        <p:spPr>
          <a:xfrm>
            <a:off x="1588259" y="8318341"/>
            <a:ext cx="13834937" cy="646331"/>
          </a:xfrm>
          <a:prstGeom prst="rect">
            <a:avLst/>
          </a:prstGeom>
        </p:spPr>
        <p:txBody>
          <a:bodyPr wrap="square">
            <a:spAutoFit/>
          </a:bodyPr>
          <a:lstStyle/>
          <a:p>
            <a:pPr>
              <a:defRPr/>
            </a:pPr>
            <a:r>
              <a:rPr lang="en-US" sz="3600" b="1" smtClean="0">
                <a:solidFill>
                  <a:srgbClr val="FF0000"/>
                </a:solidFill>
                <a:latin typeface="Times New Roman" pitchFamily="18" charset="0"/>
                <a:cs typeface="Times New Roman" pitchFamily="18" charset="0"/>
              </a:rPr>
              <a:t>Đặc ân: </a:t>
            </a:r>
            <a:r>
              <a:rPr lang="en-US" sz="3600" b="1" smtClean="0">
                <a:solidFill>
                  <a:srgbClr val="0000CC"/>
                </a:solidFill>
                <a:latin typeface="Times New Roman" pitchFamily="18" charset="0"/>
                <a:cs typeface="Times New Roman" pitchFamily="18" charset="0"/>
              </a:rPr>
              <a:t>Ơn đặc biệt.</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8" grpId="0"/>
      <p:bldP spid="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a:t>
            </a:r>
            <a:r>
              <a:rPr lang="en-US" sz="3600" b="1">
                <a:solidFill>
                  <a:srgbClr val="FF0000"/>
                </a:solidFill>
                <a:latin typeface="Times New Roman" pitchFamily="18" charset="0"/>
                <a:cs typeface="Times New Roman" pitchFamily="18" charset="0"/>
              </a:rPr>
              <a:t>: Bài đọc đã giúp em hiểu gì về tên gọi của sông </a:t>
            </a:r>
            <a:r>
              <a:rPr lang="en-US" sz="3600" b="1" smtClean="0">
                <a:solidFill>
                  <a:srgbClr val="FF0000"/>
                </a:solidFill>
                <a:latin typeface="Times New Roman" pitchFamily="18" charset="0"/>
                <a:cs typeface="Times New Roman" pitchFamily="18" charset="0"/>
              </a:rPr>
              <a:t>Hương?</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a:t>
            </a:r>
            <a:r>
              <a:rPr lang="nl-NL" sz="3600" b="1">
                <a:solidFill>
                  <a:srgbClr val="0000CC"/>
                </a:solidFill>
                <a:latin typeface="Times New Roman" pitchFamily="18" charset="0"/>
                <a:cs typeface="Times New Roman" pitchFamily="18" charset="0"/>
              </a:rPr>
              <a:t> Sông Hương là một dòng sông chảy qua một cánh rừng có cỏ thạch xương bồ. Đến mùa, hoa thạch xương bồ nở trắng hai bên bờ, tỏa mùi thơm dịu nhẹ.</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5330086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2: </a:t>
            </a:r>
            <a:r>
              <a:rPr lang="en-US" sz="3600" b="1">
                <a:solidFill>
                  <a:srgbClr val="FF0000"/>
                </a:solidFill>
                <a:latin typeface="Times New Roman" pitchFamily="18" charset="0"/>
                <a:cs typeface="Times New Roman" pitchFamily="18" charset="0"/>
              </a:rPr>
              <a:t>Tác giả muốn khẳng định điều gì khi nói sông Hương là một bức tranh khổ dài?</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Tác </a:t>
            </a:r>
            <a:r>
              <a:rPr lang="en-US" sz="3600" b="1">
                <a:solidFill>
                  <a:srgbClr val="0000CC"/>
                </a:solidFill>
                <a:latin typeface="Times New Roman" pitchFamily="18" charset="0"/>
                <a:cs typeface="Times New Roman" pitchFamily="18" charset="0"/>
              </a:rPr>
              <a:t>giả muốn khẳng định </a:t>
            </a:r>
            <a:r>
              <a:rPr lang="en-US" sz="3600" b="1" smtClean="0">
                <a:solidFill>
                  <a:srgbClr val="0000CC"/>
                </a:solidFill>
                <a:latin typeface="Times New Roman" pitchFamily="18" charset="0"/>
                <a:cs typeface="Times New Roman" pitchFamily="18" charset="0"/>
              </a:rPr>
              <a:t>khi </a:t>
            </a:r>
            <a:r>
              <a:rPr lang="en-US" sz="3600" b="1">
                <a:solidFill>
                  <a:srgbClr val="0000CC"/>
                </a:solidFill>
                <a:latin typeface="Times New Roman" pitchFamily="18" charset="0"/>
                <a:cs typeface="Times New Roman" pitchFamily="18" charset="0"/>
              </a:rPr>
              <a:t>nói sông Hương là một bức tranh phong cảnh gồm nhiều khúc, đoạn mà mỗi khúc đoạn </a:t>
            </a:r>
            <a:r>
              <a:rPr lang="en-US" sz="3600" b="1" smtClean="0">
                <a:solidFill>
                  <a:srgbClr val="0000CC"/>
                </a:solidFill>
                <a:latin typeface="Times New Roman" pitchFamily="18" charset="0"/>
                <a:cs typeface="Times New Roman" pitchFamily="18" charset="0"/>
              </a:rPr>
              <a:t>là đều </a:t>
            </a:r>
            <a:r>
              <a:rPr lang="en-US" sz="3600" b="1">
                <a:solidFill>
                  <a:srgbClr val="0000CC"/>
                </a:solidFill>
                <a:latin typeface="Times New Roman" pitchFamily="18" charset="0"/>
                <a:cs typeface="Times New Roman" pitchFamily="18" charset="0"/>
              </a:rPr>
              <a:t>có vẻ đẹp riêng của </a:t>
            </a:r>
            <a:r>
              <a:rPr lang="en-US" sz="3600" b="1" smtClean="0">
                <a:solidFill>
                  <a:srgbClr val="0000CC"/>
                </a:solidFill>
                <a:latin typeface="Times New Roman" pitchFamily="18" charset="0"/>
                <a:cs typeface="Times New Roman" pitchFamily="18" charset="0"/>
              </a:rPr>
              <a:t>nó.</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0458627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3: </a:t>
            </a:r>
            <a:r>
              <a:rPr lang="en-US" sz="3600" b="1">
                <a:solidFill>
                  <a:srgbClr val="FF0000"/>
                </a:solidFill>
                <a:latin typeface="Times New Roman" pitchFamily="18" charset="0"/>
                <a:cs typeface="Times New Roman" pitchFamily="18" charset="0"/>
              </a:rPr>
              <a:t>Màu sắc của sông Hương thay đổi như thế nào? Vì sao có sự thay đổi như vậy? </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3970318"/>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Màu sắc của sông Hương có sự thay đổi khi hè đến và vào những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2911603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4: </a:t>
            </a:r>
            <a:r>
              <a:rPr lang="en-US" sz="3600" b="1">
                <a:solidFill>
                  <a:srgbClr val="FF0000"/>
                </a:solidFill>
                <a:latin typeface="Times New Roman" pitchFamily="18" charset="0"/>
                <a:cs typeface="Times New Roman" pitchFamily="18" charset="0"/>
              </a:rPr>
              <a:t>Vì sao nói “ sông Hương là một đặc ân của thiên nhiên dành tặng cho </a:t>
            </a:r>
            <a:r>
              <a:rPr lang="en-US" sz="3600" b="1" smtClean="0">
                <a:solidFill>
                  <a:srgbClr val="FF0000"/>
                </a:solidFill>
                <a:latin typeface="Times New Roman" pitchFamily="18" charset="0"/>
                <a:cs typeface="Times New Roman" pitchFamily="18" charset="0"/>
              </a:rPr>
              <a:t>Huế? </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862322"/>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Vì </a:t>
            </a:r>
            <a:r>
              <a:rPr lang="nl-NL" sz="3600" b="1">
                <a:solidFill>
                  <a:srgbClr val="0000CC"/>
                </a:solidFill>
                <a:latin typeface="Times New Roman" pitchFamily="18" charset="0"/>
                <a:cs typeface="Times New Roman" pitchFamily="18" charset="0"/>
              </a:rPr>
              <a:t>sông Hương làm cho không khí thành phố trở nên trong lành hơn, làm tan biến những sự ồn ào của chợ búa, tạo cho thành phố một vẻ đẹp êm đềm</a:t>
            </a:r>
            <a:r>
              <a:rPr lang="nl-NL" sz="3600" b="1" smtClean="0">
                <a:solidFill>
                  <a:srgbClr val="0000CC"/>
                </a:solidFill>
                <a:latin typeface="Times New Roman" pitchFamily="18" charset="0"/>
                <a:cs typeface="Times New Roman" pitchFamily="18" charset="0"/>
              </a:rPr>
              <a:t>. </a:t>
            </a:r>
            <a:r>
              <a:rPr lang="nl-NL" sz="3600" b="1">
                <a:solidFill>
                  <a:srgbClr val="0000CC"/>
                </a:solidFill>
                <a:latin typeface="Times New Roman" pitchFamily="18" charset="0"/>
                <a:cs typeface="Times New Roman" pitchFamily="18" charset="0"/>
              </a:rPr>
              <a:t>Vì sông Hương làm cho thành phố Huế trở nên thơ mộng hơn, đẹp hơn</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3799355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5: </a:t>
            </a:r>
            <a:r>
              <a:rPr lang="en-US" sz="3600" b="1">
                <a:solidFill>
                  <a:srgbClr val="FF0000"/>
                </a:solidFill>
                <a:latin typeface="Times New Roman" pitchFamily="18" charset="0"/>
                <a:cs typeface="Times New Roman" pitchFamily="18" charset="0"/>
              </a:rPr>
              <a:t>Em thích nhất hình ảnh nào trong bài? Vì sao?</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Những đêm trăng sáng, dòng sông là một đường trăng lung linh dát vàng vì câu văn cho thấy vẻ đẹp thơ mộng của dòng sông vào những đêm trăng.</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9953270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9712</TotalTime>
  <Words>1257</Words>
  <Application>Microsoft Office PowerPoint</Application>
  <PresentationFormat>Custom</PresentationFormat>
  <Paragraphs>103</Paragraphs>
  <Slides>14</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Arial-Rounded</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STD</cp:lastModifiedBy>
  <cp:revision>1110</cp:revision>
  <dcterms:created xsi:type="dcterms:W3CDTF">2008-09-09T22:52:10Z</dcterms:created>
  <dcterms:modified xsi:type="dcterms:W3CDTF">2025-04-15T14:15:22Z</dcterms:modified>
</cp:coreProperties>
</file>