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27" r:id="rId2"/>
    <p:sldId id="427" r:id="rId3"/>
    <p:sldId id="443" r:id="rId4"/>
    <p:sldId id="440" r:id="rId5"/>
    <p:sldId id="441" r:id="rId6"/>
    <p:sldId id="444" r:id="rId7"/>
    <p:sldId id="445" r:id="rId8"/>
    <p:sldId id="446" r:id="rId9"/>
    <p:sldId id="447" r:id="rId10"/>
    <p:sldId id="340"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BFE3F9"/>
    <a:srgbClr val="BFF9F9"/>
    <a:srgbClr val="0000CC"/>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49" d="100"/>
          <a:sy n="49" d="100"/>
        </p:scale>
        <p:origin x="568" y="6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10</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extLst>
      <p:ext uri="{BB962C8B-B14F-4D97-AF65-F5344CB8AC3E}">
        <p14:creationId xmlns:p14="http://schemas.microsoft.com/office/powerpoint/2010/main" val="3654164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a:t>
            </a:r>
            <a:r>
              <a:rPr lang="en-US" altLang="en-US" sz="3500" b="1" smtClean="0">
                <a:solidFill>
                  <a:srgbClr val="FF0066"/>
                </a:solidFill>
                <a:latin typeface="Times New Roman" pitchFamily="18" charset="0"/>
              </a:rPr>
              <a:t>HỌC</a:t>
            </a:r>
            <a:r>
              <a:rPr lang="vi-VN" altLang="en-US" sz="3500" b="1" smtClean="0">
                <a:solidFill>
                  <a:srgbClr val="FF0066"/>
                </a:solidFill>
                <a:latin typeface="Times New Roman" pitchFamily="18" charset="0"/>
              </a:rPr>
              <a:t> QUỐC TUẤN</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7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8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19: SÔNG HƯƠNG (T3</a:t>
            </a: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a:t>
            </a:r>
            <a:r>
              <a:rPr lang="en-US" altLang="en-US" sz="2400" b="1" i="1" smtClean="0">
                <a:solidFill>
                  <a:srgbClr val="FF0066"/>
                </a:solidFill>
                <a:latin typeface="Times New Roman" pitchFamily="18" charset="0"/>
              </a:rPr>
              <a:t>viên</a:t>
            </a:r>
            <a:r>
              <a:rPr lang="vi-VN" altLang="en-US" sz="2400" b="1" i="1" smtClean="0">
                <a:solidFill>
                  <a:srgbClr val="FF0066"/>
                </a:solidFill>
                <a:latin typeface="Times New Roman" pitchFamily="18" charset="0"/>
              </a:rPr>
              <a:t>Thân Thị Hằng</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a:t>
            </a:r>
            <a:r>
              <a:rPr lang="en-US" altLang="en-US" sz="2400" b="1" i="1" smtClean="0">
                <a:solidFill>
                  <a:srgbClr val="FF0066"/>
                </a:solidFill>
                <a:latin typeface="Times New Roman" pitchFamily="18" charset="0"/>
              </a:rPr>
              <a:t>3</a:t>
            </a:r>
            <a:r>
              <a:rPr lang="vi-VN" altLang="en-US" sz="2400" b="1" i="1" smtClean="0">
                <a:solidFill>
                  <a:srgbClr val="FF0066"/>
                </a:solidFill>
                <a:latin typeface="Times New Roman" pitchFamily="18" charset="0"/>
              </a:rPr>
              <a:t>C</a:t>
            </a:r>
            <a:endParaRPr lang="en-US" altLang="en-US" sz="2400" b="1" i="1">
              <a:solidFill>
                <a:srgbClr val="FF0066"/>
              </a:solidFill>
              <a:latin typeface="Times New Roman" pitchFamily="18" charset="0"/>
            </a:endParaRP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353492" y="5272441"/>
            <a:ext cx="4062487" cy="2898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2" name="Rectangle 95"/>
          <p:cNvSpPr>
            <a:spLocks noChangeArrowheads="1"/>
          </p:cNvSpPr>
          <p:nvPr/>
        </p:nvSpPr>
        <p:spPr bwMode="auto">
          <a:xfrm>
            <a:off x="4822019" y="1182690"/>
            <a:ext cx="61834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smtClean="0">
                <a:solidFill>
                  <a:srgbClr val="0000CC"/>
                </a:solidFill>
                <a:latin typeface="Times New Roman" pitchFamily="18" charset="0"/>
                <a:cs typeface="Times New Roman" pitchFamily="18" charset="0"/>
              </a:rPr>
              <a:t>TRÒ CHƠI: Ô CỬA BÍ MẬT</a:t>
            </a:r>
            <a:endParaRPr lang="en-GB" sz="3600" b="1">
              <a:solidFill>
                <a:srgbClr val="0000CC"/>
              </a:solidFill>
              <a:latin typeface="Times New Roman" pitchFamily="18" charset="0"/>
              <a:cs typeface="Times New Roman" pitchFamily="18" charset="0"/>
            </a:endParaRPr>
          </a:p>
        </p:txBody>
      </p:sp>
      <p:grpSp>
        <p:nvGrpSpPr>
          <p:cNvPr id="22" name="Group 21"/>
          <p:cNvGrpSpPr/>
          <p:nvPr/>
        </p:nvGrpSpPr>
        <p:grpSpPr>
          <a:xfrm>
            <a:off x="10330625" y="2862294"/>
            <a:ext cx="2148131" cy="2712606"/>
            <a:chOff x="990600" y="2621280"/>
            <a:chExt cx="2438400" cy="3011385"/>
          </a:xfrm>
        </p:grpSpPr>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438400" cy="2413260"/>
            </a:xfrm>
            <a:prstGeom prst="rect">
              <a:avLst/>
            </a:prstGeom>
          </p:spPr>
        </p:pic>
        <p:sp>
          <p:nvSpPr>
            <p:cNvPr id="24" name="TextBox 23"/>
            <p:cNvSpPr txBox="1"/>
            <p:nvPr/>
          </p:nvSpPr>
          <p:spPr>
            <a:xfrm>
              <a:off x="1187035" y="4983480"/>
              <a:ext cx="2045529" cy="649185"/>
            </a:xfrm>
            <a:prstGeom prst="rect">
              <a:avLst/>
            </a:prstGeom>
            <a:noFill/>
          </p:spPr>
          <p:txBody>
            <a:bodyPr wrap="square" rtlCol="0">
              <a:spAutoFit/>
            </a:bodyPr>
            <a:lstStyle/>
            <a:p>
              <a:pPr algn="ctr"/>
              <a:r>
                <a:rPr lang="en-US" sz="3200" b="1" smtClean="0">
                  <a:solidFill>
                    <a:srgbClr val="0000CC"/>
                  </a:solidFill>
                  <a:latin typeface="VNI-Avo" pitchFamily="2" charset="0"/>
                  <a:ea typeface="Arial-Rounded" panose="020B0500000000000000" pitchFamily="34" charset="0"/>
                  <a:cs typeface="Arial" pitchFamily="34" charset="0"/>
                </a:rPr>
                <a:t>SOÁ 1</a:t>
              </a:r>
              <a:endParaRPr lang="en-US" sz="3200" b="1" dirty="0">
                <a:solidFill>
                  <a:srgbClr val="0000CC"/>
                </a:solidFill>
                <a:latin typeface="VNI-Avo" pitchFamily="2" charset="0"/>
                <a:ea typeface="Arial-Rounded" panose="020B0500000000000000" pitchFamily="34" charset="0"/>
                <a:cs typeface="Arial" pitchFamily="34" charset="0"/>
              </a:endParaRPr>
            </a:p>
          </p:txBody>
        </p:sp>
      </p:grpSp>
      <p:grpSp>
        <p:nvGrpSpPr>
          <p:cNvPr id="26" name="Group 25"/>
          <p:cNvGrpSpPr/>
          <p:nvPr/>
        </p:nvGrpSpPr>
        <p:grpSpPr>
          <a:xfrm>
            <a:off x="13240401" y="2834641"/>
            <a:ext cx="2148131" cy="2712606"/>
            <a:chOff x="990600" y="2621280"/>
            <a:chExt cx="2438400" cy="3011385"/>
          </a:xfrm>
        </p:grpSpPr>
        <p:pic>
          <p:nvPicPr>
            <p:cNvPr id="27" name="Picture 26"/>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438400" cy="2413260"/>
            </a:xfrm>
            <a:prstGeom prst="rect">
              <a:avLst/>
            </a:prstGeom>
          </p:spPr>
        </p:pic>
        <p:sp>
          <p:nvSpPr>
            <p:cNvPr id="28" name="TextBox 27"/>
            <p:cNvSpPr txBox="1"/>
            <p:nvPr/>
          </p:nvSpPr>
          <p:spPr>
            <a:xfrm>
              <a:off x="1187035" y="4983480"/>
              <a:ext cx="2045529" cy="649185"/>
            </a:xfrm>
            <a:prstGeom prst="rect">
              <a:avLst/>
            </a:prstGeom>
            <a:noFill/>
          </p:spPr>
          <p:txBody>
            <a:bodyPr wrap="square" rtlCol="0">
              <a:spAutoFit/>
            </a:bodyPr>
            <a:lstStyle/>
            <a:p>
              <a:pPr algn="ctr"/>
              <a:r>
                <a:rPr lang="en-US" sz="3200" b="1" smtClean="0">
                  <a:solidFill>
                    <a:srgbClr val="0000CC"/>
                  </a:solidFill>
                  <a:latin typeface="VNI-Avo" pitchFamily="2" charset="0"/>
                  <a:ea typeface="Arial-Rounded" panose="020B0500000000000000" pitchFamily="34" charset="0"/>
                  <a:cs typeface="Arial" pitchFamily="34" charset="0"/>
                </a:rPr>
                <a:t>SOÁ 2</a:t>
              </a:r>
              <a:endParaRPr lang="en-US" sz="3200" b="1" dirty="0">
                <a:solidFill>
                  <a:srgbClr val="0000CC"/>
                </a:solidFill>
                <a:latin typeface="VNI-Avo" pitchFamily="2" charset="0"/>
                <a:ea typeface="Arial-Rounded" panose="020B0500000000000000" pitchFamily="34" charset="0"/>
                <a:cs typeface="Arial" pitchFamily="34" charset="0"/>
              </a:endParaRPr>
            </a:p>
          </p:txBody>
        </p:sp>
      </p:grpSp>
      <p:grpSp>
        <p:nvGrpSpPr>
          <p:cNvPr id="29" name="Group 28"/>
          <p:cNvGrpSpPr/>
          <p:nvPr/>
        </p:nvGrpSpPr>
        <p:grpSpPr>
          <a:xfrm>
            <a:off x="10330624" y="5961669"/>
            <a:ext cx="2148131" cy="2712606"/>
            <a:chOff x="990600" y="2621280"/>
            <a:chExt cx="2438400" cy="3011385"/>
          </a:xfrm>
        </p:grpSpPr>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438400" cy="2413260"/>
            </a:xfrm>
            <a:prstGeom prst="rect">
              <a:avLst/>
            </a:prstGeom>
          </p:spPr>
        </p:pic>
        <p:sp>
          <p:nvSpPr>
            <p:cNvPr id="31" name="TextBox 30"/>
            <p:cNvSpPr txBox="1"/>
            <p:nvPr/>
          </p:nvSpPr>
          <p:spPr>
            <a:xfrm>
              <a:off x="1187035" y="4983480"/>
              <a:ext cx="2045529" cy="649185"/>
            </a:xfrm>
            <a:prstGeom prst="rect">
              <a:avLst/>
            </a:prstGeom>
            <a:noFill/>
          </p:spPr>
          <p:txBody>
            <a:bodyPr wrap="square" rtlCol="0">
              <a:spAutoFit/>
            </a:bodyPr>
            <a:lstStyle/>
            <a:p>
              <a:pPr algn="ctr"/>
              <a:r>
                <a:rPr lang="en-US" sz="3200" b="1" smtClean="0">
                  <a:solidFill>
                    <a:srgbClr val="0000CC"/>
                  </a:solidFill>
                  <a:latin typeface="VNI-Avo" pitchFamily="2" charset="0"/>
                  <a:ea typeface="Arial-Rounded" panose="020B0500000000000000" pitchFamily="34" charset="0"/>
                  <a:cs typeface="Arial" pitchFamily="34" charset="0"/>
                </a:rPr>
                <a:t>SOÁ 3</a:t>
              </a:r>
              <a:endParaRPr lang="en-US" sz="3200" b="1" dirty="0">
                <a:solidFill>
                  <a:srgbClr val="0000CC"/>
                </a:solidFill>
                <a:latin typeface="VNI-Avo" pitchFamily="2" charset="0"/>
                <a:ea typeface="Arial-Rounded" panose="020B0500000000000000" pitchFamily="34" charset="0"/>
                <a:cs typeface="Arial" pitchFamily="34" charset="0"/>
              </a:endParaRPr>
            </a:p>
          </p:txBody>
        </p:sp>
      </p:grpSp>
      <p:grpSp>
        <p:nvGrpSpPr>
          <p:cNvPr id="32" name="Group 31"/>
          <p:cNvGrpSpPr/>
          <p:nvPr/>
        </p:nvGrpSpPr>
        <p:grpSpPr>
          <a:xfrm>
            <a:off x="13240400" y="5943601"/>
            <a:ext cx="2148131" cy="2712606"/>
            <a:chOff x="990600" y="2621280"/>
            <a:chExt cx="2438400" cy="3011385"/>
          </a:xfrm>
        </p:grpSpPr>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438400" cy="2413260"/>
            </a:xfrm>
            <a:prstGeom prst="rect">
              <a:avLst/>
            </a:prstGeom>
          </p:spPr>
        </p:pic>
        <p:sp>
          <p:nvSpPr>
            <p:cNvPr id="34" name="TextBox 33"/>
            <p:cNvSpPr txBox="1"/>
            <p:nvPr/>
          </p:nvSpPr>
          <p:spPr>
            <a:xfrm>
              <a:off x="1187035" y="4983480"/>
              <a:ext cx="2045529" cy="649185"/>
            </a:xfrm>
            <a:prstGeom prst="rect">
              <a:avLst/>
            </a:prstGeom>
            <a:noFill/>
          </p:spPr>
          <p:txBody>
            <a:bodyPr wrap="square" rtlCol="0">
              <a:spAutoFit/>
            </a:bodyPr>
            <a:lstStyle/>
            <a:p>
              <a:pPr algn="ctr"/>
              <a:r>
                <a:rPr lang="en-US" sz="3200" b="1" smtClean="0">
                  <a:solidFill>
                    <a:srgbClr val="0000CC"/>
                  </a:solidFill>
                  <a:latin typeface="VNI-Avo" pitchFamily="2" charset="0"/>
                  <a:ea typeface="Arial-Rounded" panose="020B0500000000000000" pitchFamily="34" charset="0"/>
                  <a:cs typeface="Arial" pitchFamily="34" charset="0"/>
                </a:rPr>
                <a:t>SOÁ 4</a:t>
              </a:r>
              <a:endParaRPr lang="en-US" sz="3200" b="1" dirty="0">
                <a:solidFill>
                  <a:srgbClr val="0000CC"/>
                </a:solidFill>
                <a:latin typeface="VNI-Avo" pitchFamily="2" charset="0"/>
                <a:ea typeface="Arial-Rounded" panose="020B0500000000000000" pitchFamily="34" charset="0"/>
                <a:cs typeface="Arial" pitchFamily="34" charset="0"/>
              </a:endParaRPr>
            </a:p>
          </p:txBody>
        </p:sp>
      </p:grpSp>
      <p:sp>
        <p:nvSpPr>
          <p:cNvPr id="35" name="Rectangle 34"/>
          <p:cNvSpPr/>
          <p:nvPr/>
        </p:nvSpPr>
        <p:spPr>
          <a:xfrm>
            <a:off x="1280319" y="3223129"/>
            <a:ext cx="3348747" cy="1323439"/>
          </a:xfrm>
          <a:prstGeom prst="rect">
            <a:avLst/>
          </a:prstGeom>
        </p:spPr>
        <p:txBody>
          <a:bodyPr wrap="square">
            <a:spAutoFit/>
          </a:bodyPr>
          <a:lstStyle/>
          <a:p>
            <a:pPr algn="ctr"/>
            <a:r>
              <a:rPr lang="nl-NL" sz="4000" b="1" smtClean="0">
                <a:solidFill>
                  <a:srgbClr val="0000CC"/>
                </a:solidFill>
                <a:latin typeface="Times New Roman" panose="02020603050405020304" pitchFamily="18" charset="0"/>
                <a:cs typeface="Times New Roman" panose="02020603050405020304" pitchFamily="18" charset="0"/>
              </a:rPr>
              <a:t>Điền l hay n</a:t>
            </a:r>
          </a:p>
          <a:p>
            <a:pPr algn="ctr"/>
            <a:r>
              <a:rPr lang="nl-NL" sz="4000" b="1" smtClean="0">
                <a:solidFill>
                  <a:srgbClr val="0000CC"/>
                </a:solidFill>
                <a:latin typeface="Times New Roman" panose="02020603050405020304" pitchFamily="18" charset="0"/>
                <a:cs typeface="Times New Roman" panose="02020603050405020304" pitchFamily="18" charset="0"/>
              </a:rPr>
              <a:t>....a ....iệt</a:t>
            </a:r>
            <a:endParaRPr lang="vi-VN" sz="4000" b="1" dirty="0">
              <a:solidFill>
                <a:srgbClr val="0000CC"/>
              </a:solidFill>
              <a:latin typeface="Times New Roman" pitchFamily="18" charset="0"/>
              <a:cs typeface="Times New Roman" pitchFamily="18" charset="0"/>
            </a:endParaRPr>
          </a:p>
        </p:txBody>
      </p:sp>
      <p:sp>
        <p:nvSpPr>
          <p:cNvPr id="36" name="Rectangle 35"/>
          <p:cNvSpPr/>
          <p:nvPr/>
        </p:nvSpPr>
        <p:spPr>
          <a:xfrm>
            <a:off x="1974766" y="3834048"/>
            <a:ext cx="1712900" cy="707886"/>
          </a:xfrm>
          <a:prstGeom prst="rect">
            <a:avLst/>
          </a:prstGeom>
        </p:spPr>
        <p:txBody>
          <a:bodyPr wrap="square">
            <a:spAutoFit/>
          </a:bodyPr>
          <a:lstStyle/>
          <a:p>
            <a:pPr algn="ctr"/>
            <a:r>
              <a:rPr lang="nl-NL" sz="4000" b="1" smtClean="0">
                <a:solidFill>
                  <a:srgbClr val="FF0000"/>
                </a:solidFill>
                <a:latin typeface="Times New Roman" panose="02020603050405020304" pitchFamily="18" charset="0"/>
                <a:cs typeface="Times New Roman" panose="02020603050405020304" pitchFamily="18" charset="0"/>
              </a:rPr>
              <a:t>l      l</a:t>
            </a:r>
            <a:endParaRPr lang="vi-VN" sz="4000" b="1" dirty="0">
              <a:solidFill>
                <a:srgbClr val="FF0000"/>
              </a:solidFill>
              <a:latin typeface="Times New Roman" pitchFamily="18" charset="0"/>
              <a:cs typeface="Times New Roman" pitchFamily="18" charset="0"/>
            </a:endParaRPr>
          </a:p>
        </p:txBody>
      </p:sp>
      <p:sp>
        <p:nvSpPr>
          <p:cNvPr id="37" name="Rectangle 36"/>
          <p:cNvSpPr/>
          <p:nvPr/>
        </p:nvSpPr>
        <p:spPr>
          <a:xfrm>
            <a:off x="5090894" y="3250862"/>
            <a:ext cx="3348747" cy="1323439"/>
          </a:xfrm>
          <a:prstGeom prst="rect">
            <a:avLst/>
          </a:prstGeom>
        </p:spPr>
        <p:txBody>
          <a:bodyPr wrap="square">
            <a:spAutoFit/>
          </a:bodyPr>
          <a:lstStyle/>
          <a:p>
            <a:pPr algn="ctr"/>
            <a:r>
              <a:rPr lang="nl-NL" sz="4000" b="1" smtClean="0">
                <a:solidFill>
                  <a:srgbClr val="0000CC"/>
                </a:solidFill>
                <a:latin typeface="Times New Roman" panose="02020603050405020304" pitchFamily="18" charset="0"/>
                <a:cs typeface="Times New Roman" panose="02020603050405020304" pitchFamily="18" charset="0"/>
              </a:rPr>
              <a:t>Điền l hay n</a:t>
            </a:r>
          </a:p>
          <a:p>
            <a:pPr algn="ctr"/>
            <a:r>
              <a:rPr lang="nl-NL" sz="4000" b="1" smtClean="0">
                <a:solidFill>
                  <a:srgbClr val="0000CC"/>
                </a:solidFill>
                <a:latin typeface="Times New Roman" panose="02020603050405020304" pitchFamily="18" charset="0"/>
                <a:cs typeface="Times New Roman" panose="02020603050405020304" pitchFamily="18" charset="0"/>
              </a:rPr>
              <a:t>béo .....úc</a:t>
            </a:r>
            <a:endParaRPr lang="vi-VN" sz="4000" b="1" dirty="0">
              <a:solidFill>
                <a:srgbClr val="0000CC"/>
              </a:solidFill>
              <a:latin typeface="Times New Roman" pitchFamily="18" charset="0"/>
              <a:cs typeface="Times New Roman" pitchFamily="18" charset="0"/>
            </a:endParaRPr>
          </a:p>
        </p:txBody>
      </p:sp>
      <p:sp>
        <p:nvSpPr>
          <p:cNvPr id="38" name="Rectangle 37"/>
          <p:cNvSpPr/>
          <p:nvPr/>
        </p:nvSpPr>
        <p:spPr>
          <a:xfrm>
            <a:off x="6893877" y="3848729"/>
            <a:ext cx="426722" cy="707886"/>
          </a:xfrm>
          <a:prstGeom prst="rect">
            <a:avLst/>
          </a:prstGeom>
        </p:spPr>
        <p:txBody>
          <a:bodyPr wrap="square">
            <a:spAutoFit/>
          </a:bodyPr>
          <a:lstStyle/>
          <a:p>
            <a:pPr algn="ctr"/>
            <a:r>
              <a:rPr lang="nl-NL" sz="4000" b="1" smtClean="0">
                <a:solidFill>
                  <a:srgbClr val="FF0000"/>
                </a:solidFill>
                <a:latin typeface="Times New Roman" panose="02020603050405020304" pitchFamily="18" charset="0"/>
                <a:cs typeface="Times New Roman" panose="02020603050405020304" pitchFamily="18" charset="0"/>
              </a:rPr>
              <a:t>n</a:t>
            </a:r>
            <a:endParaRPr lang="vi-VN" sz="4000" b="1" dirty="0">
              <a:solidFill>
                <a:srgbClr val="FF0000"/>
              </a:solidFill>
              <a:latin typeface="Times New Roman" pitchFamily="18" charset="0"/>
              <a:cs typeface="Times New Roman" pitchFamily="18" charset="0"/>
            </a:endParaRPr>
          </a:p>
        </p:txBody>
      </p:sp>
      <p:sp>
        <p:nvSpPr>
          <p:cNvPr id="39" name="Rectangle 38"/>
          <p:cNvSpPr/>
          <p:nvPr/>
        </p:nvSpPr>
        <p:spPr>
          <a:xfrm>
            <a:off x="1280319" y="6040228"/>
            <a:ext cx="3348747" cy="1323439"/>
          </a:xfrm>
          <a:prstGeom prst="rect">
            <a:avLst/>
          </a:prstGeom>
        </p:spPr>
        <p:txBody>
          <a:bodyPr wrap="square">
            <a:spAutoFit/>
          </a:bodyPr>
          <a:lstStyle/>
          <a:p>
            <a:pPr algn="ctr"/>
            <a:r>
              <a:rPr lang="nl-NL" sz="4000" b="1" smtClean="0">
                <a:solidFill>
                  <a:srgbClr val="0000CC"/>
                </a:solidFill>
                <a:latin typeface="Times New Roman" panose="02020603050405020304" pitchFamily="18" charset="0"/>
                <a:cs typeface="Times New Roman" panose="02020603050405020304" pitchFamily="18" charset="0"/>
              </a:rPr>
              <a:t>Điền ch hay tr</a:t>
            </a:r>
          </a:p>
          <a:p>
            <a:pPr algn="ctr"/>
            <a:r>
              <a:rPr lang="nl-NL" sz="4000" b="1" smtClean="0">
                <a:solidFill>
                  <a:srgbClr val="0000CC"/>
                </a:solidFill>
                <a:latin typeface="Times New Roman" panose="02020603050405020304" pitchFamily="18" charset="0"/>
                <a:cs typeface="Times New Roman" panose="02020603050405020304" pitchFamily="18" charset="0"/>
              </a:rPr>
              <a:t>....ắng lốp</a:t>
            </a:r>
            <a:endParaRPr lang="vi-VN" sz="4000" b="1" dirty="0">
              <a:solidFill>
                <a:srgbClr val="0000CC"/>
              </a:solidFill>
              <a:latin typeface="Times New Roman" pitchFamily="18" charset="0"/>
              <a:cs typeface="Times New Roman" pitchFamily="18" charset="0"/>
            </a:endParaRPr>
          </a:p>
        </p:txBody>
      </p:sp>
      <p:sp>
        <p:nvSpPr>
          <p:cNvPr id="40" name="Rectangle 39"/>
          <p:cNvSpPr/>
          <p:nvPr/>
        </p:nvSpPr>
        <p:spPr>
          <a:xfrm>
            <a:off x="1940719" y="6624900"/>
            <a:ext cx="578547" cy="707886"/>
          </a:xfrm>
          <a:prstGeom prst="rect">
            <a:avLst/>
          </a:prstGeom>
        </p:spPr>
        <p:txBody>
          <a:bodyPr wrap="square">
            <a:spAutoFit/>
          </a:bodyPr>
          <a:lstStyle/>
          <a:p>
            <a:pPr algn="ctr"/>
            <a:r>
              <a:rPr lang="nl-NL" sz="4000" b="1" smtClean="0">
                <a:solidFill>
                  <a:srgbClr val="FF0000"/>
                </a:solidFill>
                <a:latin typeface="Times New Roman" panose="02020603050405020304" pitchFamily="18" charset="0"/>
                <a:cs typeface="Times New Roman" panose="02020603050405020304" pitchFamily="18" charset="0"/>
              </a:rPr>
              <a:t>tr</a:t>
            </a:r>
            <a:endParaRPr lang="vi-VN" sz="4000" b="1" dirty="0">
              <a:solidFill>
                <a:srgbClr val="FF0000"/>
              </a:solidFill>
              <a:latin typeface="Times New Roman" pitchFamily="18" charset="0"/>
              <a:cs typeface="Times New Roman" pitchFamily="18" charset="0"/>
            </a:endParaRPr>
          </a:p>
        </p:txBody>
      </p:sp>
      <p:sp>
        <p:nvSpPr>
          <p:cNvPr id="41" name="Rectangle 40"/>
          <p:cNvSpPr/>
          <p:nvPr/>
        </p:nvSpPr>
        <p:spPr>
          <a:xfrm>
            <a:off x="5090894" y="6067961"/>
            <a:ext cx="3348747" cy="1323439"/>
          </a:xfrm>
          <a:prstGeom prst="rect">
            <a:avLst/>
          </a:prstGeom>
        </p:spPr>
        <p:txBody>
          <a:bodyPr wrap="square">
            <a:spAutoFit/>
          </a:bodyPr>
          <a:lstStyle/>
          <a:p>
            <a:pPr algn="ctr"/>
            <a:r>
              <a:rPr lang="nl-NL" sz="4000" b="1" smtClean="0">
                <a:solidFill>
                  <a:srgbClr val="0000CC"/>
                </a:solidFill>
                <a:latin typeface="Times New Roman" panose="02020603050405020304" pitchFamily="18" charset="0"/>
                <a:cs typeface="Times New Roman" panose="02020603050405020304" pitchFamily="18" charset="0"/>
              </a:rPr>
              <a:t>Điền x hay s</a:t>
            </a:r>
          </a:p>
          <a:p>
            <a:pPr algn="ctr"/>
            <a:r>
              <a:rPr lang="nl-NL" sz="4000" b="1" smtClean="0">
                <a:solidFill>
                  <a:srgbClr val="0000CC"/>
                </a:solidFill>
                <a:latin typeface="Times New Roman" panose="02020603050405020304" pitchFamily="18" charset="0"/>
                <a:cs typeface="Times New Roman" panose="02020603050405020304" pitchFamily="18" charset="0"/>
              </a:rPr>
              <a:t>...anh  ánh</a:t>
            </a:r>
            <a:endParaRPr lang="vi-VN" sz="4000" b="1" dirty="0">
              <a:solidFill>
                <a:srgbClr val="0000CC"/>
              </a:solidFill>
              <a:latin typeface="Times New Roman" pitchFamily="18" charset="0"/>
              <a:cs typeface="Times New Roman" pitchFamily="18" charset="0"/>
            </a:endParaRPr>
          </a:p>
        </p:txBody>
      </p:sp>
      <p:sp>
        <p:nvSpPr>
          <p:cNvPr id="42" name="Rectangle 41"/>
          <p:cNvSpPr/>
          <p:nvPr/>
        </p:nvSpPr>
        <p:spPr>
          <a:xfrm>
            <a:off x="5699919" y="6658114"/>
            <a:ext cx="336695" cy="707886"/>
          </a:xfrm>
          <a:prstGeom prst="rect">
            <a:avLst/>
          </a:prstGeom>
        </p:spPr>
        <p:txBody>
          <a:bodyPr wrap="square">
            <a:spAutoFit/>
          </a:bodyPr>
          <a:lstStyle/>
          <a:p>
            <a:pPr algn="ctr"/>
            <a:r>
              <a:rPr lang="nl-NL" sz="4000" b="1" smtClean="0">
                <a:solidFill>
                  <a:srgbClr val="FF0000"/>
                </a:solidFill>
                <a:latin typeface="Times New Roman" panose="02020603050405020304" pitchFamily="18" charset="0"/>
                <a:cs typeface="Times New Roman" panose="02020603050405020304" pitchFamily="18" charset="0"/>
              </a:rPr>
              <a:t>x</a:t>
            </a:r>
            <a:endParaRPr lang="vi-VN"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22"/>
                                        </p:tgtEl>
                                      </p:cBhvr>
                                    </p:animEffect>
                                    <p:set>
                                      <p:cBhvr>
                                        <p:cTn id="1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2" restart="whenNotActive" fill="hold" evtFilter="cancelBubble" nodeType="interactiveSeq">
                <p:stCondLst>
                  <p:cond evt="onClick" delay="0">
                    <p:tgtEl>
                      <p:spTgt spid="26"/>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par>
                          <p:cTn id="18" fill="hold">
                            <p:stCondLst>
                              <p:cond delay="500"/>
                            </p:stCondLst>
                            <p:childTnLst>
                              <p:par>
                                <p:cTn id="19" presetID="10" presetClass="exit" presetSubtype="0" fill="hold" nodeType="afterEffect">
                                  <p:stCondLst>
                                    <p:cond delay="0"/>
                                  </p:stCondLst>
                                  <p:childTnLst>
                                    <p:animEffect transition="out" filter="fade">
                                      <p:cBhvr>
                                        <p:cTn id="20" dur="500"/>
                                        <p:tgtEl>
                                          <p:spTgt spid="26"/>
                                        </p:tgtEl>
                                      </p:cBhvr>
                                    </p:animEffect>
                                    <p:set>
                                      <p:cBhvr>
                                        <p:cTn id="2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22" restart="whenNotActive" fill="hold" evtFilter="cancelBubble" nodeType="interactiveSeq">
                <p:stCondLst>
                  <p:cond evt="onClick" delay="0">
                    <p:tgtEl>
                      <p:spTgt spid="29"/>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29"/>
                                        </p:tgtEl>
                                      </p:cBhvr>
                                    </p:animEffect>
                                    <p:set>
                                      <p:cBhvr>
                                        <p:cTn id="31"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32" restart="whenNotActive" fill="hold" evtFilter="cancelBubble" nodeType="interactiveSeq">
                <p:stCondLst>
                  <p:cond evt="onClick" delay="0">
                    <p:tgtEl>
                      <p:spTgt spid="32"/>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par>
                          <p:cTn id="38" fill="hold">
                            <p:stCondLst>
                              <p:cond delay="500"/>
                            </p:stCondLst>
                            <p:childTnLst>
                              <p:par>
                                <p:cTn id="39" presetID="10" presetClass="exit" presetSubtype="0" fill="hold" nodeType="afterEffect">
                                  <p:stCondLst>
                                    <p:cond delay="0"/>
                                  </p:stCondLst>
                                  <p:childTnLst>
                                    <p:animEffect transition="out" filter="fade">
                                      <p:cBhvr>
                                        <p:cTn id="40" dur="500"/>
                                        <p:tgtEl>
                                          <p:spTgt spid="32"/>
                                        </p:tgtEl>
                                      </p:cBhvr>
                                    </p:animEffect>
                                    <p:set>
                                      <p:cBhvr>
                                        <p:cTn id="4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42" restart="whenNotActive" fill="hold" evtFilter="cancelBubble" nodeType="interactiveSeq">
                <p:stCondLst>
                  <p:cond evt="onClick" delay="0">
                    <p:tgtEl>
                      <p:spTgt spid="35"/>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childTnLst>
                          </p:cTn>
                        </p:par>
                      </p:childTnLst>
                    </p:cTn>
                  </p:par>
                </p:childTnLst>
              </p:cTn>
              <p:nextCondLst>
                <p:cond evt="onClick" delay="0">
                  <p:tgtEl>
                    <p:spTgt spid="35"/>
                  </p:tgtEl>
                </p:cond>
              </p:nextCondLst>
            </p:seq>
            <p:seq concurrent="1" nextAc="seek">
              <p:cTn id="48" restart="whenNotActive" fill="hold" evtFilter="cancelBubble" nodeType="interactiveSeq">
                <p:stCondLst>
                  <p:cond evt="onClick" delay="0">
                    <p:tgtEl>
                      <p:spTgt spid="37"/>
                    </p:tgtEl>
                  </p:cond>
                </p:stCondLst>
                <p:endSync evt="end" delay="0">
                  <p:rtn val="all"/>
                </p:endSync>
                <p:childTnLst>
                  <p:par>
                    <p:cTn id="49" fill="hold">
                      <p:stCondLst>
                        <p:cond delay="0"/>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childTnLst>
                          </p:cTn>
                        </p:par>
                      </p:childTnLst>
                    </p:cTn>
                  </p:par>
                </p:childTnLst>
              </p:cTn>
              <p:nextCondLst>
                <p:cond evt="onClick" delay="0">
                  <p:tgtEl>
                    <p:spTgt spid="37"/>
                  </p:tgtEl>
                </p:cond>
              </p:nextCondLst>
            </p:seq>
            <p:seq concurrent="1" nextAc="seek">
              <p:cTn id="54" restart="whenNotActive" fill="hold" evtFilter="cancelBubble" nodeType="interactiveSeq">
                <p:stCondLst>
                  <p:cond evt="onClick" delay="0">
                    <p:tgtEl>
                      <p:spTgt spid="39"/>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childTnLst>
                                </p:cTn>
                              </p:par>
                            </p:childTnLst>
                          </p:cTn>
                        </p:par>
                      </p:childTnLst>
                    </p:cTn>
                  </p:par>
                </p:childTnLst>
              </p:cTn>
              <p:nextCondLst>
                <p:cond evt="onClick" delay="0">
                  <p:tgtEl>
                    <p:spTgt spid="39"/>
                  </p:tgtEl>
                </p:cond>
              </p:nextCondLst>
            </p:seq>
            <p:seq concurrent="1" nextAc="seek">
              <p:cTn id="60" restart="whenNotActive" fill="hold" evtFilter="cancelBubble" nodeType="interactiveSeq">
                <p:stCondLst>
                  <p:cond evt="onClick" delay="0">
                    <p:tgtEl>
                      <p:spTgt spid="41"/>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fade">
                                      <p:cBhvr>
                                        <p:cTn id="65" dur="500"/>
                                        <p:tgtEl>
                                          <p:spTgt spid="42"/>
                                        </p:tgtEl>
                                      </p:cBhvr>
                                    </p:animEffect>
                                  </p:childTnLst>
                                </p:cTn>
                              </p:par>
                            </p:childTnLst>
                          </p:cTn>
                        </p:par>
                      </p:childTnLst>
                    </p:cTn>
                  </p:par>
                </p:childTnLst>
              </p:cTn>
              <p:nextCondLst>
                <p:cond evt="onClick" delay="0">
                  <p:tgtEl>
                    <p:spTgt spid="41"/>
                  </p:tgtEl>
                </p:cond>
              </p:nextCondLst>
            </p:seq>
          </p:childTnLst>
        </p:cTn>
      </p:par>
    </p:tnLst>
    <p:bldLst>
      <p:bldP spid="35" grpId="0"/>
      <p:bldP spid="36" grpId="0"/>
      <p:bldP spid="37" grpId="0"/>
      <p:bldP spid="38" grpId="0"/>
      <p:bldP spid="39" grpId="0"/>
      <p:bldP spid="40" grpId="0"/>
      <p:bldP spid="41" grpId="0"/>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113963" y="1339904"/>
            <a:ext cx="6019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smtClean="0">
                <a:solidFill>
                  <a:srgbClr val="0000CC"/>
                </a:solidFill>
                <a:effectLst>
                  <a:outerShdw blurRad="38100" dist="38100" dir="2700000" algn="tl">
                    <a:srgbClr val="000000">
                      <a:alpha val="43137"/>
                    </a:srgbClr>
                  </a:outerShdw>
                </a:effectLst>
                <a:latin typeface="Times New Roman" pitchFamily="18" charset="0"/>
              </a:rPr>
              <a:t> 19: SÔNG HƯƠNG (T3</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a:t>
            </a:r>
          </a:p>
        </p:txBody>
      </p:sp>
      <p:grpSp>
        <p:nvGrpSpPr>
          <p:cNvPr id="13" name="Group 12"/>
          <p:cNvGrpSpPr/>
          <p:nvPr/>
        </p:nvGrpSpPr>
        <p:grpSpPr>
          <a:xfrm>
            <a:off x="1478598" y="2286000"/>
            <a:ext cx="12039600" cy="646331"/>
            <a:chOff x="1508919" y="1888664"/>
            <a:chExt cx="3733800" cy="646331"/>
          </a:xfrm>
        </p:grpSpPr>
        <p:sp>
          <p:nvSpPr>
            <p:cNvPr id="20" name="Rectangle 19"/>
            <p:cNvSpPr/>
            <p:nvPr/>
          </p:nvSpPr>
          <p:spPr>
            <a:xfrm>
              <a:off x="1508919" y="1888664"/>
              <a:ext cx="3733800" cy="646331"/>
            </a:xfrm>
            <a:prstGeom prst="rect">
              <a:avLst/>
            </a:prstGeom>
          </p:spPr>
          <p:txBody>
            <a:bodyPr wrap="square">
              <a:spAutoFit/>
            </a:bodyPr>
            <a:lstStyle/>
            <a:p>
              <a:r>
                <a:rPr lang="en-US" sz="3600" b="1" dirty="0" smtClean="0">
                  <a:solidFill>
                    <a:srgbClr val="FF0066"/>
                  </a:solidFill>
                  <a:latin typeface="Times New Roman" pitchFamily="18" charset="0"/>
                  <a:cs typeface="Times New Roman" pitchFamily="18" charset="0"/>
                </a:rPr>
                <a:t>1. </a:t>
              </a:r>
              <a:r>
                <a:rPr lang="en-US" sz="3600" b="1" dirty="0" err="1" smtClean="0">
                  <a:solidFill>
                    <a:srgbClr val="FF0066"/>
                  </a:solidFill>
                  <a:latin typeface="Times New Roman" pitchFamily="18" charset="0"/>
                  <a:cs typeface="Times New Roman" pitchFamily="18" charset="0"/>
                </a:rPr>
                <a:t>Nghe</a:t>
              </a:r>
              <a:r>
                <a:rPr lang="en-US" sz="3600" b="1" dirty="0" smtClean="0">
                  <a:solidFill>
                    <a:srgbClr val="FF0066"/>
                  </a:solidFill>
                  <a:latin typeface="Times New Roman" pitchFamily="18" charset="0"/>
                  <a:cs typeface="Times New Roman" pitchFamily="18" charset="0"/>
                </a:rPr>
                <a:t> – </a:t>
              </a:r>
              <a:r>
                <a:rPr lang="en-US" sz="3600" b="1" dirty="0" err="1" smtClean="0">
                  <a:solidFill>
                    <a:srgbClr val="FF0066"/>
                  </a:solidFill>
                  <a:latin typeface="Times New Roman" pitchFamily="18" charset="0"/>
                  <a:cs typeface="Times New Roman" pitchFamily="18" charset="0"/>
                </a:rPr>
                <a:t>Viết</a:t>
              </a:r>
              <a:r>
                <a:rPr lang="en-US" sz="3600" b="1" dirty="0" smtClean="0">
                  <a:solidFill>
                    <a:srgbClr val="FF0066"/>
                  </a:solidFill>
                  <a:latin typeface="Times New Roman" pitchFamily="18" charset="0"/>
                  <a:cs typeface="Times New Roman" pitchFamily="18" charset="0"/>
                </a:rPr>
                <a:t>.	</a:t>
              </a:r>
              <a:r>
                <a:rPr lang="en-US" sz="3600" b="1" smtClean="0">
                  <a:solidFill>
                    <a:srgbClr val="FF0066"/>
                  </a:solidFill>
                  <a:latin typeface="Times New Roman" pitchFamily="18" charset="0"/>
                  <a:cs typeface="Times New Roman" pitchFamily="18" charset="0"/>
                </a:rPr>
                <a:t>	Chợ Hòn Gai</a:t>
              </a:r>
              <a:r>
                <a:rPr lang="en-US" sz="3600" b="1" dirty="0" smtClean="0">
                  <a:solidFill>
                    <a:srgbClr val="FF0066"/>
                  </a:solidFill>
                  <a:latin typeface="Times New Roman" pitchFamily="18" charset="0"/>
                  <a:cs typeface="Times New Roman" pitchFamily="18" charset="0"/>
                </a:rPr>
                <a:t>		</a:t>
              </a:r>
              <a:endParaRPr lang="en-US" sz="3600" b="1" dirty="0">
                <a:solidFill>
                  <a:srgbClr val="FF0066"/>
                </a:solidFill>
                <a:latin typeface="Times New Roman" pitchFamily="18" charset="0"/>
                <a:cs typeface="Times New Roman" pitchFamily="18" charset="0"/>
              </a:endParaRPr>
            </a:p>
          </p:txBody>
        </p:sp>
        <p:cxnSp>
          <p:nvCxnSpPr>
            <p:cNvPr id="21" name="Straight Connector 20"/>
            <p:cNvCxnSpPr/>
            <p:nvPr/>
          </p:nvCxnSpPr>
          <p:spPr>
            <a:xfrm>
              <a:off x="1543397" y="2498264"/>
              <a:ext cx="87909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 name="Rectangle 1"/>
          <p:cNvSpPr/>
          <p:nvPr/>
        </p:nvSpPr>
        <p:spPr>
          <a:xfrm>
            <a:off x="1478597" y="3505200"/>
            <a:ext cx="13593921" cy="4185761"/>
          </a:xfrm>
          <a:prstGeom prst="rect">
            <a:avLst/>
          </a:prstGeom>
        </p:spPr>
        <p:txBody>
          <a:bodyPr wrap="square">
            <a:spAutoFit/>
          </a:bodyPr>
          <a:lstStyle/>
          <a:p>
            <a:pPr indent="625475" algn="just"/>
            <a:r>
              <a:rPr lang="en-US" sz="3800" b="1" smtClean="0">
                <a:solidFill>
                  <a:srgbClr val="0000CC"/>
                </a:solidFill>
                <a:latin typeface="Times New Roman" pitchFamily="18" charset="0"/>
                <a:cs typeface="Times New Roman" pitchFamily="18" charset="0"/>
              </a:rPr>
              <a:t> </a:t>
            </a:r>
            <a:r>
              <a:rPr lang="vi-VN" sz="3800" b="1" smtClean="0">
                <a:solidFill>
                  <a:srgbClr val="0000CC"/>
                </a:solidFill>
                <a:latin typeface="Times New Roman" pitchFamily="18" charset="0"/>
                <a:cs typeface="Times New Roman" pitchFamily="18" charset="0"/>
              </a:rPr>
              <a:t>Chợ </a:t>
            </a:r>
            <a:r>
              <a:rPr lang="vi-VN" sz="3800" b="1">
                <a:solidFill>
                  <a:srgbClr val="0000CC"/>
                </a:solidFill>
                <a:latin typeface="Times New Roman" pitchFamily="18" charset="0"/>
                <a:cs typeface="Times New Roman" pitchFamily="18" charset="0"/>
              </a:rPr>
              <a:t>Hòn Gai buổi sáng la liệt tôm </a:t>
            </a:r>
            <a:r>
              <a:rPr lang="vi-VN" sz="3800" b="1" smtClean="0">
                <a:solidFill>
                  <a:srgbClr val="0000CC"/>
                </a:solidFill>
                <a:latin typeface="Times New Roman" pitchFamily="18" charset="0"/>
                <a:cs typeface="Times New Roman" pitchFamily="18" charset="0"/>
              </a:rPr>
              <a:t>cá… </a:t>
            </a:r>
            <a:r>
              <a:rPr lang="vi-VN" sz="3800" b="1">
                <a:solidFill>
                  <a:srgbClr val="0000CC"/>
                </a:solidFill>
                <a:latin typeface="Times New Roman" pitchFamily="18" charset="0"/>
                <a:cs typeface="Times New Roman" pitchFamily="18" charset="0"/>
              </a:rPr>
              <a:t>Những con cá </a:t>
            </a:r>
            <a:r>
              <a:rPr lang="en-US" sz="3800" b="1" smtClean="0">
                <a:solidFill>
                  <a:srgbClr val="0000CC"/>
                </a:solidFill>
                <a:latin typeface="Times New Roman" pitchFamily="18" charset="0"/>
                <a:cs typeface="Times New Roman" pitchFamily="18" charset="0"/>
              </a:rPr>
              <a:t>chim mình dẹt như hình con chim lúc sải cánh bay, thịt ngon vào loại nhất nhì. </a:t>
            </a:r>
            <a:r>
              <a:rPr lang="vi-VN" sz="3800" b="1" smtClean="0">
                <a:solidFill>
                  <a:srgbClr val="0000CC"/>
                </a:solidFill>
                <a:latin typeface="Times New Roman" pitchFamily="18" charset="0"/>
                <a:cs typeface="Times New Roman" pitchFamily="18" charset="0"/>
              </a:rPr>
              <a:t>Những </a:t>
            </a:r>
            <a:r>
              <a:rPr lang="vi-VN" sz="3800" b="1">
                <a:solidFill>
                  <a:srgbClr val="0000CC"/>
                </a:solidFill>
                <a:latin typeface="Times New Roman" pitchFamily="18" charset="0"/>
                <a:cs typeface="Times New Roman" pitchFamily="18" charset="0"/>
              </a:rPr>
              <a:t>con cá nhụ béo núc, trắng lốp, bóng mượt như được quét một lớp mỡ ngoài vảy. Những con tôm he tròn, thịt căng lên từng ngấn như cổ tay trẻ lên ba, da xanh ánh, </a:t>
            </a:r>
            <a:r>
              <a:rPr lang="vi-VN" sz="3800" b="1" smtClean="0">
                <a:solidFill>
                  <a:srgbClr val="0000CC"/>
                </a:solidFill>
                <a:latin typeface="Times New Roman" pitchFamily="18" charset="0"/>
                <a:cs typeface="Times New Roman" pitchFamily="18" charset="0"/>
              </a:rPr>
              <a:t>h</a:t>
            </a:r>
            <a:r>
              <a:rPr lang="en-US" sz="3800" b="1">
                <a:solidFill>
                  <a:srgbClr val="0000CC"/>
                </a:solidFill>
                <a:latin typeface="Times New Roman" pitchFamily="18" charset="0"/>
                <a:cs typeface="Times New Roman" pitchFamily="18" charset="0"/>
              </a:rPr>
              <a:t>à</a:t>
            </a:r>
            <a:r>
              <a:rPr lang="vi-VN" sz="3800" b="1" smtClean="0">
                <a:solidFill>
                  <a:srgbClr val="0000CC"/>
                </a:solidFill>
                <a:latin typeface="Times New Roman" pitchFamily="18" charset="0"/>
                <a:cs typeface="Times New Roman" pitchFamily="18" charset="0"/>
              </a:rPr>
              <a:t>ng </a:t>
            </a:r>
            <a:r>
              <a:rPr lang="vi-VN" sz="3800" b="1">
                <a:solidFill>
                  <a:srgbClr val="0000CC"/>
                </a:solidFill>
                <a:latin typeface="Times New Roman" pitchFamily="18" charset="0"/>
                <a:cs typeface="Times New Roman" pitchFamily="18" charset="0"/>
              </a:rPr>
              <a:t>chân choi choi như muốn bơi</a:t>
            </a:r>
            <a:r>
              <a:rPr lang="vi-VN" sz="3800" b="1" smtClean="0">
                <a:solidFill>
                  <a:srgbClr val="0000CC"/>
                </a:solidFill>
                <a:latin typeface="Times New Roman" pitchFamily="18" charset="0"/>
                <a:cs typeface="Times New Roman" pitchFamily="18" charset="0"/>
              </a:rPr>
              <a:t>.</a:t>
            </a:r>
            <a:endParaRPr lang="en-US" sz="3800" b="1" smtClean="0">
              <a:solidFill>
                <a:srgbClr val="0000CC"/>
              </a:solidFill>
              <a:latin typeface="Times New Roman" pitchFamily="18" charset="0"/>
              <a:cs typeface="Times New Roman" pitchFamily="18" charset="0"/>
            </a:endParaRPr>
          </a:p>
          <a:p>
            <a:pPr indent="625475" algn="r"/>
            <a:r>
              <a:rPr lang="en-US" sz="3800" b="1" smtClean="0">
                <a:solidFill>
                  <a:srgbClr val="0000CC"/>
                </a:solidFill>
                <a:latin typeface="Times New Roman" pitchFamily="18" charset="0"/>
                <a:cs typeface="Times New Roman" pitchFamily="18" charset="0"/>
              </a:rPr>
              <a:t>(Thi Sảnh)</a:t>
            </a:r>
            <a:endParaRPr lang="en-US" sz="3800"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92750652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693346" y="3025914"/>
            <a:ext cx="13607773" cy="707886"/>
          </a:xfrm>
          <a:prstGeom prst="rect">
            <a:avLst/>
          </a:prstGeom>
        </p:spPr>
        <p:txBody>
          <a:bodyPr wrap="square">
            <a:spAutoFit/>
          </a:bodyPr>
          <a:lstStyle/>
          <a:p>
            <a:r>
              <a:rPr lang="nl-NL" sz="4000" b="1" smtClean="0">
                <a:solidFill>
                  <a:srgbClr val="0000CC"/>
                </a:solidFill>
                <a:latin typeface="Times New Roman" panose="02020603050405020304" pitchFamily="18" charset="0"/>
                <a:cs typeface="Times New Roman" panose="02020603050405020304" pitchFamily="18" charset="0"/>
              </a:rPr>
              <a:t>La liệt, mình dẹt, sải cánh, béo núc, trắng lốp, xanh ánh  </a:t>
            </a:r>
            <a:endParaRPr lang="vi-VN" sz="40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2. Viết từ khó.</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693346" y="5334000"/>
            <a:ext cx="10268491" cy="707886"/>
          </a:xfrm>
          <a:prstGeom prst="rect">
            <a:avLst/>
          </a:prstGeom>
        </p:spPr>
        <p:txBody>
          <a:bodyPr wrap="square">
            <a:spAutoFit/>
          </a:bodyPr>
          <a:lstStyle/>
          <a:p>
            <a:r>
              <a:rPr lang="nl-NL" sz="4000" b="1" smtClean="0">
                <a:solidFill>
                  <a:srgbClr val="0000CC"/>
                </a:solidFill>
                <a:latin typeface="Times New Roman" pitchFamily="18" charset="0"/>
                <a:cs typeface="Times New Roman" pitchFamily="18" charset="0"/>
              </a:rPr>
              <a:t>Hai bạn trong bàn đổi vở và soát lỗi cho nhau.</a:t>
            </a:r>
            <a:endParaRPr lang="vi-VN" sz="4000" b="1">
              <a:solidFill>
                <a:srgbClr val="0000CC"/>
              </a:solidFill>
              <a:latin typeface="Times New Roman" pitchFamily="18" charset="0"/>
              <a:cs typeface="Times New Roman" pitchFamily="18" charset="0"/>
            </a:endParaRPr>
          </a:p>
        </p:txBody>
      </p:sp>
      <p:grpSp>
        <p:nvGrpSpPr>
          <p:cNvPr id="23" name="Group 22"/>
          <p:cNvGrpSpPr/>
          <p:nvPr/>
        </p:nvGrpSpPr>
        <p:grpSpPr>
          <a:xfrm>
            <a:off x="1508919" y="4007524"/>
            <a:ext cx="7086600" cy="677108"/>
            <a:chOff x="1508919" y="1888664"/>
            <a:chExt cx="6313517" cy="677108"/>
          </a:xfrm>
        </p:grpSpPr>
        <p:sp>
          <p:nvSpPr>
            <p:cNvPr id="24" name="Rectangle 23"/>
            <p:cNvSpPr/>
            <p:nvPr/>
          </p:nvSpPr>
          <p:spPr>
            <a:xfrm>
              <a:off x="1508919" y="1888664"/>
              <a:ext cx="6313517"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3. Đổi vở, soát lỗi cho nhau.</a:t>
              </a:r>
              <a:endParaRPr lang="en-US" sz="3800" b="1">
                <a:solidFill>
                  <a:srgbClr val="FF0066"/>
                </a:solidFill>
                <a:latin typeface="Times New Roman" pitchFamily="18" charset="0"/>
                <a:cs typeface="Times New Roman" pitchFamily="18" charset="0"/>
              </a:endParaRPr>
            </a:p>
          </p:txBody>
        </p:sp>
        <p:cxnSp>
          <p:nvCxnSpPr>
            <p:cNvPr id="26" name="Straight Connector 25"/>
            <p:cNvCxnSpPr/>
            <p:nvPr/>
          </p:nvCxnSpPr>
          <p:spPr>
            <a:xfrm>
              <a:off x="1673227" y="2519755"/>
              <a:ext cx="496934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9" name="Text Box 14"/>
          <p:cNvSpPr txBox="1">
            <a:spLocks noChangeArrowheads="1"/>
          </p:cNvSpPr>
          <p:nvPr/>
        </p:nvSpPr>
        <p:spPr bwMode="auto">
          <a:xfrm>
            <a:off x="5113963" y="1339904"/>
            <a:ext cx="6019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smtClean="0">
                <a:solidFill>
                  <a:srgbClr val="0000CC"/>
                </a:solidFill>
                <a:effectLst>
                  <a:outerShdw blurRad="38100" dist="38100" dir="2700000" algn="tl">
                    <a:srgbClr val="000000">
                      <a:alpha val="43137"/>
                    </a:srgbClr>
                  </a:outerShdw>
                </a:effectLst>
                <a:latin typeface="Times New Roman" pitchFamily="18" charset="0"/>
              </a:rPr>
              <a:t> 19: SÔNG HƯƠNG (T3</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a:t>
            </a:r>
          </a:p>
        </p:txBody>
      </p:sp>
    </p:spTree>
    <p:extLst>
      <p:ext uri="{BB962C8B-B14F-4D97-AF65-F5344CB8AC3E}">
        <p14:creationId xmlns:p14="http://schemas.microsoft.com/office/powerpoint/2010/main" val="18538180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7"/>
          <p:cNvGraphicFramePr>
            <a:graphicFrameLocks noGrp="1"/>
          </p:cNvGraphicFramePr>
          <p:nvPr>
            <p:extLst>
              <p:ext uri="{D42A27DB-BD31-4B8C-83A1-F6EECF244321}">
                <p14:modId xmlns:p14="http://schemas.microsoft.com/office/powerpoint/2010/main" val="813073801"/>
              </p:ext>
            </p:extLst>
          </p:nvPr>
        </p:nvGraphicFramePr>
        <p:xfrm>
          <a:off x="9374252" y="3865081"/>
          <a:ext cx="4302747" cy="5050319"/>
        </p:xfrm>
        <a:graphic>
          <a:graphicData uri="http://schemas.openxmlformats.org/drawingml/2006/table">
            <a:tbl>
              <a:tblPr firstRow="1" bandRow="1">
                <a:tableStyleId>{5C22544A-7EE6-4342-B048-85BDC9FD1C3A}</a:tableStyleId>
              </a:tblPr>
              <a:tblGrid>
                <a:gridCol w="4302747">
                  <a:extLst>
                    <a:ext uri="{9D8B030D-6E8A-4147-A177-3AD203B41FA5}">
                      <a16:colId xmlns:a16="http://schemas.microsoft.com/office/drawing/2014/main" val="20000"/>
                    </a:ext>
                  </a:extLst>
                </a:gridCol>
              </a:tblGrid>
              <a:tr h="737399">
                <a:tc>
                  <a:txBody>
                    <a:bodyPr/>
                    <a:lstStyle/>
                    <a:p>
                      <a:pPr algn="ctr"/>
                      <a:r>
                        <a:rPr lang="en-US" smtClean="0">
                          <a:solidFill>
                            <a:srgbClr val="FF0066"/>
                          </a:solidFill>
                        </a:rPr>
                        <a:t>Sửa</a:t>
                      </a:r>
                      <a:r>
                        <a:rPr lang="en-US" baseline="0" smtClean="0">
                          <a:solidFill>
                            <a:srgbClr val="FF0066"/>
                          </a:solidFill>
                        </a:rPr>
                        <a:t> lại đúng</a:t>
                      </a:r>
                      <a:endParaRPr lang="en-US">
                        <a:solidFill>
                          <a:srgbClr val="FF0066"/>
                        </a:solidFill>
                      </a:endParaRPr>
                    </a:p>
                  </a:txBody>
                  <a:tcPr>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solidFill>
                      <a:srgbClr val="BFE3F9"/>
                    </a:solidFill>
                  </a:tcPr>
                </a:tc>
                <a:extLst>
                  <a:ext uri="{0D108BD9-81ED-4DB2-BD59-A6C34878D82A}">
                    <a16:rowId xmlns:a16="http://schemas.microsoft.com/office/drawing/2014/main" val="10000"/>
                  </a:ext>
                </a:extLst>
              </a:tr>
              <a:tr h="4312920">
                <a:tc>
                  <a:txBody>
                    <a:bodyPr/>
                    <a:lstStyle/>
                    <a:p>
                      <a:endParaRPr lang="en-US"/>
                    </a:p>
                  </a:txBody>
                  <a:tcPr>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solidFill>
                      <a:srgbClr val="BFE3F9"/>
                    </a:solidFill>
                  </a:tcPr>
                </a:tc>
                <a:extLst>
                  <a:ext uri="{0D108BD9-81ED-4DB2-BD59-A6C34878D82A}">
                    <a16:rowId xmlns:a16="http://schemas.microsoft.com/office/drawing/2014/main" val="10001"/>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710099054"/>
              </p:ext>
            </p:extLst>
          </p:nvPr>
        </p:nvGraphicFramePr>
        <p:xfrm>
          <a:off x="768758" y="3657600"/>
          <a:ext cx="8605494" cy="5257800"/>
        </p:xfrm>
        <a:graphic>
          <a:graphicData uri="http://schemas.openxmlformats.org/drawingml/2006/table">
            <a:tbl>
              <a:tblPr firstRow="1" bandRow="1">
                <a:tableStyleId>{5C22544A-7EE6-4342-B048-85BDC9FD1C3A}</a:tableStyleId>
              </a:tblPr>
              <a:tblGrid>
                <a:gridCol w="4302747">
                  <a:extLst>
                    <a:ext uri="{9D8B030D-6E8A-4147-A177-3AD203B41FA5}">
                      <a16:colId xmlns:a16="http://schemas.microsoft.com/office/drawing/2014/main" val="20000"/>
                    </a:ext>
                  </a:extLst>
                </a:gridCol>
                <a:gridCol w="4302747">
                  <a:extLst>
                    <a:ext uri="{9D8B030D-6E8A-4147-A177-3AD203B41FA5}">
                      <a16:colId xmlns:a16="http://schemas.microsoft.com/office/drawing/2014/main" val="20001"/>
                    </a:ext>
                  </a:extLst>
                </a:gridCol>
              </a:tblGrid>
              <a:tr h="737399">
                <a:tc>
                  <a:txBody>
                    <a:bodyPr/>
                    <a:lstStyle/>
                    <a:p>
                      <a:pPr algn="ctr"/>
                      <a:r>
                        <a:rPr lang="en-US" smtClean="0">
                          <a:solidFill>
                            <a:srgbClr val="FF0066"/>
                          </a:solidFill>
                        </a:rPr>
                        <a:t>Những</a:t>
                      </a:r>
                      <a:r>
                        <a:rPr lang="en-US" baseline="0" smtClean="0">
                          <a:solidFill>
                            <a:srgbClr val="FF0066"/>
                          </a:solidFill>
                        </a:rPr>
                        <a:t> tên riêng </a:t>
                      </a:r>
                    </a:p>
                    <a:p>
                      <a:pPr algn="ctr"/>
                      <a:r>
                        <a:rPr lang="en-US" baseline="0" smtClean="0">
                          <a:solidFill>
                            <a:srgbClr val="FF0066"/>
                          </a:solidFill>
                        </a:rPr>
                        <a:t>viết đúng</a:t>
                      </a:r>
                      <a:endParaRPr lang="en-US">
                        <a:solidFill>
                          <a:srgbClr val="FF0066"/>
                        </a:solidFill>
                      </a:endParaRPr>
                    </a:p>
                  </a:txBody>
                  <a:tcPr>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solidFill>
                      <a:srgbClr val="BFE3F9"/>
                    </a:solidFill>
                  </a:tcPr>
                </a:tc>
                <a:tc>
                  <a:txBody>
                    <a:bodyPr/>
                    <a:lstStyle/>
                    <a:p>
                      <a:pPr algn="ctr"/>
                      <a:r>
                        <a:rPr lang="en-US" smtClean="0">
                          <a:solidFill>
                            <a:srgbClr val="FF0066"/>
                          </a:solidFill>
                        </a:rPr>
                        <a:t>Những</a:t>
                      </a:r>
                      <a:r>
                        <a:rPr lang="en-US" baseline="0" smtClean="0">
                          <a:solidFill>
                            <a:srgbClr val="FF0066"/>
                          </a:solidFill>
                        </a:rPr>
                        <a:t> tên riêng </a:t>
                      </a:r>
                    </a:p>
                    <a:p>
                      <a:pPr algn="ctr"/>
                      <a:r>
                        <a:rPr lang="en-US" baseline="0" smtClean="0">
                          <a:solidFill>
                            <a:srgbClr val="FF0066"/>
                          </a:solidFill>
                        </a:rPr>
                        <a:t>viết sai</a:t>
                      </a:r>
                      <a:endParaRPr lang="en-US">
                        <a:solidFill>
                          <a:srgbClr val="FF0066"/>
                        </a:solidFill>
                      </a:endParaRPr>
                    </a:p>
                  </a:txBody>
                  <a:tcPr>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solidFill>
                      <a:srgbClr val="BFE3F9"/>
                    </a:solidFill>
                  </a:tcPr>
                </a:tc>
                <a:extLst>
                  <a:ext uri="{0D108BD9-81ED-4DB2-BD59-A6C34878D82A}">
                    <a16:rowId xmlns:a16="http://schemas.microsoft.com/office/drawing/2014/main" val="10000"/>
                  </a:ext>
                </a:extLst>
              </a:tr>
              <a:tr h="4312920">
                <a:tc>
                  <a:txBody>
                    <a:bodyPr/>
                    <a:lstStyle/>
                    <a:p>
                      <a:endParaRPr lang="en-US"/>
                    </a:p>
                  </a:txBody>
                  <a:tcPr>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solidFill>
                      <a:srgbClr val="BFE3F9"/>
                    </a:solidFill>
                  </a:tcPr>
                </a:tc>
                <a:tc>
                  <a:txBody>
                    <a:bodyPr/>
                    <a:lstStyle/>
                    <a:p>
                      <a:endParaRPr lang="en-US"/>
                    </a:p>
                  </a:txBody>
                  <a:tcPr>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solidFill>
                      <a:srgbClr val="BFE3F9"/>
                    </a:solidFill>
                  </a:tcPr>
                </a:tc>
                <a:extLst>
                  <a:ext uri="{0D108BD9-81ED-4DB2-BD59-A6C34878D82A}">
                    <a16:rowId xmlns:a16="http://schemas.microsoft.com/office/drawing/2014/main" val="10001"/>
                  </a:ext>
                </a:extLst>
              </a:tr>
            </a:tbl>
          </a:graphicData>
        </a:graphic>
      </p:graphicFrame>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823119" y="2362200"/>
            <a:ext cx="14935199" cy="1261884"/>
          </a:xfrm>
          <a:prstGeom prst="rect">
            <a:avLst/>
          </a:prstGeom>
        </p:spPr>
        <p:txBody>
          <a:bodyPr wrap="square">
            <a:spAutoFit/>
          </a:bodyPr>
          <a:lstStyle/>
          <a:p>
            <a:pPr algn="just"/>
            <a:r>
              <a:rPr lang="nl-NL" sz="3800" b="1" smtClean="0">
                <a:solidFill>
                  <a:srgbClr val="0000CC"/>
                </a:solidFill>
                <a:latin typeface="Times New Roman" panose="02020603050405020304" pitchFamily="18" charset="0"/>
                <a:cs typeface="Times New Roman" panose="02020603050405020304" pitchFamily="18" charset="0"/>
              </a:rPr>
              <a:t>     1. Tìm những tên riêng viết đúng chính tả và sửa lại những tên riêng viết sai. </a:t>
            </a:r>
            <a:endParaRPr lang="vi-VN" sz="38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7526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Luyện tập.</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85" t="59602" r="88406" b="26296"/>
          <a:stretch/>
        </p:blipFill>
        <p:spPr bwMode="auto">
          <a:xfrm>
            <a:off x="9509919" y="3581400"/>
            <a:ext cx="1789674" cy="186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Box 14"/>
          <p:cNvSpPr txBox="1">
            <a:spLocks noChangeArrowheads="1"/>
          </p:cNvSpPr>
          <p:nvPr/>
        </p:nvSpPr>
        <p:spPr bwMode="auto">
          <a:xfrm>
            <a:off x="5113963" y="1219200"/>
            <a:ext cx="6019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smtClean="0">
                <a:solidFill>
                  <a:srgbClr val="0000CC"/>
                </a:solidFill>
                <a:effectLst>
                  <a:outerShdw blurRad="38100" dist="38100" dir="2700000" algn="tl">
                    <a:srgbClr val="000000">
                      <a:alpha val="43137"/>
                    </a:srgbClr>
                  </a:outerShdw>
                </a:effectLst>
                <a:latin typeface="Times New Roman" pitchFamily="18" charset="0"/>
              </a:rPr>
              <a:t> 19: SÔNG HƯƠNG (T3</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a:t>
            </a:r>
          </a:p>
        </p:txBody>
      </p:sp>
      <p:pic>
        <p:nvPicPr>
          <p:cNvPr id="2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700" t="59602" r="80584" b="26296"/>
          <a:stretch/>
        </p:blipFill>
        <p:spPr bwMode="auto">
          <a:xfrm>
            <a:off x="11475565" y="3640761"/>
            <a:ext cx="1814685" cy="186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416" t="59602" r="72630" b="26296"/>
          <a:stretch/>
        </p:blipFill>
        <p:spPr bwMode="auto">
          <a:xfrm>
            <a:off x="13468681" y="3640763"/>
            <a:ext cx="1870875" cy="1865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70" t="59602" r="64896" b="26296"/>
          <a:stretch/>
        </p:blipFill>
        <p:spPr bwMode="auto">
          <a:xfrm>
            <a:off x="9586659" y="6019800"/>
            <a:ext cx="1818907" cy="186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104" t="59602" r="56986" b="26296"/>
          <a:stretch/>
        </p:blipFill>
        <p:spPr bwMode="auto">
          <a:xfrm>
            <a:off x="11584131" y="6019800"/>
            <a:ext cx="1860482" cy="186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014" t="59602" r="49119" b="26296"/>
          <a:stretch/>
        </p:blipFill>
        <p:spPr bwMode="auto">
          <a:xfrm>
            <a:off x="13527231" y="6019800"/>
            <a:ext cx="1850088" cy="186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9493517" y="4800600"/>
            <a:ext cx="1789674" cy="1865679"/>
            <a:chOff x="9586659" y="522272"/>
            <a:chExt cx="1789674" cy="1865679"/>
          </a:xfrm>
        </p:grpSpPr>
        <p:pic>
          <p:nvPicPr>
            <p:cNvPr id="2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85" t="59602" r="88406" b="26296"/>
            <a:stretch/>
          </p:blipFill>
          <p:spPr bwMode="auto">
            <a:xfrm>
              <a:off x="9586659" y="522272"/>
              <a:ext cx="1789674" cy="186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776444" y="1430836"/>
              <a:ext cx="1377300" cy="430887"/>
            </a:xfrm>
            <a:prstGeom prst="rect">
              <a:avLst/>
            </a:prstGeom>
            <a:solidFill>
              <a:schemeClr val="bg1"/>
            </a:solidFill>
          </p:spPr>
          <p:txBody>
            <a:bodyPr wrap="none" rtlCol="0">
              <a:spAutoFit/>
            </a:bodyPr>
            <a:lstStyle/>
            <a:p>
              <a:r>
                <a:rPr lang="en-US" sz="2200" smtClean="0"/>
                <a:t>Hà Giang</a:t>
              </a:r>
              <a:endParaRPr lang="en-US" sz="2200"/>
            </a:p>
          </p:txBody>
        </p:sp>
      </p:grpSp>
      <p:grpSp>
        <p:nvGrpSpPr>
          <p:cNvPr id="7" name="Group 6"/>
          <p:cNvGrpSpPr/>
          <p:nvPr/>
        </p:nvGrpSpPr>
        <p:grpSpPr>
          <a:xfrm>
            <a:off x="11629208" y="4874629"/>
            <a:ext cx="1870875" cy="1865678"/>
            <a:chOff x="11645610" y="-136935"/>
            <a:chExt cx="1870875" cy="1865678"/>
          </a:xfrm>
        </p:grpSpPr>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416" t="59602" r="72630" b="26296"/>
            <a:stretch/>
          </p:blipFill>
          <p:spPr bwMode="auto">
            <a:xfrm>
              <a:off x="11645610" y="-136935"/>
              <a:ext cx="1870875" cy="1865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11719719" y="712113"/>
              <a:ext cx="1582484" cy="430887"/>
            </a:xfrm>
            <a:prstGeom prst="rect">
              <a:avLst/>
            </a:prstGeom>
            <a:solidFill>
              <a:schemeClr val="bg1"/>
            </a:solidFill>
          </p:spPr>
          <p:txBody>
            <a:bodyPr wrap="none" rtlCol="0">
              <a:spAutoFit/>
            </a:bodyPr>
            <a:lstStyle/>
            <a:p>
              <a:r>
                <a:rPr lang="en-US" sz="2200" smtClean="0"/>
                <a:t>Thanh Hoá</a:t>
              </a:r>
              <a:endParaRPr lang="en-US" sz="2200"/>
            </a:p>
          </p:txBody>
        </p:sp>
      </p:grpSp>
      <p:grpSp>
        <p:nvGrpSpPr>
          <p:cNvPr id="8" name="Group 7"/>
          <p:cNvGrpSpPr/>
          <p:nvPr/>
        </p:nvGrpSpPr>
        <p:grpSpPr>
          <a:xfrm>
            <a:off x="10503642" y="6764164"/>
            <a:ext cx="1860482" cy="1865679"/>
            <a:chOff x="11736531" y="1905000"/>
            <a:chExt cx="1860482" cy="1865679"/>
          </a:xfrm>
        </p:grpSpPr>
        <p:pic>
          <p:nvPicPr>
            <p:cNvPr id="3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104" t="59602" r="56986" b="26296"/>
            <a:stretch/>
          </p:blipFill>
          <p:spPr bwMode="auto">
            <a:xfrm>
              <a:off x="11736531" y="1905000"/>
              <a:ext cx="1860482" cy="186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11897122" y="2777698"/>
              <a:ext cx="1580882" cy="430887"/>
            </a:xfrm>
            <a:prstGeom prst="rect">
              <a:avLst/>
            </a:prstGeom>
            <a:solidFill>
              <a:schemeClr val="bg1"/>
            </a:solidFill>
          </p:spPr>
          <p:txBody>
            <a:bodyPr wrap="none" rtlCol="0">
              <a:spAutoFit/>
            </a:bodyPr>
            <a:lstStyle/>
            <a:p>
              <a:r>
                <a:rPr lang="en-US" sz="2200" smtClean="0"/>
                <a:t>Kiên Giang</a:t>
              </a:r>
              <a:endParaRPr lang="en-US" sz="2200"/>
            </a:p>
          </p:txBody>
        </p:sp>
      </p:grpSp>
    </p:spTree>
    <p:extLst>
      <p:ext uri="{BB962C8B-B14F-4D97-AF65-F5344CB8AC3E}">
        <p14:creationId xmlns:p14="http://schemas.microsoft.com/office/powerpoint/2010/main" val="28075437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35" presetClass="path" presetSubtype="0" accel="50000" decel="50000" fill="hold" nodeType="clickEffect">
                                  <p:stCondLst>
                                    <p:cond delay="0"/>
                                  </p:stCondLst>
                                  <p:childTnLst>
                                    <p:animMotion origin="layout" path="M -6.39626E-7 5.55556E-7 L -0.64986 0.13993 " pathEditMode="relative" rAng="0" ptsTypes="AA">
                                      <p:cBhvr>
                                        <p:cTn id="34" dur="2000" fill="hold"/>
                                        <p:tgtEl>
                                          <p:spTgt spid="23"/>
                                        </p:tgtEl>
                                        <p:attrNameLst>
                                          <p:attrName>ppt_x</p:attrName>
                                          <p:attrName>ppt_y</p:attrName>
                                        </p:attrNameLst>
                                      </p:cBhvr>
                                      <p:rCtr x="-32498" y="6997"/>
                                    </p:animMotion>
                                  </p:childTnLst>
                                </p:cTn>
                              </p:par>
                            </p:childTnLst>
                          </p:cTn>
                        </p:par>
                      </p:childTnLst>
                    </p:cTn>
                  </p:par>
                  <p:par>
                    <p:cTn id="35" fill="hold">
                      <p:stCondLst>
                        <p:cond delay="indefinite"/>
                      </p:stCondLst>
                      <p:childTnLst>
                        <p:par>
                          <p:cTn id="36" fill="hold">
                            <p:stCondLst>
                              <p:cond delay="0"/>
                            </p:stCondLst>
                            <p:childTnLst>
                              <p:par>
                                <p:cTn id="37" presetID="35" presetClass="path" presetSubtype="0" accel="50000" decel="50000" fill="hold" nodeType="clickEffect">
                                  <p:stCondLst>
                                    <p:cond delay="0"/>
                                  </p:stCondLst>
                                  <p:childTnLst>
                                    <p:animMotion origin="layout" path="M 3.99376E-6 -2.5E-6 L -0.41703 -0.12031 " pathEditMode="relative" rAng="0" ptsTypes="AA">
                                      <p:cBhvr>
                                        <p:cTn id="38" dur="2000" fill="hold"/>
                                        <p:tgtEl>
                                          <p:spTgt spid="25"/>
                                        </p:tgtEl>
                                        <p:attrNameLst>
                                          <p:attrName>ppt_x</p:attrName>
                                          <p:attrName>ppt_y</p:attrName>
                                        </p:attrNameLst>
                                      </p:cBhvr>
                                      <p:rCtr x="-20856" y="-6024"/>
                                    </p:animMotion>
                                  </p:childTnLst>
                                </p:cTn>
                              </p:par>
                            </p:childTnLst>
                          </p:cTn>
                        </p:par>
                      </p:childTnLst>
                    </p:cTn>
                  </p:par>
                  <p:par>
                    <p:cTn id="39" fill="hold">
                      <p:stCondLst>
                        <p:cond delay="indefinite"/>
                      </p:stCondLst>
                      <p:childTnLst>
                        <p:par>
                          <p:cTn id="40" fill="hold">
                            <p:stCondLst>
                              <p:cond delay="0"/>
                            </p:stCondLst>
                            <p:childTnLst>
                              <p:par>
                                <p:cTn id="41" presetID="35" presetClass="path" presetSubtype="0" accel="50000" decel="50000" fill="hold" nodeType="clickEffect">
                                  <p:stCondLst>
                                    <p:cond delay="0"/>
                                  </p:stCondLst>
                                  <p:childTnLst>
                                    <p:animMotion origin="layout" path="M -3.22933E-6 -2.5E-6 L -0.71158 0.08802 " pathEditMode="relative" rAng="0" ptsTypes="AA">
                                      <p:cBhvr>
                                        <p:cTn id="42" dur="2000" fill="hold"/>
                                        <p:tgtEl>
                                          <p:spTgt spid="27"/>
                                        </p:tgtEl>
                                        <p:attrNameLst>
                                          <p:attrName>ppt_x</p:attrName>
                                          <p:attrName>ppt_y</p:attrName>
                                        </p:attrNameLst>
                                      </p:cBhvr>
                                      <p:rCtr x="-35579" y="4392"/>
                                    </p:animMotion>
                                  </p:childTnLst>
                                </p:cTn>
                              </p:par>
                            </p:childTnLst>
                          </p:cTn>
                        </p:par>
                      </p:childTnLst>
                    </p:cTn>
                  </p:par>
                  <p:par>
                    <p:cTn id="43" fill="hold">
                      <p:stCondLst>
                        <p:cond delay="indefinite"/>
                      </p:stCondLst>
                      <p:childTnLst>
                        <p:par>
                          <p:cTn id="44" fill="hold">
                            <p:stCondLst>
                              <p:cond delay="0"/>
                            </p:stCondLst>
                            <p:childTnLst>
                              <p:par>
                                <p:cTn id="45" presetID="35" presetClass="path" presetSubtype="0" accel="50000" decel="50000" fill="hold" nodeType="clickEffect">
                                  <p:stCondLst>
                                    <p:cond delay="0"/>
                                  </p:stCondLst>
                                  <p:childTnLst>
                                    <p:animMotion origin="layout" path="M -7.80031E-7 4.16667E-6 L -0.25692 0.14635 " pathEditMode="relative" rAng="0" ptsTypes="AA">
                                      <p:cBhvr>
                                        <p:cTn id="46" dur="2000" fill="hold"/>
                                        <p:tgtEl>
                                          <p:spTgt spid="2050"/>
                                        </p:tgtEl>
                                        <p:attrNameLst>
                                          <p:attrName>ppt_x</p:attrName>
                                          <p:attrName>ppt_y</p:attrName>
                                        </p:attrNameLst>
                                      </p:cBhvr>
                                      <p:rCtr x="-12851" y="7309"/>
                                    </p:animMotion>
                                  </p:childTnLst>
                                </p:cTn>
                              </p:par>
                            </p:childTnLst>
                          </p:cTn>
                        </p:par>
                      </p:childTnLst>
                    </p:cTn>
                  </p:par>
                  <p:par>
                    <p:cTn id="47" fill="hold">
                      <p:stCondLst>
                        <p:cond delay="indefinite"/>
                      </p:stCondLst>
                      <p:childTnLst>
                        <p:par>
                          <p:cTn id="48" fill="hold">
                            <p:stCondLst>
                              <p:cond delay="0"/>
                            </p:stCondLst>
                            <p:childTnLst>
                              <p:par>
                                <p:cTn id="49" presetID="35" presetClass="path" presetSubtype="0" accel="50000" decel="50000" fill="hold" nodeType="clickEffect">
                                  <p:stCondLst>
                                    <p:cond delay="0"/>
                                  </p:stCondLst>
                                  <p:childTnLst>
                                    <p:animMotion origin="layout" path="M 1.88768E-6 5.55556E-7 L -0.38573 0.13993 " pathEditMode="relative" rAng="0" ptsTypes="AA">
                                      <p:cBhvr>
                                        <p:cTn id="50" dur="2000" fill="hold"/>
                                        <p:tgtEl>
                                          <p:spTgt spid="24"/>
                                        </p:tgtEl>
                                        <p:attrNameLst>
                                          <p:attrName>ppt_x</p:attrName>
                                          <p:attrName>ppt_y</p:attrName>
                                        </p:attrNameLst>
                                      </p:cBhvr>
                                      <p:rCtr x="-19286" y="6997"/>
                                    </p:animMotion>
                                  </p:childTnLst>
                                </p:cTn>
                              </p:par>
                            </p:childTnLst>
                          </p:cTn>
                        </p:par>
                      </p:childTnLst>
                    </p:cTn>
                  </p:par>
                  <p:par>
                    <p:cTn id="51" fill="hold">
                      <p:stCondLst>
                        <p:cond delay="indefinite"/>
                      </p:stCondLst>
                      <p:childTnLst>
                        <p:par>
                          <p:cTn id="52" fill="hold">
                            <p:stCondLst>
                              <p:cond delay="0"/>
                            </p:stCondLst>
                            <p:childTnLst>
                              <p:par>
                                <p:cTn id="53" presetID="35" presetClass="path" presetSubtype="0" accel="50000" decel="50000" fill="hold" nodeType="clickEffect">
                                  <p:stCondLst>
                                    <p:cond delay="0"/>
                                  </p:stCondLst>
                                  <p:childTnLst>
                                    <p:animMotion origin="layout" path="M -3.24493E-6 -3.05556E-6 L -0.32488 0.08976 " pathEditMode="relative" rAng="0" ptsTypes="AA">
                                      <p:cBhvr>
                                        <p:cTn id="54" dur="2000" fill="hold"/>
                                        <p:tgtEl>
                                          <p:spTgt spid="26"/>
                                        </p:tgtEl>
                                        <p:attrNameLst>
                                          <p:attrName>ppt_x</p:attrName>
                                          <p:attrName>ppt_y</p:attrName>
                                        </p:attrNameLst>
                                      </p:cBhvr>
                                      <p:rCtr x="-16244" y="4479"/>
                                    </p:animMotion>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500"/>
                                        <p:tgtEl>
                                          <p:spTgt spid="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500"/>
                                        <p:tgtEl>
                                          <p:spTgt spid="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3" name="Group 12"/>
          <p:cNvGrpSpPr/>
          <p:nvPr/>
        </p:nvGrpSpPr>
        <p:grpSpPr>
          <a:xfrm>
            <a:off x="1508919" y="17526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Luyện tập.</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9" name="Text Box 14"/>
          <p:cNvSpPr txBox="1">
            <a:spLocks noChangeArrowheads="1"/>
          </p:cNvSpPr>
          <p:nvPr/>
        </p:nvSpPr>
        <p:spPr bwMode="auto">
          <a:xfrm>
            <a:off x="5113963" y="1219200"/>
            <a:ext cx="6019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smtClean="0">
                <a:solidFill>
                  <a:srgbClr val="0000CC"/>
                </a:solidFill>
                <a:effectLst>
                  <a:outerShdw blurRad="38100" dist="38100" dir="2700000" algn="tl">
                    <a:srgbClr val="000000">
                      <a:alpha val="43137"/>
                    </a:srgbClr>
                  </a:outerShdw>
                </a:effectLst>
                <a:latin typeface="Times New Roman" pitchFamily="18" charset="0"/>
              </a:rPr>
              <a:t> 19: SÔNG HƯƠNG (T3</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7" t="24496" r="47474" b="36462"/>
          <a:stretch/>
        </p:blipFill>
        <p:spPr bwMode="auto">
          <a:xfrm>
            <a:off x="1693354" y="3052008"/>
            <a:ext cx="13025189"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p:cNvSpPr/>
          <p:nvPr/>
        </p:nvSpPr>
        <p:spPr>
          <a:xfrm>
            <a:off x="823119" y="2362200"/>
            <a:ext cx="14935199" cy="677108"/>
          </a:xfrm>
          <a:prstGeom prst="rect">
            <a:avLst/>
          </a:prstGeom>
        </p:spPr>
        <p:txBody>
          <a:bodyPr wrap="square">
            <a:spAutoFit/>
          </a:bodyPr>
          <a:lstStyle/>
          <a:p>
            <a:pPr algn="just"/>
            <a:r>
              <a:rPr lang="nl-NL" sz="3800" b="1" smtClean="0">
                <a:solidFill>
                  <a:srgbClr val="0000CC"/>
                </a:solidFill>
                <a:latin typeface="Times New Roman" panose="02020603050405020304" pitchFamily="18" charset="0"/>
                <a:cs typeface="Times New Roman" panose="02020603050405020304" pitchFamily="18" charset="0"/>
              </a:rPr>
              <a:t>     2. Giải câu đố và viết vào vở. </a:t>
            </a:r>
            <a:endParaRPr lang="vi-VN" sz="3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3676328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3" name="Group 12"/>
          <p:cNvGrpSpPr/>
          <p:nvPr/>
        </p:nvGrpSpPr>
        <p:grpSpPr>
          <a:xfrm>
            <a:off x="1508919" y="17526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Luyện tập.</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9" name="Text Box 14"/>
          <p:cNvSpPr txBox="1">
            <a:spLocks noChangeArrowheads="1"/>
          </p:cNvSpPr>
          <p:nvPr/>
        </p:nvSpPr>
        <p:spPr bwMode="auto">
          <a:xfrm>
            <a:off x="5113963" y="1219200"/>
            <a:ext cx="6019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smtClean="0">
                <a:solidFill>
                  <a:srgbClr val="0000CC"/>
                </a:solidFill>
                <a:effectLst>
                  <a:outerShdw blurRad="38100" dist="38100" dir="2700000" algn="tl">
                    <a:srgbClr val="000000">
                      <a:alpha val="43137"/>
                    </a:srgbClr>
                  </a:outerShdw>
                </a:effectLst>
                <a:latin typeface="Times New Roman" pitchFamily="18" charset="0"/>
              </a:rPr>
              <a:t> 19: SÔNG HƯƠNG (T3</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6" t="24496" r="84644" b="56714"/>
          <a:stretch/>
        </p:blipFill>
        <p:spPr bwMode="auto">
          <a:xfrm>
            <a:off x="1992195" y="3162300"/>
            <a:ext cx="3481505" cy="2713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p:cNvSpPr/>
          <p:nvPr/>
        </p:nvSpPr>
        <p:spPr>
          <a:xfrm>
            <a:off x="823119" y="2362200"/>
            <a:ext cx="14935199" cy="677108"/>
          </a:xfrm>
          <a:prstGeom prst="rect">
            <a:avLst/>
          </a:prstGeom>
        </p:spPr>
        <p:txBody>
          <a:bodyPr wrap="square">
            <a:spAutoFit/>
          </a:bodyPr>
          <a:lstStyle/>
          <a:p>
            <a:pPr algn="just"/>
            <a:r>
              <a:rPr lang="nl-NL" sz="3800" b="1" smtClean="0">
                <a:solidFill>
                  <a:srgbClr val="0000CC"/>
                </a:solidFill>
                <a:latin typeface="Times New Roman" panose="02020603050405020304" pitchFamily="18" charset="0"/>
                <a:cs typeface="Times New Roman" panose="02020603050405020304" pitchFamily="18" charset="0"/>
              </a:rPr>
              <a:t>     2. Giải câu đố và viết vào vở. </a:t>
            </a:r>
            <a:endParaRPr lang="vi-VN" sz="3800" b="1" dirty="0">
              <a:solidFill>
                <a:srgbClr val="0000CC"/>
              </a:solidFill>
              <a:latin typeface="Times New Roman" pitchFamily="18" charset="0"/>
              <a:cs typeface="Times New Roman" pitchFamily="18" charset="0"/>
            </a:endParaRPr>
          </a:p>
        </p:txBody>
      </p:sp>
      <p:pic>
        <p:nvPicPr>
          <p:cNvPr id="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356" t="27750" r="61024" b="61610"/>
          <a:stretch/>
        </p:blipFill>
        <p:spPr bwMode="auto">
          <a:xfrm>
            <a:off x="5473699" y="3632200"/>
            <a:ext cx="6064641"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4512170" y="6019800"/>
            <a:ext cx="6947500" cy="677108"/>
          </a:xfrm>
          <a:prstGeom prst="rect">
            <a:avLst/>
          </a:prstGeom>
        </p:spPr>
        <p:txBody>
          <a:bodyPr wrap="square">
            <a:spAutoFit/>
          </a:bodyPr>
          <a:lstStyle/>
          <a:p>
            <a:pPr algn="ctr"/>
            <a:r>
              <a:rPr lang="nl-NL" sz="3800" b="1" smtClean="0">
                <a:solidFill>
                  <a:srgbClr val="0000CC"/>
                </a:solidFill>
                <a:latin typeface="Times New Roman" panose="02020603050405020304" pitchFamily="18" charset="0"/>
                <a:cs typeface="Times New Roman" panose="02020603050405020304" pitchFamily="18" charset="0"/>
              </a:rPr>
              <a:t>TỈNH PHÚ THỌ</a:t>
            </a:r>
            <a:endParaRPr lang="vi-VN" sz="3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8480786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3" name="Group 12"/>
          <p:cNvGrpSpPr/>
          <p:nvPr/>
        </p:nvGrpSpPr>
        <p:grpSpPr>
          <a:xfrm>
            <a:off x="1508919" y="17526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Luyện tập.</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9" name="Text Box 14"/>
          <p:cNvSpPr txBox="1">
            <a:spLocks noChangeArrowheads="1"/>
          </p:cNvSpPr>
          <p:nvPr/>
        </p:nvSpPr>
        <p:spPr bwMode="auto">
          <a:xfrm>
            <a:off x="5113963" y="1219200"/>
            <a:ext cx="6019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smtClean="0">
                <a:solidFill>
                  <a:srgbClr val="0000CC"/>
                </a:solidFill>
                <a:effectLst>
                  <a:outerShdw blurRad="38100" dist="38100" dir="2700000" algn="tl">
                    <a:srgbClr val="000000">
                      <a:alpha val="43137"/>
                    </a:srgbClr>
                  </a:outerShdw>
                </a:effectLst>
                <a:latin typeface="Times New Roman" pitchFamily="18" charset="0"/>
              </a:rPr>
              <a:t> 19: SÔNG HƯƠNG (T3</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564" t="33614" r="47474" b="47657"/>
          <a:stretch/>
        </p:blipFill>
        <p:spPr bwMode="auto">
          <a:xfrm>
            <a:off x="9838202" y="3429000"/>
            <a:ext cx="358478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p:cNvSpPr/>
          <p:nvPr/>
        </p:nvSpPr>
        <p:spPr>
          <a:xfrm>
            <a:off x="823119" y="2362200"/>
            <a:ext cx="14935199" cy="677108"/>
          </a:xfrm>
          <a:prstGeom prst="rect">
            <a:avLst/>
          </a:prstGeom>
        </p:spPr>
        <p:txBody>
          <a:bodyPr wrap="square">
            <a:spAutoFit/>
          </a:bodyPr>
          <a:lstStyle/>
          <a:p>
            <a:pPr algn="just"/>
            <a:r>
              <a:rPr lang="nl-NL" sz="3800" b="1" smtClean="0">
                <a:solidFill>
                  <a:srgbClr val="0000CC"/>
                </a:solidFill>
                <a:latin typeface="Times New Roman" panose="02020603050405020304" pitchFamily="18" charset="0"/>
                <a:cs typeface="Times New Roman" panose="02020603050405020304" pitchFamily="18" charset="0"/>
              </a:rPr>
              <a:t>     2. Giải câu đố và viết vào vở. </a:t>
            </a:r>
            <a:endParaRPr lang="vi-VN" sz="3800" b="1" dirty="0">
              <a:solidFill>
                <a:srgbClr val="0000CC"/>
              </a:solidFill>
              <a:latin typeface="Times New Roman" pitchFamily="18" charset="0"/>
              <a:cs typeface="Times New Roman" pitchFamily="18" charset="0"/>
            </a:endParaRPr>
          </a:p>
        </p:txBody>
      </p:sp>
      <p:sp>
        <p:nvSpPr>
          <p:cNvPr id="22" name="Rectangle 21"/>
          <p:cNvSpPr/>
          <p:nvPr/>
        </p:nvSpPr>
        <p:spPr>
          <a:xfrm>
            <a:off x="4330033" y="6477000"/>
            <a:ext cx="6947500" cy="677108"/>
          </a:xfrm>
          <a:prstGeom prst="rect">
            <a:avLst/>
          </a:prstGeom>
        </p:spPr>
        <p:txBody>
          <a:bodyPr wrap="square">
            <a:spAutoFit/>
          </a:bodyPr>
          <a:lstStyle/>
          <a:p>
            <a:pPr algn="ctr"/>
            <a:r>
              <a:rPr lang="nl-NL" sz="3800" b="1" smtClean="0">
                <a:solidFill>
                  <a:srgbClr val="0000CC"/>
                </a:solidFill>
                <a:latin typeface="Times New Roman" panose="02020603050405020304" pitchFamily="18" charset="0"/>
                <a:cs typeface="Times New Roman" panose="02020603050405020304" pitchFamily="18" charset="0"/>
              </a:rPr>
              <a:t>TỈNH NGHỆ AN</a:t>
            </a:r>
            <a:endParaRPr lang="vi-VN" sz="3800" b="1" dirty="0">
              <a:solidFill>
                <a:srgbClr val="0000CC"/>
              </a:solidFill>
              <a:latin typeface="Times New Roman" pitchFamily="18" charset="0"/>
              <a:cs typeface="Times New Roman" pitchFamily="18" charset="0"/>
            </a:endParaRPr>
          </a:p>
        </p:txBody>
      </p:sp>
      <p:pic>
        <p:nvPicPr>
          <p:cNvPr id="2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729" t="38713" r="61436" b="50647"/>
          <a:stretch/>
        </p:blipFill>
        <p:spPr bwMode="auto">
          <a:xfrm>
            <a:off x="3833636" y="4114800"/>
            <a:ext cx="5863263"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259501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3" name="Group 12"/>
          <p:cNvGrpSpPr/>
          <p:nvPr/>
        </p:nvGrpSpPr>
        <p:grpSpPr>
          <a:xfrm>
            <a:off x="1508919" y="17526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Luyện tập.</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9" name="Text Box 14"/>
          <p:cNvSpPr txBox="1">
            <a:spLocks noChangeArrowheads="1"/>
          </p:cNvSpPr>
          <p:nvPr/>
        </p:nvSpPr>
        <p:spPr bwMode="auto">
          <a:xfrm>
            <a:off x="5113963" y="1219200"/>
            <a:ext cx="6019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smtClean="0">
                <a:solidFill>
                  <a:srgbClr val="0000CC"/>
                </a:solidFill>
                <a:effectLst>
                  <a:outerShdw blurRad="38100" dist="38100" dir="2700000" algn="tl">
                    <a:srgbClr val="000000">
                      <a:alpha val="43137"/>
                    </a:srgbClr>
                  </a:outerShdw>
                </a:effectLst>
                <a:latin typeface="Times New Roman" pitchFamily="18" charset="0"/>
              </a:rPr>
              <a:t> 19: SÔNG HƯƠNG (T3</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75" t="44869" r="84321" b="36462"/>
          <a:stretch/>
        </p:blipFill>
        <p:spPr bwMode="auto">
          <a:xfrm>
            <a:off x="1693354" y="3886200"/>
            <a:ext cx="3441701" cy="2696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p:cNvSpPr/>
          <p:nvPr/>
        </p:nvSpPr>
        <p:spPr>
          <a:xfrm>
            <a:off x="823119" y="2362200"/>
            <a:ext cx="14935199" cy="677108"/>
          </a:xfrm>
          <a:prstGeom prst="rect">
            <a:avLst/>
          </a:prstGeom>
        </p:spPr>
        <p:txBody>
          <a:bodyPr wrap="square">
            <a:spAutoFit/>
          </a:bodyPr>
          <a:lstStyle/>
          <a:p>
            <a:pPr algn="just"/>
            <a:r>
              <a:rPr lang="nl-NL" sz="3800" b="1" smtClean="0">
                <a:solidFill>
                  <a:srgbClr val="0000CC"/>
                </a:solidFill>
                <a:latin typeface="Times New Roman" panose="02020603050405020304" pitchFamily="18" charset="0"/>
                <a:cs typeface="Times New Roman" panose="02020603050405020304" pitchFamily="18" charset="0"/>
              </a:rPr>
              <a:t>     2. Giải câu đố và viết vào vở. </a:t>
            </a:r>
            <a:endParaRPr lang="vi-VN" sz="3800" b="1" dirty="0">
              <a:solidFill>
                <a:srgbClr val="0000CC"/>
              </a:solidFill>
              <a:latin typeface="Times New Roman" pitchFamily="18" charset="0"/>
              <a:cs typeface="Times New Roman" pitchFamily="18" charset="0"/>
            </a:endParaRPr>
          </a:p>
        </p:txBody>
      </p:sp>
      <p:pic>
        <p:nvPicPr>
          <p:cNvPr id="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778" t="49705" r="61436" b="39567"/>
          <a:stretch/>
        </p:blipFill>
        <p:spPr bwMode="auto">
          <a:xfrm>
            <a:off x="5699919" y="4267200"/>
            <a:ext cx="5850563" cy="15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4330033" y="6477000"/>
            <a:ext cx="6947500" cy="677108"/>
          </a:xfrm>
          <a:prstGeom prst="rect">
            <a:avLst/>
          </a:prstGeom>
        </p:spPr>
        <p:txBody>
          <a:bodyPr wrap="square">
            <a:spAutoFit/>
          </a:bodyPr>
          <a:lstStyle/>
          <a:p>
            <a:pPr algn="ctr"/>
            <a:r>
              <a:rPr lang="nl-NL" sz="3800" b="1" smtClean="0">
                <a:solidFill>
                  <a:srgbClr val="0000CC"/>
                </a:solidFill>
                <a:latin typeface="Times New Roman" panose="02020603050405020304" pitchFamily="18" charset="0"/>
                <a:cs typeface="Times New Roman" panose="02020603050405020304" pitchFamily="18" charset="0"/>
              </a:rPr>
              <a:t>TỈNH KHÁNH HOÀ</a:t>
            </a:r>
            <a:endParaRPr lang="vi-VN" sz="3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256009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9668</TotalTime>
  <Words>494</Words>
  <Application>Microsoft Office PowerPoint</Application>
  <PresentationFormat>Custom</PresentationFormat>
  <Paragraphs>78</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Arial-Rounded</vt:lpstr>
      <vt:lpstr>Times New Roman</vt:lpstr>
      <vt:lpstr>VNI-Avo</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STD</cp:lastModifiedBy>
  <cp:revision>1091</cp:revision>
  <dcterms:created xsi:type="dcterms:W3CDTF">2008-09-09T22:52:10Z</dcterms:created>
  <dcterms:modified xsi:type="dcterms:W3CDTF">2025-04-15T14:18:41Z</dcterms:modified>
</cp:coreProperties>
</file>