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5" r:id="rId1"/>
  </p:sldMasterIdLst>
  <p:notesMasterIdLst>
    <p:notesMasterId r:id="rId19"/>
  </p:notesMasterIdLst>
  <p:sldIdLst>
    <p:sldId id="279" r:id="rId2"/>
    <p:sldId id="257" r:id="rId3"/>
    <p:sldId id="258" r:id="rId4"/>
    <p:sldId id="260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5" r:id="rId14"/>
    <p:sldId id="273" r:id="rId15"/>
    <p:sldId id="274" r:id="rId16"/>
    <p:sldId id="277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E7060-901F-4BC6-86B5-CE2AF3AA254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E0606-1180-4024-B3F6-0E7356C8E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9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17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405231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AD189A0-0CDE-4AC9-B37F-B0CF595B5FD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03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5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58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9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64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0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5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4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1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2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19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AD189A0-0CDE-4AC9-B37F-B0CF595B5FD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68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9CE664D9-F5A5-D4C6-F0FC-1DCA64C8E6F1}"/>
              </a:ext>
            </a:extLst>
          </p:cNvPr>
          <p:cNvSpPr txBox="1">
            <a:spLocks/>
          </p:cNvSpPr>
          <p:nvPr/>
        </p:nvSpPr>
        <p:spPr>
          <a:xfrm>
            <a:off x="1474375" y="2350884"/>
            <a:ext cx="8739420" cy="14273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17: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6318" y="332708"/>
            <a:ext cx="8743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HUYỆN AN LÃO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5625" y="5838825"/>
            <a:ext cx="577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PHƯƠNG THẢO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0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-140015" y="-61810"/>
            <a:ext cx="12191999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 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17:Tự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giác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học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tập</a:t>
            </a:r>
            <a:endParaRPr lang="en-US" sz="54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477" y="1288632"/>
            <a:ext cx="3371447" cy="234366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16" y="4105268"/>
            <a:ext cx="3527681" cy="2295532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175" y="4105267"/>
            <a:ext cx="3660907" cy="2295534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" y="376512"/>
            <a:ext cx="12197113" cy="73588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" y="573777"/>
            <a:ext cx="1991667" cy="11156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764" y="1288632"/>
            <a:ext cx="3541690" cy="2932007"/>
          </a:xfrm>
          <a:prstGeom prst="rect">
            <a:avLst/>
          </a:prstGeom>
          <a:solidFill>
            <a:srgbClr val="FFFF00"/>
          </a:solidFill>
        </p:spPr>
      </p:pic>
      <p:grpSp>
        <p:nvGrpSpPr>
          <p:cNvPr id="24" name="Google Shape;6118;p55">
            <a:extLst>
              <a:ext uri="{FF2B5EF4-FFF2-40B4-BE49-F238E27FC236}">
                <a16:creationId xmlns:a16="http://schemas.microsoft.com/office/drawing/2014/main" id="{D847DFB1-DC49-4EF3-890D-0747633601D2}"/>
              </a:ext>
            </a:extLst>
          </p:cNvPr>
          <p:cNvGrpSpPr/>
          <p:nvPr/>
        </p:nvGrpSpPr>
        <p:grpSpPr>
          <a:xfrm>
            <a:off x="5807555" y="3505875"/>
            <a:ext cx="1560490" cy="1381770"/>
            <a:chOff x="1359398" y="3682272"/>
            <a:chExt cx="395295" cy="371966"/>
          </a:xfrm>
        </p:grpSpPr>
        <p:sp>
          <p:nvSpPr>
            <p:cNvPr id="25" name="Google Shape;6119;p55">
              <a:extLst>
                <a:ext uri="{FF2B5EF4-FFF2-40B4-BE49-F238E27FC236}">
                  <a16:creationId xmlns:a16="http://schemas.microsoft.com/office/drawing/2014/main" id="{EB7CFE23-FD7D-4E59-9166-DA3D82CB7A94}"/>
                </a:ext>
              </a:extLst>
            </p:cNvPr>
            <p:cNvSpPr/>
            <p:nvPr/>
          </p:nvSpPr>
          <p:spPr>
            <a:xfrm>
              <a:off x="1382911" y="3682272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6" name="Google Shape;6120;p55">
              <a:extLst>
                <a:ext uri="{FF2B5EF4-FFF2-40B4-BE49-F238E27FC236}">
                  <a16:creationId xmlns:a16="http://schemas.microsoft.com/office/drawing/2014/main" id="{6C85D27D-B2E9-4552-A4BA-72410E8978D1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7" name="Google Shape;6121;p55">
              <a:extLst>
                <a:ext uri="{FF2B5EF4-FFF2-40B4-BE49-F238E27FC236}">
                  <a16:creationId xmlns:a16="http://schemas.microsoft.com/office/drawing/2014/main" id="{1F215429-13CD-42B1-AF21-1F120D0BC9E4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8" name="Google Shape;6122;p55">
              <a:extLst>
                <a:ext uri="{FF2B5EF4-FFF2-40B4-BE49-F238E27FC236}">
                  <a16:creationId xmlns:a16="http://schemas.microsoft.com/office/drawing/2014/main" id="{DDF08737-2D22-4643-9140-E983C7994032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9" name="Google Shape;6123;p55">
              <a:extLst>
                <a:ext uri="{FF2B5EF4-FFF2-40B4-BE49-F238E27FC236}">
                  <a16:creationId xmlns:a16="http://schemas.microsoft.com/office/drawing/2014/main" id="{27F4A84D-D353-46F3-996D-D0D1DC79B630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0" name="Google Shape;6124;p55">
              <a:extLst>
                <a:ext uri="{FF2B5EF4-FFF2-40B4-BE49-F238E27FC236}">
                  <a16:creationId xmlns:a16="http://schemas.microsoft.com/office/drawing/2014/main" id="{5C861913-A672-4E89-868F-62DD6FFE7AE1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1" name="Google Shape;6125;p55">
              <a:extLst>
                <a:ext uri="{FF2B5EF4-FFF2-40B4-BE49-F238E27FC236}">
                  <a16:creationId xmlns:a16="http://schemas.microsoft.com/office/drawing/2014/main" id="{52343F48-5B05-4763-9A04-700889C8F982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42" y="1288632"/>
            <a:ext cx="3513097" cy="273539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93" y="4368176"/>
            <a:ext cx="3713589" cy="290400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61" y="4457122"/>
            <a:ext cx="3625063" cy="2815063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25665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      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17:Tự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giác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học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tập</a:t>
            </a:r>
            <a:endParaRPr lang="en-US" sz="54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3" y="52377"/>
            <a:ext cx="12197113" cy="73588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1727">
            <a:off x="272177" y="784139"/>
            <a:ext cx="3069408" cy="100402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01" y="2202310"/>
            <a:ext cx="4637665" cy="418545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427" y="2182110"/>
            <a:ext cx="4443212" cy="4110680"/>
          </a:xfrm>
          <a:prstGeom prst="rect">
            <a:avLst/>
          </a:prstGeom>
          <a:solidFill>
            <a:srgbClr val="FFFF00"/>
          </a:solidFill>
        </p:spPr>
      </p:pic>
      <p:grpSp>
        <p:nvGrpSpPr>
          <p:cNvPr id="22" name="Google Shape;6126;p55">
            <a:extLst>
              <a:ext uri="{FF2B5EF4-FFF2-40B4-BE49-F238E27FC236}">
                <a16:creationId xmlns:a16="http://schemas.microsoft.com/office/drawing/2014/main" id="{F1BED459-CA8A-4AFC-8B9B-21C9F35162FF}"/>
              </a:ext>
            </a:extLst>
          </p:cNvPr>
          <p:cNvGrpSpPr/>
          <p:nvPr/>
        </p:nvGrpSpPr>
        <p:grpSpPr>
          <a:xfrm>
            <a:off x="5474355" y="3142366"/>
            <a:ext cx="1515211" cy="1661454"/>
            <a:chOff x="1908099" y="3682272"/>
            <a:chExt cx="395296" cy="371966"/>
          </a:xfrm>
        </p:grpSpPr>
        <p:sp>
          <p:nvSpPr>
            <p:cNvPr id="23" name="Google Shape;6127;p55">
              <a:extLst>
                <a:ext uri="{FF2B5EF4-FFF2-40B4-BE49-F238E27FC236}">
                  <a16:creationId xmlns:a16="http://schemas.microsoft.com/office/drawing/2014/main" id="{E14809C7-25D4-4354-AB26-7933984F1ED8}"/>
                </a:ext>
              </a:extLst>
            </p:cNvPr>
            <p:cNvSpPr/>
            <p:nvPr/>
          </p:nvSpPr>
          <p:spPr>
            <a:xfrm>
              <a:off x="1931613" y="3682272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 dirty="0"/>
            </a:p>
          </p:txBody>
        </p:sp>
        <p:sp>
          <p:nvSpPr>
            <p:cNvPr id="24" name="Google Shape;6128;p55">
              <a:extLst>
                <a:ext uri="{FF2B5EF4-FFF2-40B4-BE49-F238E27FC236}">
                  <a16:creationId xmlns:a16="http://schemas.microsoft.com/office/drawing/2014/main" id="{E202F83B-BFB8-49DB-AC46-ED9E9F5EED9A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5" name="Google Shape;6129;p55">
              <a:extLst>
                <a:ext uri="{FF2B5EF4-FFF2-40B4-BE49-F238E27FC236}">
                  <a16:creationId xmlns:a16="http://schemas.microsoft.com/office/drawing/2014/main" id="{FBBADF49-5BF4-4093-A7EE-3FC58984E04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6" name="Google Shape;6130;p55">
              <a:extLst>
                <a:ext uri="{FF2B5EF4-FFF2-40B4-BE49-F238E27FC236}">
                  <a16:creationId xmlns:a16="http://schemas.microsoft.com/office/drawing/2014/main" id="{EBCD99A8-6C74-4822-AFAA-00F8ED21F1ED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7" name="Google Shape;6131;p55">
              <a:extLst>
                <a:ext uri="{FF2B5EF4-FFF2-40B4-BE49-F238E27FC236}">
                  <a16:creationId xmlns:a16="http://schemas.microsoft.com/office/drawing/2014/main" id="{47FCB221-DBA9-4F63-A79F-1518F187C588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8" name="Google Shape;6132;p55">
              <a:extLst>
                <a:ext uri="{FF2B5EF4-FFF2-40B4-BE49-F238E27FC236}">
                  <a16:creationId xmlns:a16="http://schemas.microsoft.com/office/drawing/2014/main" id="{583F8FD4-86B6-471A-8C68-82B40BDC068F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9" name="Google Shape;6133;p55">
              <a:extLst>
                <a:ext uri="{FF2B5EF4-FFF2-40B4-BE49-F238E27FC236}">
                  <a16:creationId xmlns:a16="http://schemas.microsoft.com/office/drawing/2014/main" id="{EB3DF744-5A94-48DE-AB70-E40D0E8997B3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</p:spTree>
    <p:extLst>
      <p:ext uri="{BB962C8B-B14F-4D97-AF65-F5344CB8AC3E}">
        <p14:creationId xmlns:p14="http://schemas.microsoft.com/office/powerpoint/2010/main" val="253858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72019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    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17:Tự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giác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học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tập</a:t>
            </a:r>
            <a:endParaRPr lang="en-US" sz="54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r>
              <a:rPr lang="en-GB" sz="36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3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3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tự</a:t>
            </a:r>
            <a:r>
              <a:rPr lang="en-GB" sz="3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r>
              <a:rPr lang="en-GB" sz="3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3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3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chưa</a:t>
            </a:r>
            <a:r>
              <a:rPr lang="en-GB" sz="3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36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3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chia </a:t>
            </a:r>
            <a:r>
              <a:rPr lang="en-GB" sz="36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sẻ</a:t>
            </a:r>
            <a:r>
              <a:rPr lang="en-GB" sz="3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3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3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endParaRPr lang="en-US" sz="36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9" y="1"/>
            <a:ext cx="12480088" cy="8049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2503983"/>
            <a:ext cx="11449318" cy="43540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3200" y="1131589"/>
            <a:ext cx="934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>
                <a:latin typeface="iCiel Cadena" panose="02000503000000020004"/>
                <a:cs typeface="Lato" panose="020F0502020204030203" pitchFamily="34" charset="0"/>
              </a:rPr>
              <a:t>Em</a:t>
            </a:r>
            <a:r>
              <a:rPr lang="en-GB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iCiel Cadena" panose="02000503000000020004"/>
                <a:cs typeface="Lato" panose="020F0502020204030203" pitchFamily="34" charset="0"/>
              </a:rPr>
              <a:t>đã</a:t>
            </a:r>
            <a:r>
              <a:rPr lang="en-GB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iCiel Cadena" panose="02000503000000020004"/>
                <a:cs typeface="Lato" panose="020F0502020204030203" pitchFamily="34" charset="0"/>
              </a:rPr>
              <a:t>tự</a:t>
            </a:r>
            <a:r>
              <a:rPr lang="en-GB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iCiel Cadena" panose="02000503000000020004"/>
                <a:cs typeface="Lato" panose="020F0502020204030203" pitchFamily="34" charset="0"/>
              </a:rPr>
              <a:t>giác</a:t>
            </a:r>
            <a:r>
              <a:rPr lang="en-GB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iCiel Cadena" panose="02000503000000020004"/>
                <a:cs typeface="Lato" panose="020F0502020204030203" pitchFamily="34" charset="0"/>
              </a:rPr>
              <a:t>học</a:t>
            </a:r>
            <a:r>
              <a:rPr lang="en-GB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iCiel Cadena" panose="02000503000000020004"/>
                <a:cs typeface="Lato" panose="020F0502020204030203" pitchFamily="34" charset="0"/>
              </a:rPr>
              <a:t>tập</a:t>
            </a:r>
            <a:r>
              <a:rPr lang="en-GB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iCiel Cadena" panose="02000503000000020004"/>
                <a:cs typeface="Lato" panose="020F0502020204030203" pitchFamily="34" charset="0"/>
              </a:rPr>
              <a:t>chưa</a:t>
            </a:r>
            <a:r>
              <a:rPr lang="en-GB" sz="2800" b="1" dirty="0">
                <a:latin typeface="iCiel Cadena" panose="02000503000000020004"/>
                <a:cs typeface="Lato" panose="020F0502020204030203" pitchFamily="34" charset="0"/>
              </a:rPr>
              <a:t>? </a:t>
            </a:r>
            <a:r>
              <a:rPr lang="en-GB" sz="2800" b="1" dirty="0" err="1">
                <a:latin typeface="iCiel Cadena" panose="02000503000000020004"/>
                <a:cs typeface="Lato" panose="020F0502020204030203" pitchFamily="34" charset="0"/>
              </a:rPr>
              <a:t>Hãy</a:t>
            </a:r>
            <a:r>
              <a:rPr lang="en-GB" sz="2800" b="1" dirty="0">
                <a:latin typeface="iCiel Cadena" panose="02000503000000020004"/>
                <a:cs typeface="Lato" panose="020F0502020204030203" pitchFamily="34" charset="0"/>
              </a:rPr>
              <a:t> chia </a:t>
            </a:r>
            <a:r>
              <a:rPr lang="en-GB" sz="2800" b="1" dirty="0" err="1">
                <a:latin typeface="iCiel Cadena" panose="02000503000000020004"/>
                <a:cs typeface="Lato" panose="020F0502020204030203" pitchFamily="34" charset="0"/>
              </a:rPr>
              <a:t>sẻ</a:t>
            </a:r>
            <a:r>
              <a:rPr lang="en-GB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iCiel Cadena" panose="02000503000000020004"/>
                <a:cs typeface="Lato" panose="020F0502020204030203" pitchFamily="34" charset="0"/>
              </a:rPr>
              <a:t>với</a:t>
            </a:r>
            <a:r>
              <a:rPr lang="en-GB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iCiel Cadena" panose="02000503000000020004"/>
                <a:cs typeface="Lato" panose="020F0502020204030203" pitchFamily="34" charset="0"/>
              </a:rPr>
              <a:t>các</a:t>
            </a:r>
            <a:r>
              <a:rPr lang="en-GB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iCiel Cadena" panose="02000503000000020004"/>
                <a:cs typeface="Lato" panose="020F0502020204030203" pitchFamily="34" charset="0"/>
              </a:rPr>
              <a:t>bạn</a:t>
            </a:r>
            <a:r>
              <a:rPr lang="en-GB" sz="2800" b="1" dirty="0" smtClean="0">
                <a:latin typeface="iCiel Cadena" panose="02000503000000020004"/>
                <a:cs typeface="Lato" panose="020F0502020204030203" pitchFamily="34" charset="0"/>
              </a:rPr>
              <a:t>.</a:t>
            </a:r>
            <a:endParaRPr lang="en-US" sz="2800" b="1" spc="80" dirty="0">
              <a:latin typeface="iCiel Cadena" panose="020005030000000200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31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-1017432" y="-1481071"/>
            <a:ext cx="12840237" cy="8894743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</a:t>
            </a:r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pPr algn="ctr"/>
            <a:endParaRPr lang="en-US" sz="8000" b="1" spc="80" dirty="0" smtClean="0">
              <a:solidFill>
                <a:srgbClr val="FF0000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pPr algn="ctr"/>
            <a:r>
              <a:rPr lang="en-US" sz="6600" b="1" spc="80" dirty="0" err="1" smtClean="0">
                <a:solidFill>
                  <a:srgbClr val="FF0000"/>
                </a:solidFill>
                <a:latin typeface="iCiel Cadena" panose="02000503000000020004" pitchFamily="2" charset="77"/>
                <a:cs typeface="iCiel Cucho" pitchFamily="50" charset="0"/>
              </a:rPr>
              <a:t>Chúc</a:t>
            </a:r>
            <a:r>
              <a:rPr lang="en-US" sz="6600" b="1" spc="80" dirty="0" smtClean="0">
                <a:solidFill>
                  <a:srgbClr val="FF0000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6600" b="1" spc="80" dirty="0" err="1" smtClean="0">
                <a:solidFill>
                  <a:srgbClr val="FF0000"/>
                </a:solidFill>
                <a:latin typeface="iCiel Cadena" panose="02000503000000020004" pitchFamily="2" charset="77"/>
                <a:cs typeface="iCiel Cucho" pitchFamily="50" charset="0"/>
              </a:rPr>
              <a:t>các</a:t>
            </a:r>
            <a:r>
              <a:rPr lang="en-US" sz="6600" b="1" spc="80" dirty="0" smtClean="0">
                <a:solidFill>
                  <a:srgbClr val="FF0000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6600" b="1" spc="80" dirty="0" err="1" smtClean="0">
                <a:solidFill>
                  <a:srgbClr val="FF0000"/>
                </a:solidFill>
                <a:latin typeface="iCiel Cadena" panose="02000503000000020004" pitchFamily="2" charset="77"/>
                <a:cs typeface="iCiel Cucho" pitchFamily="50" charset="0"/>
              </a:rPr>
              <a:t>em</a:t>
            </a:r>
            <a:r>
              <a:rPr lang="en-US" sz="6600" b="1" spc="80" dirty="0" smtClean="0">
                <a:solidFill>
                  <a:srgbClr val="FF0000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6600" b="1" spc="80" dirty="0" err="1" smtClean="0">
                <a:solidFill>
                  <a:srgbClr val="FF0000"/>
                </a:solidFill>
                <a:latin typeface="iCiel Cadena" panose="02000503000000020004" pitchFamily="2" charset="77"/>
                <a:cs typeface="iCiel Cucho" pitchFamily="50" charset="0"/>
              </a:rPr>
              <a:t>tự</a:t>
            </a:r>
            <a:r>
              <a:rPr lang="en-US" sz="6600" b="1" spc="80" dirty="0" smtClean="0">
                <a:solidFill>
                  <a:srgbClr val="FF0000"/>
                </a:solidFill>
                <a:latin typeface="iCiel Cadena" panose="02000503000000020004" pitchFamily="2" charset="77"/>
                <a:cs typeface="iCiel Cucho" pitchFamily="50" charset="0"/>
              </a:rPr>
              <a:t> tin, </a:t>
            </a:r>
          </a:p>
          <a:p>
            <a:pPr algn="ctr"/>
            <a:r>
              <a:rPr lang="en-US" sz="6600" b="1" spc="80" dirty="0" err="1" smtClean="0">
                <a:solidFill>
                  <a:srgbClr val="FF0000"/>
                </a:solidFill>
                <a:latin typeface="iCiel Cadena" panose="02000503000000020004" pitchFamily="2" charset="77"/>
                <a:cs typeface="iCiel Cucho" pitchFamily="50" charset="0"/>
              </a:rPr>
              <a:t>chăm</a:t>
            </a:r>
            <a:r>
              <a:rPr lang="en-US" sz="6600" b="1" spc="80" dirty="0" smtClean="0">
                <a:solidFill>
                  <a:srgbClr val="FF0000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6600" b="1" spc="80" dirty="0" err="1" smtClean="0">
                <a:solidFill>
                  <a:srgbClr val="FF0000"/>
                </a:solidFill>
                <a:latin typeface="iCiel Cadena" panose="02000503000000020004" pitchFamily="2" charset="77"/>
                <a:cs typeface="iCiel Cucho" pitchFamily="50" charset="0"/>
              </a:rPr>
              <a:t>ngoan</a:t>
            </a:r>
            <a:r>
              <a:rPr lang="en-US" sz="6600" b="1" spc="80" dirty="0" smtClean="0">
                <a:solidFill>
                  <a:srgbClr val="FF0000"/>
                </a:solidFill>
                <a:latin typeface="iCiel Cadena" panose="02000503000000020004" pitchFamily="2" charset="77"/>
                <a:cs typeface="iCiel Cucho" pitchFamily="50" charset="0"/>
              </a:rPr>
              <a:t>, </a:t>
            </a:r>
            <a:r>
              <a:rPr lang="en-US" sz="6600" b="1" spc="80" dirty="0" err="1" smtClean="0">
                <a:solidFill>
                  <a:srgbClr val="FF0000"/>
                </a:solidFill>
                <a:latin typeface="iCiel Cadena" panose="02000503000000020004" pitchFamily="2" charset="77"/>
                <a:cs typeface="iCiel Cucho" pitchFamily="50" charset="0"/>
              </a:rPr>
              <a:t>học</a:t>
            </a:r>
            <a:r>
              <a:rPr lang="en-US" sz="6600" b="1" spc="80" dirty="0" smtClean="0">
                <a:solidFill>
                  <a:srgbClr val="FF0000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6600" b="1" spc="80" dirty="0" err="1" smtClean="0">
                <a:solidFill>
                  <a:srgbClr val="FF0000"/>
                </a:solidFill>
                <a:latin typeface="iCiel Cadena" panose="02000503000000020004" pitchFamily="2" charset="77"/>
                <a:cs typeface="iCiel Cucho" pitchFamily="50" charset="0"/>
              </a:rPr>
              <a:t>giỏi</a:t>
            </a:r>
            <a:endParaRPr lang="en-US" sz="6600" b="1" spc="80" dirty="0" smtClean="0">
              <a:solidFill>
                <a:srgbClr val="FF0000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" y="376512"/>
            <a:ext cx="12197113" cy="73588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83" y="1716365"/>
            <a:ext cx="6650866" cy="421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5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70788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pc="8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</a:t>
            </a:r>
            <a:r>
              <a:rPr lang="en-US" sz="5400" b="1" spc="8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 17:Tự giác học tập</a:t>
            </a: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r>
              <a:rPr lang="en-GB" sz="4000" b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          </a:t>
            </a:r>
            <a:r>
              <a:rPr lang="en-GB" sz="4000" b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 hãy đưa ra lời khuyên cho bạn</a:t>
            </a:r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211" y="-139975"/>
            <a:ext cx="12961210" cy="7544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46" y="406545"/>
            <a:ext cx="2751745" cy="1017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01052E-ADA7-44AF-BE24-1B48336D23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8" b="9434"/>
          <a:stretch/>
        </p:blipFill>
        <p:spPr>
          <a:xfrm>
            <a:off x="463549" y="1467477"/>
            <a:ext cx="11264900" cy="48496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91999" y="822114"/>
            <a:ext cx="6579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>
                <a:latin typeface="iCiel Cadena" panose="02000503000000020004"/>
                <a:cs typeface="Lato" panose="020F0502020204030203" pitchFamily="34" charset="0"/>
              </a:rPr>
              <a:t>Em</a:t>
            </a:r>
            <a:r>
              <a:rPr lang="en-GB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iCiel Cadena" panose="02000503000000020004"/>
                <a:cs typeface="Lato" panose="020F0502020204030203" pitchFamily="34" charset="0"/>
              </a:rPr>
              <a:t>hãy</a:t>
            </a:r>
            <a:r>
              <a:rPr lang="en-GB" sz="2800" b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iCiel Cadena" panose="02000503000000020004"/>
                <a:cs typeface="Lato" panose="020F0502020204030203" pitchFamily="34" charset="0"/>
              </a:rPr>
              <a:t>đưa</a:t>
            </a:r>
            <a:r>
              <a:rPr lang="en-GB" sz="2800" b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iCiel Cadena" panose="02000503000000020004"/>
                <a:cs typeface="Lato" panose="020F0502020204030203" pitchFamily="34" charset="0"/>
              </a:rPr>
              <a:t>ra</a:t>
            </a:r>
            <a:r>
              <a:rPr lang="en-GB" sz="2800" b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iCiel Cadena" panose="02000503000000020004"/>
                <a:cs typeface="Lato" panose="020F0502020204030203" pitchFamily="34" charset="0"/>
              </a:rPr>
              <a:t>lời</a:t>
            </a:r>
            <a:r>
              <a:rPr lang="en-GB" sz="2800" b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iCiel Cadena" panose="02000503000000020004"/>
                <a:cs typeface="Lato" panose="020F0502020204030203" pitchFamily="34" charset="0"/>
              </a:rPr>
              <a:t>khuyên</a:t>
            </a:r>
            <a:r>
              <a:rPr lang="en-GB" sz="2800" b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iCiel Cadena" panose="02000503000000020004"/>
                <a:cs typeface="Lato" panose="020F0502020204030203" pitchFamily="34" charset="0"/>
              </a:rPr>
              <a:t>cho</a:t>
            </a:r>
            <a:r>
              <a:rPr lang="en-GB" sz="2800" b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iCiel Cadena" panose="02000503000000020004"/>
                <a:cs typeface="Lato" panose="020F0502020204030203" pitchFamily="34" charset="0"/>
              </a:rPr>
              <a:t>bạn</a:t>
            </a:r>
            <a:r>
              <a:rPr lang="en-GB" sz="2800" b="1" dirty="0" smtClean="0">
                <a:latin typeface="iCiel Cadena" panose="02000503000000020004"/>
                <a:cs typeface="Lato" panose="020F0502020204030203" pitchFamily="34" charset="0"/>
              </a:rPr>
              <a:t>.</a:t>
            </a:r>
            <a:endParaRPr lang="en-US" sz="2800" b="1" spc="80" dirty="0">
              <a:latin typeface="iCiel Cadena" panose="02000503000000020004"/>
              <a:cs typeface="iCiel Cucho" pitchFamily="50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1841499" y="1711764"/>
            <a:ext cx="2965049" cy="1430955"/>
          </a:xfrm>
          <a:prstGeom prst="wedgeEllipseCallout">
            <a:avLst>
              <a:gd name="adj1" fmla="val 42809"/>
              <a:gd name="adj2" fmla="val 6658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86259" y="1943539"/>
            <a:ext cx="6579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 smtClean="0">
                <a:latin typeface="iCiel Cadena" panose="02000503000000020004"/>
                <a:cs typeface="Lato" panose="020F0502020204030203" pitchFamily="34" charset="0"/>
              </a:rPr>
              <a:t>Mình</a:t>
            </a:r>
            <a:r>
              <a:rPr lang="en-GB" sz="2000" b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iCiel Cadena" panose="02000503000000020004"/>
                <a:cs typeface="Lato" panose="020F0502020204030203" pitchFamily="34" charset="0"/>
              </a:rPr>
              <a:t>thích</a:t>
            </a:r>
            <a:r>
              <a:rPr lang="en-GB" sz="2000" b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iCiel Cadena" panose="02000503000000020004"/>
                <a:cs typeface="Lato" panose="020F0502020204030203" pitchFamily="34" charset="0"/>
              </a:rPr>
              <a:t>đọc</a:t>
            </a:r>
            <a:r>
              <a:rPr lang="en-GB" sz="2000" b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</a:p>
          <a:p>
            <a:r>
              <a:rPr lang="en-GB" sz="2000" b="1" dirty="0" err="1" smtClean="0">
                <a:latin typeface="iCiel Cadena" panose="02000503000000020004"/>
                <a:cs typeface="Lato" panose="020F0502020204030203" pitchFamily="34" charset="0"/>
              </a:rPr>
              <a:t>truyện</a:t>
            </a:r>
            <a:r>
              <a:rPr lang="en-GB" sz="2000" b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iCiel Cadena" panose="02000503000000020004"/>
                <a:cs typeface="Lato" panose="020F0502020204030203" pitchFamily="34" charset="0"/>
              </a:rPr>
              <a:t>hơn</a:t>
            </a:r>
            <a:r>
              <a:rPr lang="en-GB" sz="2000" b="1" dirty="0">
                <a:latin typeface="iCiel Cadena" panose="02000503000000020004"/>
                <a:cs typeface="Lato" panose="020F0502020204030203" pitchFamily="34" charset="0"/>
              </a:rPr>
              <a:t>!</a:t>
            </a:r>
            <a:endParaRPr lang="en-US" sz="2000" b="1" spc="80" dirty="0">
              <a:latin typeface="iCiel Cadena" panose="02000503000000020004"/>
              <a:cs typeface="iCiel Cucho" pitchFamily="50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724900" y="1467477"/>
            <a:ext cx="3237481" cy="1430955"/>
          </a:xfrm>
          <a:prstGeom prst="wedgeEllipseCallout">
            <a:avLst>
              <a:gd name="adj1" fmla="val -58009"/>
              <a:gd name="adj2" fmla="val 2042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iCiel Cadena" panose="02000503000000020004"/>
              </a:rPr>
              <a:t>Bạn</a:t>
            </a:r>
            <a:r>
              <a:rPr lang="en-US" sz="2000" b="1" dirty="0" smtClean="0">
                <a:latin typeface="iCiel Cadena" panose="02000503000000020004"/>
              </a:rPr>
              <a:t> </a:t>
            </a:r>
            <a:r>
              <a:rPr lang="en-US" sz="2000" b="1" dirty="0" err="1" smtClean="0">
                <a:latin typeface="iCiel Cadena" panose="02000503000000020004"/>
              </a:rPr>
              <a:t>không</a:t>
            </a:r>
            <a:r>
              <a:rPr lang="en-US" sz="2000" b="1" dirty="0" smtClean="0">
                <a:latin typeface="iCiel Cadena" panose="02000503000000020004"/>
              </a:rPr>
              <a:t> </a:t>
            </a:r>
            <a:r>
              <a:rPr lang="en-US" sz="2000" b="1" dirty="0" err="1" smtClean="0">
                <a:latin typeface="iCiel Cadena" panose="02000503000000020004"/>
              </a:rPr>
              <a:t>ra</a:t>
            </a:r>
            <a:r>
              <a:rPr lang="en-US" sz="2000" b="1" dirty="0" smtClean="0">
                <a:latin typeface="iCiel Cadena" panose="02000503000000020004"/>
              </a:rPr>
              <a:t> </a:t>
            </a:r>
            <a:r>
              <a:rPr lang="en-US" sz="2000" b="1" dirty="0" err="1" smtClean="0">
                <a:latin typeface="iCiel Cadena" panose="02000503000000020004"/>
              </a:rPr>
              <a:t>tập</a:t>
            </a:r>
            <a:r>
              <a:rPr lang="en-US" sz="2000" b="1" dirty="0" smtClean="0">
                <a:latin typeface="iCiel Cadena" panose="02000503000000020004"/>
              </a:rPr>
              <a:t> </a:t>
            </a:r>
            <a:r>
              <a:rPr lang="en-US" sz="2000" b="1" dirty="0" err="1" smtClean="0">
                <a:latin typeface="iCiel Cadena" panose="02000503000000020004"/>
              </a:rPr>
              <a:t>thể</a:t>
            </a:r>
            <a:r>
              <a:rPr lang="en-US" sz="2000" b="1" dirty="0" smtClean="0">
                <a:latin typeface="iCiel Cadena" panose="02000503000000020004"/>
              </a:rPr>
              <a:t> </a:t>
            </a:r>
            <a:r>
              <a:rPr lang="en-US" sz="2000" b="1" dirty="0" err="1" smtClean="0">
                <a:latin typeface="iCiel Cadena" panose="02000503000000020004"/>
              </a:rPr>
              <a:t>dục</a:t>
            </a:r>
            <a:r>
              <a:rPr lang="en-US" sz="2000" b="1" dirty="0" smtClean="0">
                <a:latin typeface="iCiel Cadena" panose="02000503000000020004"/>
              </a:rPr>
              <a:t> à?</a:t>
            </a:r>
            <a:endParaRPr lang="en-US" sz="2000" b="1" dirty="0">
              <a:latin typeface="iCiel Cadena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95972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1" y="0"/>
            <a:ext cx="12544022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17:Tự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giác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học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tập</a:t>
            </a:r>
            <a:endParaRPr lang="en-US" sz="54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55" y="165101"/>
            <a:ext cx="12197113" cy="8178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99031" y="752058"/>
            <a:ext cx="3168352" cy="62977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56096" y="1177119"/>
            <a:ext cx="7404995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solidFill>
                  <a:srgbClr val="00B0F0"/>
                </a:solidFill>
                <a:latin typeface="iCiel Cadena" panose="02000503000000020004" pitchFamily="2" charset="77"/>
                <a:cs typeface="iCiel Cucho Bold" pitchFamily="50" charset="0"/>
              </a:rPr>
              <a:t>               </a:t>
            </a:r>
          </a:p>
          <a:p>
            <a:r>
              <a:rPr lang="en-US" sz="2900" dirty="0">
                <a:solidFill>
                  <a:srgbClr val="00B0F0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2800" b="1" dirty="0" smtClean="0">
                <a:latin typeface="iCiel Cadena" panose="02000503000000020004"/>
                <a:cs typeface="iCiel Cucho Bold" pitchFamily="50" charset="0"/>
              </a:rPr>
              <a:t>.</a:t>
            </a:r>
            <a:r>
              <a:rPr lang="en-US" sz="2800" b="1" dirty="0" err="1" smtClean="0">
                <a:latin typeface="iCiel Cadena" panose="02000503000000020004"/>
                <a:cs typeface="iCiel Cucho Bold" pitchFamily="50" charset="0"/>
              </a:rPr>
              <a:t>Em</a:t>
            </a:r>
            <a:r>
              <a:rPr lang="en-US" sz="2800" b="1" dirty="0" smtClean="0">
                <a:latin typeface="iCiel Cadena" panose="02000503000000020004"/>
                <a:cs typeface="iCiel Cucho Bold" pitchFamily="50" charset="0"/>
              </a:rPr>
              <a:t> </a:t>
            </a:r>
            <a:r>
              <a:rPr lang="en-US" sz="2800" b="1" dirty="0" err="1" smtClean="0">
                <a:latin typeface="iCiel Cadena" panose="02000503000000020004"/>
                <a:cs typeface="iCiel Cucho Bold" pitchFamily="50" charset="0"/>
              </a:rPr>
              <a:t>rèn</a:t>
            </a:r>
            <a:r>
              <a:rPr lang="en-US" sz="2800" b="1" dirty="0" smtClean="0">
                <a:latin typeface="iCiel Cadena" panose="02000503000000020004"/>
                <a:cs typeface="iCiel Cucho Bold" pitchFamily="50" charset="0"/>
              </a:rPr>
              <a:t> </a:t>
            </a:r>
            <a:r>
              <a:rPr lang="en-US" sz="2800" b="1" dirty="0" err="1" smtClean="0">
                <a:latin typeface="iCiel Cadena" panose="02000503000000020004"/>
                <a:cs typeface="iCiel Cucho Bold" pitchFamily="50" charset="0"/>
              </a:rPr>
              <a:t>thói</a:t>
            </a:r>
            <a:r>
              <a:rPr lang="en-US" sz="2800" b="1" dirty="0" smtClean="0">
                <a:latin typeface="iCiel Cadena" panose="02000503000000020004"/>
                <a:cs typeface="iCiel Cucho Bold" pitchFamily="50" charset="0"/>
              </a:rPr>
              <a:t> </a:t>
            </a:r>
            <a:r>
              <a:rPr lang="en-US" sz="2800" b="1" dirty="0" err="1" smtClean="0">
                <a:latin typeface="iCiel Cadena" panose="02000503000000020004"/>
                <a:cs typeface="iCiel Cucho Bold" pitchFamily="50" charset="0"/>
              </a:rPr>
              <a:t>quen</a:t>
            </a:r>
            <a:r>
              <a:rPr lang="en-US" sz="2800" b="1" dirty="0" smtClean="0">
                <a:latin typeface="iCiel Cadena" panose="02000503000000020004"/>
                <a:cs typeface="iCiel Cucho Bold" pitchFamily="50" charset="0"/>
              </a:rPr>
              <a:t> </a:t>
            </a:r>
            <a:r>
              <a:rPr lang="en-US" sz="2800" b="1" dirty="0" err="1" smtClean="0">
                <a:latin typeface="iCiel Cadena" panose="02000503000000020004"/>
                <a:cs typeface="iCiel Cucho Bold" pitchFamily="50" charset="0"/>
              </a:rPr>
              <a:t>tự</a:t>
            </a:r>
            <a:r>
              <a:rPr lang="en-US" sz="2800" b="1" dirty="0" smtClean="0">
                <a:latin typeface="iCiel Cadena" panose="02000503000000020004"/>
                <a:cs typeface="iCiel Cucho Bold" pitchFamily="50" charset="0"/>
              </a:rPr>
              <a:t> </a:t>
            </a:r>
            <a:r>
              <a:rPr lang="en-US" sz="2800" b="1" dirty="0" err="1" smtClean="0">
                <a:latin typeface="iCiel Cadena" panose="02000503000000020004"/>
                <a:cs typeface="iCiel Cucho Bold" pitchFamily="50" charset="0"/>
              </a:rPr>
              <a:t>giác</a:t>
            </a:r>
            <a:r>
              <a:rPr lang="en-US" sz="2800" b="1" dirty="0" smtClean="0">
                <a:latin typeface="iCiel Cadena" panose="02000503000000020004"/>
                <a:cs typeface="iCiel Cucho Bold" pitchFamily="50" charset="0"/>
              </a:rPr>
              <a:t> </a:t>
            </a:r>
            <a:r>
              <a:rPr lang="en-US" sz="2800" b="1" dirty="0" err="1" smtClean="0">
                <a:latin typeface="iCiel Cadena" panose="02000503000000020004"/>
                <a:cs typeface="iCiel Cucho Bold" pitchFamily="50" charset="0"/>
              </a:rPr>
              <a:t>học</a:t>
            </a:r>
            <a:r>
              <a:rPr lang="en-US" sz="2800" b="1" dirty="0" smtClean="0">
                <a:latin typeface="iCiel Cadena" panose="02000503000000020004"/>
                <a:cs typeface="iCiel Cucho Bold" pitchFamily="50" charset="0"/>
              </a:rPr>
              <a:t> </a:t>
            </a:r>
            <a:r>
              <a:rPr lang="en-US" sz="2800" b="1" dirty="0" err="1" smtClean="0">
                <a:latin typeface="iCiel Cadena" panose="02000503000000020004"/>
                <a:cs typeface="iCiel Cucho Bold" pitchFamily="50" charset="0"/>
              </a:rPr>
              <a:t>tập</a:t>
            </a:r>
            <a:endParaRPr lang="en-US" sz="2800" b="1" dirty="0" smtClean="0">
              <a:latin typeface="iCiel Cadena" panose="02000503000000020004"/>
              <a:cs typeface="iCiel Cucho Bold" pitchFamily="50" charset="0"/>
            </a:endParaRPr>
          </a:p>
          <a:p>
            <a:r>
              <a:rPr lang="en-US" sz="2800" b="1" dirty="0" smtClean="0">
                <a:latin typeface="iCiel Cadena" panose="02000503000000020004"/>
                <a:cs typeface="iCiel Cucho Bold" pitchFamily="50" charset="0"/>
              </a:rPr>
              <a:t> ở </a:t>
            </a:r>
            <a:r>
              <a:rPr lang="en-US" sz="2800" b="1" dirty="0" err="1" smtClean="0">
                <a:latin typeface="iCiel Cadena" panose="02000503000000020004"/>
                <a:cs typeface="iCiel Cucho Bold" pitchFamily="50" charset="0"/>
              </a:rPr>
              <a:t>trường</a:t>
            </a:r>
            <a:r>
              <a:rPr lang="en-US" sz="2800" b="1" dirty="0" smtClean="0">
                <a:latin typeface="iCiel Cadena" panose="02000503000000020004"/>
                <a:cs typeface="iCiel Cucho Bold" pitchFamily="50" charset="0"/>
              </a:rPr>
              <a:t>, ở </a:t>
            </a:r>
            <a:r>
              <a:rPr lang="en-US" sz="2800" b="1" dirty="0" err="1" smtClean="0">
                <a:latin typeface="iCiel Cadena" panose="02000503000000020004"/>
                <a:cs typeface="iCiel Cucho Bold" pitchFamily="50" charset="0"/>
              </a:rPr>
              <a:t>nhà</a:t>
            </a:r>
            <a:r>
              <a:rPr lang="en-US" sz="2800" b="1" dirty="0" smtClean="0">
                <a:latin typeface="iCiel Cadena" panose="02000503000000020004"/>
                <a:cs typeface="iCiel Cucho Bold" pitchFamily="50" charset="0"/>
              </a:rPr>
              <a:t>.</a:t>
            </a:r>
          </a:p>
          <a:p>
            <a:pPr algn="ctr"/>
            <a:endParaRPr lang="vi-VN" sz="2800" b="1" dirty="0">
              <a:solidFill>
                <a:srgbClr val="00B0F0"/>
              </a:solidFill>
              <a:latin typeface="iCiel Cadena" panose="02000503000000020004"/>
              <a:cs typeface="iCiel Cucho Bold" pitchFamily="50" charset="0"/>
            </a:endParaRPr>
          </a:p>
          <a:p>
            <a:pPr algn="ctr"/>
            <a:endParaRPr lang="en-US" sz="2800" b="1" dirty="0" smtClean="0">
              <a:solidFill>
                <a:srgbClr val="00B0F0"/>
              </a:solidFill>
              <a:latin typeface="iCiel Cadena" panose="02000503000000020004"/>
              <a:cs typeface="iCiel Cucho Bold" pitchFamily="50" charset="0"/>
            </a:endParaRPr>
          </a:p>
          <a:p>
            <a:pPr algn="ctr"/>
            <a:endParaRPr lang="vi-VN" sz="2900" dirty="0">
              <a:solidFill>
                <a:srgbClr val="00B0F0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97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1" y="0"/>
            <a:ext cx="12544022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17:Tự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giác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học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tập</a:t>
            </a:r>
            <a:endParaRPr lang="en-US" sz="54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425" y="1"/>
            <a:ext cx="12197113" cy="8178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99031" y="752058"/>
            <a:ext cx="3168352" cy="62977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02605" y="1716365"/>
            <a:ext cx="900519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solidFill>
                  <a:srgbClr val="00B0F0"/>
                </a:solidFill>
                <a:latin typeface="iCiel Cadena" panose="02000503000000020004" pitchFamily="2" charset="77"/>
                <a:cs typeface="iCiel Cucho Bold" pitchFamily="50" charset="0"/>
              </a:rPr>
              <a:t>               </a:t>
            </a:r>
          </a:p>
          <a:p>
            <a:r>
              <a:rPr lang="en-US" sz="2900" dirty="0">
                <a:solidFill>
                  <a:srgbClr val="00B0F0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2900" dirty="0" smtClean="0">
                <a:solidFill>
                  <a:srgbClr val="00B0F0"/>
                </a:solidFill>
                <a:latin typeface="iCiel Cadena" panose="02000503000000020004" pitchFamily="2" charset="77"/>
                <a:cs typeface="iCiel Cucho Bold" pitchFamily="50" charset="0"/>
              </a:rPr>
              <a:t>    </a:t>
            </a:r>
            <a:r>
              <a:rPr lang="vi-VN" sz="2900" dirty="0" smtClean="0">
                <a:solidFill>
                  <a:srgbClr val="00B0F0"/>
                </a:solidFill>
                <a:latin typeface="iCiel Cadena" panose="02000503000000020004" pitchFamily="2" charset="77"/>
                <a:cs typeface="iCiel Cucho Bold" pitchFamily="50" charset="0"/>
              </a:rPr>
              <a:t>         </a:t>
            </a:r>
            <a:r>
              <a:rPr lang="en-US" sz="2800" b="1" dirty="0" err="1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Em</a:t>
            </a:r>
            <a:r>
              <a:rPr lang="en-US" sz="2800" b="1" dirty="0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luôn</a:t>
            </a:r>
            <a:r>
              <a:rPr lang="en-US" sz="2800" b="1" dirty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tự</a:t>
            </a:r>
            <a:r>
              <a:rPr lang="en-US" sz="2800" b="1" dirty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giác</a:t>
            </a:r>
            <a:r>
              <a:rPr lang="en-US" sz="2800" b="1" dirty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học</a:t>
            </a:r>
            <a:r>
              <a:rPr lang="en-US" sz="2800" b="1" dirty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hành</a:t>
            </a:r>
            <a:endParaRPr lang="en-US" sz="2800" b="1" dirty="0" smtClean="0">
              <a:solidFill>
                <a:srgbClr val="00B0F0"/>
              </a:solidFill>
              <a:latin typeface="iCiel Cadena" panose="02000503000000020004"/>
              <a:cs typeface="iCiel Cucho Bold" pitchFamily="50" charset="0"/>
            </a:endParaRPr>
          </a:p>
          <a:p>
            <a:pPr algn="ctr"/>
            <a:endParaRPr lang="vi-VN" sz="2800" b="1" dirty="0">
              <a:solidFill>
                <a:srgbClr val="00B0F0"/>
              </a:solidFill>
              <a:latin typeface="iCiel Cadena" panose="02000503000000020004"/>
              <a:cs typeface="iCiel Cucho Bold" pitchFamily="50" charset="0"/>
            </a:endParaRPr>
          </a:p>
          <a:p>
            <a:pPr algn="ctr"/>
            <a:r>
              <a:rPr lang="en-US" sz="2800" b="1" dirty="0" err="1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Chuyên</a:t>
            </a:r>
            <a:r>
              <a:rPr lang="en-US" sz="2800" b="1" dirty="0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cần</a:t>
            </a:r>
            <a:r>
              <a:rPr lang="en-US" sz="2800" b="1" dirty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, </a:t>
            </a:r>
            <a:r>
              <a:rPr lang="en-US" sz="2800" b="1" dirty="0" err="1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tích</a:t>
            </a:r>
            <a:r>
              <a:rPr lang="en-US" sz="2800" b="1" dirty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cực</a:t>
            </a:r>
            <a:r>
              <a:rPr lang="en-US" sz="2800" b="1" dirty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mới</a:t>
            </a:r>
            <a:r>
              <a:rPr lang="en-US" sz="2800" b="1" dirty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thành</a:t>
            </a:r>
            <a:r>
              <a:rPr lang="en-US" sz="2800" b="1" dirty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trò</a:t>
            </a:r>
            <a:r>
              <a:rPr lang="en-US" sz="2800" b="1" dirty="0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ngoan</a:t>
            </a:r>
            <a:endParaRPr lang="en-US" sz="2800" b="1" dirty="0" smtClean="0">
              <a:solidFill>
                <a:srgbClr val="00B0F0"/>
              </a:solidFill>
              <a:latin typeface="iCiel Cadena" panose="02000503000000020004"/>
              <a:cs typeface="iCiel Cucho Bold" pitchFamily="50" charset="0"/>
            </a:endParaRPr>
          </a:p>
          <a:p>
            <a:endParaRPr lang="en-US" sz="3200" b="1" dirty="0" smtClean="0">
              <a:solidFill>
                <a:srgbClr val="00B0F0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pPr algn="ctr"/>
            <a:endParaRPr lang="vi-VN" sz="2900" dirty="0">
              <a:solidFill>
                <a:srgbClr val="00B0F0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26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975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5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3" y="2657475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0863" y="569913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5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874963" y="90963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1662880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2000" cy="70788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17:Tự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giác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học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tập</a:t>
            </a:r>
            <a:endParaRPr lang="en-US" sz="54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1"/>
            <a:ext cx="12192000" cy="71804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49" y="1716365"/>
            <a:ext cx="7431110" cy="30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4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65556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36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</a:t>
            </a:r>
            <a:r>
              <a:rPr lang="en-US" sz="60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60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17:Tự </a:t>
            </a:r>
            <a:r>
              <a:rPr lang="en-US" sz="60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giác</a:t>
            </a:r>
            <a:r>
              <a:rPr lang="en-US" sz="60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60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học</a:t>
            </a:r>
            <a:r>
              <a:rPr lang="en-US" sz="60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60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tập</a:t>
            </a:r>
            <a:endParaRPr lang="en-US" sz="6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5" name="HaichumeongoanPhanHuynhDieu-Anh_hhny">
            <a:hlinkClick r:id="" action="ppaction://media"/>
            <a:extLst>
              <a:ext uri="{FF2B5EF4-FFF2-40B4-BE49-F238E27FC236}">
                <a16:creationId xmlns:a16="http://schemas.microsoft.com/office/drawing/2014/main" id="{99FCA76D-C653-4B5A-BD82-49CB98EA5C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3645" y="5074276"/>
            <a:ext cx="1027880" cy="1120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12862464" cy="71804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662" y="162255"/>
            <a:ext cx="3477746" cy="10269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B6DAF2-86F8-47DE-8B62-EC6517E747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05" y="2202289"/>
            <a:ext cx="7033305" cy="3570558"/>
          </a:xfrm>
          <a:prstGeom prst="rect">
            <a:avLst/>
          </a:prstGeom>
        </p:spPr>
      </p:pic>
      <p:pic>
        <p:nvPicPr>
          <p:cNvPr id="11" name="HaichumeongoanPhanHuynhDieu-Anh_hhny">
            <a:hlinkClick r:id="" action="ppaction://media"/>
            <a:extLst>
              <a:ext uri="{FF2B5EF4-FFF2-40B4-BE49-F238E27FC236}">
                <a16:creationId xmlns:a16="http://schemas.microsoft.com/office/drawing/2014/main" id="{99FCA76D-C653-4B5A-BD82-49CB98EA5C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185" y="1189236"/>
            <a:ext cx="1027880" cy="112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5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 </a:t>
            </a:r>
            <a:r>
              <a:rPr lang="en-US" sz="66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66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17:Tự </a:t>
            </a:r>
            <a:r>
              <a:rPr lang="en-US" sz="66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giác</a:t>
            </a:r>
            <a:r>
              <a:rPr lang="en-US" sz="66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66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học</a:t>
            </a:r>
            <a:r>
              <a:rPr lang="en-US" sz="66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66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tập</a:t>
            </a:r>
            <a:endParaRPr lang="en-US" sz="66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21164" cy="71804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80" y="1233765"/>
            <a:ext cx="5472716" cy="412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2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pc="8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 </a:t>
            </a:r>
            <a:r>
              <a:rPr lang="en-US" sz="5400" b="1" spc="8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 17:Tự giác học tập</a:t>
            </a: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573795" y="1272798"/>
            <a:ext cx="11480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smtClean="0">
                <a:solidFill>
                  <a:schemeClr val="bg1"/>
                </a:solidFill>
                <a:latin typeface="iCiel Cadena" panose="020B0604020202020204" charset="0"/>
              </a:rPr>
              <a:t>Bạn </a:t>
            </a:r>
            <a:r>
              <a:rPr lang="en-GB" sz="3600" b="1" dirty="0" err="1">
                <a:solidFill>
                  <a:schemeClr val="bg1"/>
                </a:solidFill>
                <a:latin typeface="iCiel Cadena" panose="020B0604020202020204" charset="0"/>
              </a:rPr>
              <a:t>nào</a:t>
            </a:r>
            <a:r>
              <a:rPr lang="en-GB" sz="3600" b="1" dirty="0">
                <a:solidFill>
                  <a:schemeClr val="bg1"/>
                </a:solidFill>
                <a:latin typeface="iCiel Cadena" panose="020B060402020202020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iCiel Cadena" panose="020B0604020202020204" charset="0"/>
              </a:rPr>
              <a:t>đã</a:t>
            </a:r>
            <a:r>
              <a:rPr lang="en-GB" sz="3600" b="1" dirty="0">
                <a:solidFill>
                  <a:schemeClr val="bg1"/>
                </a:solidFill>
                <a:latin typeface="iCiel Cadena" panose="020B060402020202020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iCiel Cadena" panose="020B0604020202020204" charset="0"/>
              </a:rPr>
              <a:t>tự</a:t>
            </a:r>
            <a:r>
              <a:rPr lang="en-GB" sz="3600" b="1" dirty="0">
                <a:solidFill>
                  <a:schemeClr val="bg1"/>
                </a:solidFill>
                <a:latin typeface="iCiel Cadena" panose="020B060402020202020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iCiel Cadena" panose="020B0604020202020204" charset="0"/>
              </a:rPr>
              <a:t>giác</a:t>
            </a:r>
            <a:r>
              <a:rPr lang="en-GB" sz="3600" b="1" dirty="0">
                <a:solidFill>
                  <a:schemeClr val="bg1"/>
                </a:solidFill>
                <a:latin typeface="iCiel Cadena" panose="020B060402020202020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iCiel Cadena" panose="020B0604020202020204" charset="0"/>
              </a:rPr>
              <a:t>học</a:t>
            </a:r>
            <a:r>
              <a:rPr lang="en-GB" sz="3600" b="1" dirty="0">
                <a:solidFill>
                  <a:schemeClr val="bg1"/>
                </a:solidFill>
                <a:latin typeface="iCiel Cadena" panose="020B060402020202020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iCiel Cadena" panose="020B0604020202020204" charset="0"/>
              </a:rPr>
              <a:t>tập</a:t>
            </a:r>
            <a:r>
              <a:rPr lang="en-GB" sz="3600" b="1" dirty="0">
                <a:solidFill>
                  <a:schemeClr val="bg1"/>
                </a:solidFill>
                <a:latin typeface="iCiel Cadena" panose="020B0604020202020204" charset="0"/>
              </a:rPr>
              <a:t>, </a:t>
            </a:r>
            <a:r>
              <a:rPr lang="en-GB" sz="3600" b="1" dirty="0" err="1">
                <a:solidFill>
                  <a:schemeClr val="bg1"/>
                </a:solidFill>
                <a:latin typeface="iCiel Cadena" panose="020B0604020202020204" charset="0"/>
              </a:rPr>
              <a:t>bạn</a:t>
            </a:r>
            <a:r>
              <a:rPr lang="en-GB" sz="3600" b="1" dirty="0">
                <a:solidFill>
                  <a:schemeClr val="bg1"/>
                </a:solidFill>
                <a:latin typeface="iCiel Cadena" panose="020B060402020202020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iCiel Cadena" panose="020B0604020202020204" charset="0"/>
              </a:rPr>
              <a:t>nào</a:t>
            </a:r>
            <a:r>
              <a:rPr lang="en-GB" sz="3600" b="1" dirty="0">
                <a:solidFill>
                  <a:schemeClr val="bg1"/>
                </a:solidFill>
                <a:latin typeface="iCiel Cadena" panose="020B060402020202020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iCiel Cadena" panose="020B0604020202020204" charset="0"/>
              </a:rPr>
              <a:t>chưa</a:t>
            </a:r>
            <a:r>
              <a:rPr lang="en-GB" sz="3600" b="1" dirty="0">
                <a:solidFill>
                  <a:schemeClr val="bg1"/>
                </a:solidFill>
                <a:latin typeface="iCiel Cadena" panose="020B060402020202020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iCiel Cadena" panose="020B0604020202020204" charset="0"/>
              </a:rPr>
              <a:t>tự</a:t>
            </a:r>
            <a:r>
              <a:rPr lang="en-GB" sz="3600" b="1" dirty="0">
                <a:solidFill>
                  <a:schemeClr val="bg1"/>
                </a:solidFill>
                <a:latin typeface="iCiel Cadena" panose="020B060402020202020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iCiel Cadena" panose="020B0604020202020204" charset="0"/>
              </a:rPr>
              <a:t>giác</a:t>
            </a:r>
            <a:r>
              <a:rPr lang="en-GB" sz="3600" b="1" dirty="0">
                <a:solidFill>
                  <a:schemeClr val="bg1"/>
                </a:solidFill>
                <a:latin typeface="iCiel Cadena" panose="020B060402020202020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iCiel Cadena" panose="020B0604020202020204" charset="0"/>
              </a:rPr>
              <a:t>học</a:t>
            </a:r>
            <a:r>
              <a:rPr lang="en-GB" sz="3600" b="1" dirty="0">
                <a:solidFill>
                  <a:schemeClr val="bg1"/>
                </a:solidFill>
                <a:latin typeface="iCiel Cadena" panose="020B060402020202020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iCiel Cadena" panose="020B0604020202020204" charset="0"/>
              </a:rPr>
              <a:t>tập</a:t>
            </a:r>
            <a:r>
              <a:rPr lang="en-GB" sz="3600" b="1" dirty="0">
                <a:solidFill>
                  <a:schemeClr val="bg1"/>
                </a:solidFill>
                <a:latin typeface="iCiel Cadena" panose="020B0604020202020204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13"/>
            <a:ext cx="12621164" cy="70358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A77FB16-416F-48E3-9197-A1667B092B97}"/>
              </a:ext>
            </a:extLst>
          </p:cNvPr>
          <p:cNvGrpSpPr/>
          <p:nvPr/>
        </p:nvGrpSpPr>
        <p:grpSpPr>
          <a:xfrm>
            <a:off x="895540" y="913371"/>
            <a:ext cx="9556560" cy="4210947"/>
            <a:chOff x="1763687" y="-40958"/>
            <a:chExt cx="7945068" cy="497665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68AA532-2E9C-4CDD-951A-5FF6EC4E7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7" y="788451"/>
              <a:ext cx="6884442" cy="4147247"/>
            </a:xfrm>
            <a:prstGeom prst="rect">
              <a:avLst/>
            </a:prstGeom>
          </p:spPr>
        </p:pic>
        <p:sp>
          <p:nvSpPr>
            <p:cNvPr id="14" name="Speech Bubble: Rectangle with Corners Rounded 6">
              <a:extLst>
                <a:ext uri="{FF2B5EF4-FFF2-40B4-BE49-F238E27FC236}">
                  <a16:creationId xmlns:a16="http://schemas.microsoft.com/office/drawing/2014/main" id="{A83C5930-93F5-42D6-9367-6EE7C05E2695}"/>
                </a:ext>
              </a:extLst>
            </p:cNvPr>
            <p:cNvSpPr/>
            <p:nvPr/>
          </p:nvSpPr>
          <p:spPr>
            <a:xfrm>
              <a:off x="6825138" y="-40958"/>
              <a:ext cx="2883617" cy="1206906"/>
            </a:xfrm>
            <a:prstGeom prst="wedgeRoundRectCallout">
              <a:avLst>
                <a:gd name="adj1" fmla="val -56902"/>
                <a:gd name="adj2" fmla="val 86085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Cô</a:t>
              </a:r>
              <a:r>
                <a:rPr lang="en-US" sz="20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nhắc</a:t>
              </a:r>
              <a:r>
                <a:rPr lang="en-US" sz="20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0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0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sao</a:t>
              </a:r>
              <a:r>
                <a:rPr lang="en-US" sz="20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0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vẫn</a:t>
              </a:r>
              <a:r>
                <a:rPr lang="en-US" sz="20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chưa</a:t>
              </a:r>
              <a:r>
                <a:rPr lang="en-US" sz="20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bài</a:t>
              </a:r>
              <a:r>
                <a:rPr lang="en-US" sz="20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73794" y="318691"/>
            <a:ext cx="107546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iCiel Cadena" panose="02000503000000020004"/>
                <a:cs typeface="Lato" panose="020F0502020204030203" pitchFamily="34" charset="0"/>
              </a:rPr>
              <a:t>. </a:t>
            </a:r>
            <a:r>
              <a:rPr lang="en-GB" sz="2800" b="1" dirty="0" err="1" smtClean="0">
                <a:latin typeface="iCiel Cadena" panose="02000503000000020004"/>
                <a:cs typeface="Lato" panose="020F0502020204030203" pitchFamily="34" charset="0"/>
              </a:rPr>
              <a:t>Bạn</a:t>
            </a:r>
            <a:r>
              <a:rPr lang="en-GB" sz="2800" b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iCiel Cadena" panose="02000503000000020004"/>
                <a:cs typeface="Lato" panose="020F0502020204030203" pitchFamily="34" charset="0"/>
              </a:rPr>
              <a:t>nào</a:t>
            </a:r>
            <a:r>
              <a:rPr lang="en-GB" sz="2800" b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iCiel Cadena" panose="02000503000000020004"/>
                <a:cs typeface="Lato" panose="020F0502020204030203" pitchFamily="34" charset="0"/>
              </a:rPr>
              <a:t>đã</a:t>
            </a:r>
            <a:r>
              <a:rPr lang="en-GB" sz="2800" b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iCiel Cadena" panose="02000503000000020004"/>
                <a:cs typeface="Lato" panose="020F0502020204030203" pitchFamily="34" charset="0"/>
              </a:rPr>
              <a:t>tự</a:t>
            </a:r>
            <a:r>
              <a:rPr lang="en-GB" sz="2800" b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iCiel Cadena" panose="02000503000000020004"/>
                <a:cs typeface="Lato" panose="020F0502020204030203" pitchFamily="34" charset="0"/>
              </a:rPr>
              <a:t>giác</a:t>
            </a:r>
            <a:r>
              <a:rPr lang="en-GB" sz="2800" b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iCiel Cadena" panose="02000503000000020004"/>
                <a:cs typeface="Lato" panose="020F0502020204030203" pitchFamily="34" charset="0"/>
              </a:rPr>
              <a:t>học</a:t>
            </a:r>
            <a:r>
              <a:rPr lang="en-GB" sz="2800" b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iCiel Cadena" panose="02000503000000020004"/>
                <a:cs typeface="Lato" panose="020F0502020204030203" pitchFamily="34" charset="0"/>
              </a:rPr>
              <a:t>tập</a:t>
            </a:r>
            <a:r>
              <a:rPr lang="en-GB" sz="2800" b="1" dirty="0" smtClean="0">
                <a:latin typeface="iCiel Cadena" panose="02000503000000020004"/>
                <a:cs typeface="Lato" panose="020F0502020204030203" pitchFamily="34" charset="0"/>
              </a:rPr>
              <a:t>, </a:t>
            </a:r>
            <a:r>
              <a:rPr lang="en-GB" sz="2800" b="1" dirty="0" err="1" smtClean="0">
                <a:latin typeface="iCiel Cadena" panose="02000503000000020004"/>
                <a:cs typeface="Lato" panose="020F0502020204030203" pitchFamily="34" charset="0"/>
              </a:rPr>
              <a:t>bạn</a:t>
            </a:r>
            <a:r>
              <a:rPr lang="en-GB" sz="2800" b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iCiel Cadena" panose="02000503000000020004"/>
                <a:cs typeface="Lato" panose="020F0502020204030203" pitchFamily="34" charset="0"/>
              </a:rPr>
              <a:t>nào</a:t>
            </a:r>
            <a:r>
              <a:rPr lang="en-GB" sz="2800" b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iCiel Cadena" panose="02000503000000020004"/>
                <a:cs typeface="Lato" panose="020F0502020204030203" pitchFamily="34" charset="0"/>
              </a:rPr>
              <a:t>chưa</a:t>
            </a:r>
            <a:r>
              <a:rPr lang="en-GB" sz="2800" b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iCiel Cadena" panose="02000503000000020004"/>
                <a:cs typeface="Lato" panose="020F0502020204030203" pitchFamily="34" charset="0"/>
              </a:rPr>
              <a:t>tự</a:t>
            </a:r>
            <a:r>
              <a:rPr lang="en-GB" sz="2800" b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iCiel Cadena" panose="02000503000000020004"/>
                <a:cs typeface="Lato" panose="020F0502020204030203" pitchFamily="34" charset="0"/>
              </a:rPr>
              <a:t>giác</a:t>
            </a:r>
            <a:endParaRPr lang="en-GB" sz="2800" b="1" dirty="0" smtClean="0">
              <a:latin typeface="iCiel Cadena" panose="02000503000000020004"/>
              <a:cs typeface="Lato" panose="020F0502020204030203" pitchFamily="34" charset="0"/>
            </a:endParaRPr>
          </a:p>
          <a:p>
            <a:r>
              <a:rPr lang="en-GB" sz="2800" b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iCiel Cadena" panose="02000503000000020004"/>
                <a:cs typeface="Lato" panose="020F0502020204030203" pitchFamily="34" charset="0"/>
              </a:rPr>
              <a:t>học</a:t>
            </a:r>
            <a:r>
              <a:rPr lang="en-GB" sz="2800" b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iCiel Cadena" panose="02000503000000020004"/>
                <a:cs typeface="Lato" panose="020F0502020204030203" pitchFamily="34" charset="0"/>
              </a:rPr>
              <a:t>tâp</a:t>
            </a:r>
            <a:r>
              <a:rPr lang="en-GB" sz="2800" b="1" dirty="0">
                <a:latin typeface="iCiel Cadena" panose="02000503000000020004"/>
                <a:cs typeface="Lato" panose="020F0502020204030203" pitchFamily="34" charset="0"/>
              </a:rPr>
              <a:t>?</a:t>
            </a:r>
            <a:endParaRPr lang="en-US" sz="2800" b="1" spc="80" dirty="0">
              <a:latin typeface="iCiel Cadena" panose="02000503000000020004"/>
              <a:cs typeface="iCiel Cucho" pitchFamily="50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29182" y="5516802"/>
            <a:ext cx="967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iCiel Cadena" panose="02000503000000020004"/>
                <a:cs typeface="Lato" panose="020F0502020204030203" pitchFamily="34" charset="0"/>
              </a:rPr>
              <a:t>.</a:t>
            </a:r>
            <a:r>
              <a:rPr lang="en-GB" sz="2800" b="1" dirty="0" err="1" smtClean="0">
                <a:latin typeface="iCiel Cadena" panose="02000503000000020004"/>
                <a:cs typeface="Lato" panose="020F0502020204030203" pitchFamily="34" charset="0"/>
              </a:rPr>
              <a:t>Vì</a:t>
            </a:r>
            <a:r>
              <a:rPr lang="en-GB" sz="2800" b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iCiel Cadena" panose="02000503000000020004"/>
                <a:cs typeface="Lato" panose="020F0502020204030203" pitchFamily="34" charset="0"/>
              </a:rPr>
              <a:t>sao</a:t>
            </a:r>
            <a:r>
              <a:rPr lang="en-GB" sz="2800" b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iCiel Cadena" panose="02000503000000020004"/>
                <a:cs typeface="Lato" panose="020F0502020204030203" pitchFamily="34" charset="0"/>
              </a:rPr>
              <a:t>em</a:t>
            </a:r>
            <a:r>
              <a:rPr lang="en-GB" sz="2800" b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iCiel Cadena" panose="02000503000000020004"/>
                <a:cs typeface="Lato" panose="020F0502020204030203" pitchFamily="34" charset="0"/>
              </a:rPr>
              <a:t>cần</a:t>
            </a:r>
            <a:r>
              <a:rPr lang="en-GB" sz="2800" b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iCiel Cadena" panose="02000503000000020004"/>
                <a:cs typeface="Lato" panose="020F0502020204030203" pitchFamily="34" charset="0"/>
              </a:rPr>
              <a:t>tự</a:t>
            </a:r>
            <a:r>
              <a:rPr lang="en-GB" sz="2800" b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iCiel Cadena" panose="02000503000000020004"/>
                <a:cs typeface="Lato" panose="020F0502020204030203" pitchFamily="34" charset="0"/>
              </a:rPr>
              <a:t>giác</a:t>
            </a:r>
            <a:r>
              <a:rPr lang="en-GB" sz="2800" b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iCiel Cadena" panose="02000503000000020004"/>
                <a:cs typeface="Lato" panose="020F0502020204030203" pitchFamily="34" charset="0"/>
              </a:rPr>
              <a:t>học</a:t>
            </a:r>
            <a:r>
              <a:rPr lang="en-GB" sz="2800" b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iCiel Cadena" panose="02000503000000020004"/>
                <a:cs typeface="Lato" panose="020F0502020204030203" pitchFamily="34" charset="0"/>
              </a:rPr>
              <a:t>tập</a:t>
            </a:r>
            <a:r>
              <a:rPr lang="en-GB" sz="2800" b="1" dirty="0" smtClean="0">
                <a:latin typeface="iCiel Cadena" panose="02000503000000020004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31142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pc="8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</a:t>
            </a:r>
            <a:r>
              <a:rPr lang="en-US" sz="6000" b="1" spc="8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 17:Tự giác học tập</a:t>
            </a: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21164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132" y="1131590"/>
            <a:ext cx="6688428" cy="448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8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-309092" y="101600"/>
            <a:ext cx="12191999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pc="8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  </a:t>
            </a:r>
            <a:r>
              <a:rPr lang="en-US" sz="5400" b="1" spc="8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 17:Tự giác học tập</a:t>
            </a: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0738E7-8062-4F61-BA27-6670B98C5310}"/>
              </a:ext>
            </a:extLst>
          </p:cNvPr>
          <p:cNvSpPr txBox="1"/>
          <p:nvPr/>
        </p:nvSpPr>
        <p:spPr>
          <a:xfrm>
            <a:off x="90152" y="1508366"/>
            <a:ext cx="11792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tự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28" y="101600"/>
            <a:ext cx="12197113" cy="69619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944" y="282389"/>
            <a:ext cx="3069408" cy="100402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01" y="1281850"/>
            <a:ext cx="4856074" cy="452087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675" y="1301025"/>
            <a:ext cx="4779854" cy="4501704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79695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   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17:Tự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giác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học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tập</a:t>
            </a:r>
            <a:endParaRPr lang="en-US" sz="54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0738E7-8062-4F61-BA27-6670B98C5310}"/>
              </a:ext>
            </a:extLst>
          </p:cNvPr>
          <p:cNvSpPr txBox="1"/>
          <p:nvPr/>
        </p:nvSpPr>
        <p:spPr>
          <a:xfrm>
            <a:off x="399245" y="1880537"/>
            <a:ext cx="11792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tự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113" cy="69619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6A4849-0E58-4C96-ACA6-A3FF714423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0" y="52665"/>
            <a:ext cx="1989385" cy="10706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8" y="1668176"/>
            <a:ext cx="4666888" cy="3699661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51" y="1668177"/>
            <a:ext cx="4815419" cy="3699661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88515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1" y="0"/>
            <a:ext cx="12191999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</a:t>
            </a:r>
            <a:r>
              <a:rPr lang="en-US" sz="60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60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17:Tự </a:t>
            </a:r>
            <a:r>
              <a:rPr lang="en-US" sz="60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giác</a:t>
            </a:r>
            <a:r>
              <a:rPr lang="en-US" sz="60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60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học</a:t>
            </a:r>
            <a:r>
              <a:rPr lang="en-US" sz="60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60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tập</a:t>
            </a:r>
            <a:endParaRPr lang="en-US" sz="6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0738E7-8062-4F61-BA27-6670B98C5310}"/>
              </a:ext>
            </a:extLst>
          </p:cNvPr>
          <p:cNvSpPr txBox="1"/>
          <p:nvPr/>
        </p:nvSpPr>
        <p:spPr>
          <a:xfrm>
            <a:off x="399245" y="1834175"/>
            <a:ext cx="11792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tự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5283"/>
            <a:ext cx="12197113" cy="7358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5" y="847062"/>
            <a:ext cx="3069408" cy="100402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7" y="1968897"/>
            <a:ext cx="5061397" cy="3759687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26" y="2038842"/>
            <a:ext cx="5100037" cy="3650216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99057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172</TotalTime>
  <Words>368</Words>
  <Application>Microsoft Office PowerPoint</Application>
  <PresentationFormat>Widescreen</PresentationFormat>
  <Paragraphs>179</Paragraphs>
  <Slides>17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SimSun</vt:lpstr>
      <vt:lpstr>Arial</vt:lpstr>
      <vt:lpstr>Calibri</vt:lpstr>
      <vt:lpstr>等线</vt:lpstr>
      <vt:lpstr>iCiel Cadena</vt:lpstr>
      <vt:lpstr>iCiel Cucho</vt:lpstr>
      <vt:lpstr>iCiel Cucho Bold</vt:lpstr>
      <vt:lpstr>Lato</vt:lpstr>
      <vt:lpstr>Times New Roman</vt:lpstr>
      <vt:lpstr>Tw Cen MT</vt:lpstr>
      <vt:lpstr>Tw Cen MT Condensed</vt:lpstr>
      <vt:lpstr>UTM Avo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5420</cp:lastModifiedBy>
  <cp:revision>113</cp:revision>
  <dcterms:created xsi:type="dcterms:W3CDTF">2021-11-15T11:37:02Z</dcterms:created>
  <dcterms:modified xsi:type="dcterms:W3CDTF">2025-02-06T14:27:39Z</dcterms:modified>
</cp:coreProperties>
</file>