
<file path=[Content_Types].xml><?xml version="1.0" encoding="utf-8"?>
<Types xmlns="http://schemas.openxmlformats.org/package/2006/content-types">
  <Default Extension="png" ContentType="image/png"/>
  <Default Extension="svg" ContentType="image/svg+xml"/>
  <Default Extension="jpeg" ContentType="image/jpeg"/>
  <Default Extension="webp" ContentType="image/webp"/>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007577146" r:id="rId2"/>
    <p:sldId id="266" r:id="rId3"/>
    <p:sldId id="267" r:id="rId4"/>
    <p:sldId id="2007577138" r:id="rId5"/>
    <p:sldId id="2007577139" r:id="rId6"/>
    <p:sldId id="268" r:id="rId7"/>
    <p:sldId id="273" r:id="rId8"/>
    <p:sldId id="274" r:id="rId9"/>
    <p:sldId id="275" r:id="rId10"/>
    <p:sldId id="276" r:id="rId11"/>
    <p:sldId id="269" r:id="rId12"/>
    <p:sldId id="270" r:id="rId13"/>
    <p:sldId id="271" r:id="rId14"/>
    <p:sldId id="272" r:id="rId15"/>
    <p:sldId id="2007577140" r:id="rId16"/>
    <p:sldId id="2007577141" r:id="rId17"/>
    <p:sldId id="2007577142" r:id="rId18"/>
    <p:sldId id="2007577143" r:id="rId19"/>
    <p:sldId id="264" r:id="rId20"/>
    <p:sldId id="265" r:id="rId21"/>
    <p:sldId id="2007577144" r:id="rId22"/>
    <p:sldId id="296" r:id="rId23"/>
    <p:sldId id="2007577145" r:id="rId24"/>
    <p:sldId id="287" r:id="rId25"/>
    <p:sldId id="288" r:id="rId26"/>
    <p:sldId id="289" r:id="rId27"/>
    <p:sldId id="290" r:id="rId28"/>
    <p:sldId id="291" r:id="rId29"/>
    <p:sldId id="292" r:id="rId30"/>
    <p:sldId id="293" r:id="rId31"/>
    <p:sldId id="297" r:id="rId32"/>
    <p:sldId id="294" r:id="rId33"/>
    <p:sldId id="295" r:id="rId34"/>
    <p:sldId id="2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4AC29-6E6E-4874-8890-34773B26A0C2}" type="datetimeFigureOut">
              <a:rPr lang="en-US" smtClean="0"/>
              <a:pPr/>
              <a:t>4/21/2025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A1128D-FC2E-4700-A36F-6C8F9852CD4F}" type="slidenum">
              <a:rPr lang="en-US" smtClean="0"/>
              <a:pPr/>
              <a:t>‹#›</a:t>
            </a:fld>
            <a:endParaRPr lang="en-US"/>
          </a:p>
        </p:txBody>
      </p:sp>
    </p:spTree>
    <p:extLst>
      <p:ext uri="{BB962C8B-B14F-4D97-AF65-F5344CB8AC3E}">
        <p14:creationId xmlns:p14="http://schemas.microsoft.com/office/powerpoint/2010/main" val="1117948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9C980ED-15AF-4ADB-9CA8-95B1B90A89F6}" type="slidenum">
              <a:rPr lang="en-US" smtClean="0"/>
              <a:t>1</a:t>
            </a:fld>
            <a:endParaRPr lang="en-US"/>
          </a:p>
        </p:txBody>
      </p:sp>
    </p:spTree>
    <p:extLst>
      <p:ext uri="{BB962C8B-B14F-4D97-AF65-F5344CB8AC3E}">
        <p14:creationId xmlns:p14="http://schemas.microsoft.com/office/powerpoint/2010/main" val="18568448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00662-484E-3222-DEF1-6CE2055B7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6634F-4527-2B4E-0001-3E26383B1A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DB665DB-9C77-C360-464B-5B6B71E492F2}"/>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10005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20</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86602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34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81000" y="685800"/>
            <a:ext cx="6096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675754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50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19351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58470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961D5-7F54-4043-BAAA-550F3161EC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5841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93065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8B711-54F5-916A-313E-C9DF4316E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DE6F4-7016-AEFC-0581-FA80AD6A703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4063D56-AFF5-85B6-CE3C-005F0927A5CA}"/>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5729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9C156-03D1-6F5C-B30C-207DE270EA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AD1E5-B0B5-D350-D19A-8DF4F49659F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2FEAE5E-DDF2-91AE-EC54-EB78F479E2D5}"/>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439470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2CCFF-7CB5-2DDA-B230-22119A097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A5C732-55DA-0118-A44A-24D7F8946A4D}"/>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571FE1C-EDA9-507F-FC7F-9786913160B6}"/>
              </a:ext>
            </a:extLst>
          </p:cNvPr>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37494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F562FC-1834-4E82-AF57-E07F080C183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3047770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562FC-1834-4E82-AF57-E07F080C183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4088031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562FC-1834-4E82-AF57-E07F080C183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3637040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比较">
    <p:spTree>
      <p:nvGrpSpPr>
        <p:cNvPr id="1" name=""/>
        <p:cNvGrpSpPr/>
        <p:nvPr/>
      </p:nvGrpSpPr>
      <p:grpSpPr>
        <a:xfrm>
          <a:off x="0" y="0"/>
          <a:ext cx="0" cy="0"/>
          <a:chOff x="0" y="0"/>
          <a:chExt cx="0" cy="0"/>
        </a:xfrm>
      </p:grpSpPr>
      <p:pic>
        <p:nvPicPr>
          <p:cNvPr id="10" name="图片 9" descr="图片包含 气球&#10;&#10;描述已自动生成">
            <a:extLst>
              <a:ext uri="{FF2B5EF4-FFF2-40B4-BE49-F238E27FC236}">
                <a16:creationId xmlns:a16="http://schemas.microsoft.com/office/drawing/2014/main" id="{5F11540B-524D-41E2-B324-88FBEE12B1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942" b="3587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00E616FE-5324-40D6-93DD-86778BEA6E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9577" y="1880696"/>
            <a:ext cx="5006721" cy="4645026"/>
          </a:xfrm>
          <a:prstGeom prst="rect">
            <a:avLst/>
          </a:prstGeom>
        </p:spPr>
      </p:pic>
      <p:grpSp>
        <p:nvGrpSpPr>
          <p:cNvPr id="17" name="组合 16">
            <a:extLst>
              <a:ext uri="{FF2B5EF4-FFF2-40B4-BE49-F238E27FC236}">
                <a16:creationId xmlns:a16="http://schemas.microsoft.com/office/drawing/2014/main" id="{091DF78E-393F-420E-A11C-D49976E942AE}"/>
              </a:ext>
            </a:extLst>
          </p:cNvPr>
          <p:cNvGrpSpPr/>
          <p:nvPr userDrawn="1"/>
        </p:nvGrpSpPr>
        <p:grpSpPr>
          <a:xfrm>
            <a:off x="5821609" y="1102660"/>
            <a:ext cx="4183862" cy="4183862"/>
            <a:chOff x="1161424" y="1002082"/>
            <a:chExt cx="3757808" cy="3757808"/>
          </a:xfrm>
          <a:solidFill>
            <a:schemeClr val="bg1"/>
          </a:solidFill>
        </p:grpSpPr>
        <p:sp>
          <p:nvSpPr>
            <p:cNvPr id="18" name="椭圆 17">
              <a:extLst>
                <a:ext uri="{FF2B5EF4-FFF2-40B4-BE49-F238E27FC236}">
                  <a16:creationId xmlns:a16="http://schemas.microsoft.com/office/drawing/2014/main" id="{05717A9E-2C8E-44F0-9243-5D3208AB8CF8}"/>
                </a:ext>
              </a:extLst>
            </p:cNvPr>
            <p:cNvSpPr/>
            <p:nvPr userDrawn="1"/>
          </p:nvSpPr>
          <p:spPr>
            <a:xfrm>
              <a:off x="1161424" y="1002082"/>
              <a:ext cx="3757808" cy="3757808"/>
            </a:xfrm>
            <a:prstGeom prst="ellipse">
              <a:avLst/>
            </a:prstGeom>
            <a:grpFill/>
            <a:ln w="101600">
              <a:solidFill>
                <a:schemeClr val="accent6">
                  <a:lumMod val="75000"/>
                </a:schemeClr>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sp>
          <p:nvSpPr>
            <p:cNvPr id="19" name="椭圆 18">
              <a:extLst>
                <a:ext uri="{FF2B5EF4-FFF2-40B4-BE49-F238E27FC236}">
                  <a16:creationId xmlns:a16="http://schemas.microsoft.com/office/drawing/2014/main" id="{5D0E975A-9C32-4ABA-A3F4-F21BD44BBDD0}"/>
                </a:ext>
              </a:extLst>
            </p:cNvPr>
            <p:cNvSpPr/>
            <p:nvPr userDrawn="1"/>
          </p:nvSpPr>
          <p:spPr>
            <a:xfrm>
              <a:off x="1349836" y="1190494"/>
              <a:ext cx="3380983" cy="3380983"/>
            </a:xfrm>
            <a:prstGeom prst="ellipse">
              <a:avLst/>
            </a:prstGeom>
            <a:grpFill/>
            <a:ln w="25400">
              <a:solidFill>
                <a:schemeClr val="accent6">
                  <a:lumMod val="75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spTree>
    <p:extLst>
      <p:ext uri="{BB962C8B-B14F-4D97-AF65-F5344CB8AC3E}">
        <p14:creationId xmlns:p14="http://schemas.microsoft.com/office/powerpoint/2010/main" val="287531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Trống">
    <p:spTree>
      <p:nvGrpSpPr>
        <p:cNvPr id="1" name=""/>
        <p:cNvGrpSpPr/>
        <p:nvPr/>
      </p:nvGrpSpPr>
      <p:grpSpPr>
        <a:xfrm>
          <a:off x="0" y="0"/>
          <a:ext cx="0" cy="0"/>
          <a:chOff x="0" y="0"/>
          <a:chExt cx="0" cy="0"/>
        </a:xfrm>
      </p:grpSpPr>
      <p:sp>
        <p:nvSpPr>
          <p:cNvPr id="5" name="6CreqEYkBRH" hidden="1"/>
          <p:cNvSpPr>
            <a:spLocks noGrp="1"/>
          </p:cNvSpPr>
          <p:nvPr>
            <p:ph type="title"/>
          </p:nvPr>
        </p:nvSpPr>
        <p:spPr>
          <a:xfrm>
            <a:off x="952500" y="357188"/>
            <a:ext cx="10287000" cy="1428750"/>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l">
              <a:lnSpc>
                <a:spcPct val="100000"/>
              </a:lnSpc>
              <a:spcBef>
                <a:spcPct val="10000"/>
              </a:spcBef>
              <a:spcAft>
                <a:spcPct val="0"/>
              </a:spcAft>
            </a:pPr>
            <a:r>
              <a:rPr sz="4800" b="0" i="0" u="none" strike="noStrike">
                <a:solidFill>
                  <a:srgbClr val="000000"/>
                </a:solidFill>
                <a:latin typeface="kaka"/>
              </a:rPr>
              <a:t>Nhấn để chỉnh sửa khung tiêu đề</a:t>
            </a:r>
          </a:p>
        </p:txBody>
      </p:sp>
      <p:sp>
        <p:nvSpPr>
          <p:cNvPr id="6" name="Hne1zZglqQ1"/>
          <p:cNvSpPr>
            <a:spLocks noGrp="1"/>
          </p:cNvSpPr>
          <p:nvPr>
            <p:ph type="dt" sz="half" idx="2"/>
          </p:nvPr>
        </p:nvSpPr>
        <p:spPr>
          <a:xfrm>
            <a:off x="952500" y="6191252"/>
            <a:ext cx="2381251" cy="428625"/>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63500" tIns="63500" rIns="63500" bIns="63500" rtlCol="0" anchor="ctr"/>
          <a:lstStyle/>
          <a:p>
            <a:pPr marL="0" marR="0" indent="0" algn="l">
              <a:lnSpc>
                <a:spcPct val="100000"/>
              </a:lnSpc>
              <a:spcBef>
                <a:spcPct val="10000"/>
              </a:spcBef>
              <a:spcAft>
                <a:spcPct val="0"/>
              </a:spcAft>
            </a:pPr>
            <a:r>
              <a:rPr sz="1800" b="0" i="0" u="none" strike="noStrike">
                <a:solidFill>
                  <a:srgbClr val="000000"/>
                </a:solidFill>
                <a:latin typeface="kaka"/>
              </a:rPr>
              <a:t>10/18/2022</a:t>
            </a:r>
          </a:p>
        </p:txBody>
      </p:sp>
      <p:sp>
        <p:nvSpPr>
          <p:cNvPr id="7" name="Qp4KXpZplDV"/>
          <p:cNvSpPr>
            <a:spLocks noGrp="1"/>
          </p:cNvSpPr>
          <p:nvPr>
            <p:ph type="ftr" sz="quarter" idx="3"/>
          </p:nvPr>
        </p:nvSpPr>
        <p:spPr>
          <a:xfrm>
            <a:off x="4286251" y="6191252"/>
            <a:ext cx="3619500" cy="428625"/>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ctr">
              <a:lnSpc>
                <a:spcPct val="100000"/>
              </a:lnSpc>
              <a:spcBef>
                <a:spcPct val="10000"/>
              </a:spcBef>
              <a:spcAft>
                <a:spcPct val="0"/>
              </a:spcAft>
            </a:pPr>
            <a:r>
              <a:rPr sz="1800" b="0" i="0" u="none" strike="noStrike">
                <a:solidFill>
                  <a:srgbClr val="000000"/>
                </a:solidFill>
                <a:latin typeface="kaka"/>
              </a:rPr>
              <a:t>Chân trang</a:t>
            </a:r>
          </a:p>
        </p:txBody>
      </p:sp>
      <p:sp>
        <p:nvSpPr>
          <p:cNvPr id="8" name="WQi1Dm2q7A3"/>
          <p:cNvSpPr>
            <a:spLocks noGrp="1"/>
          </p:cNvSpPr>
          <p:nvPr>
            <p:ph type="sldNum" sz="quarter" idx="4"/>
          </p:nvPr>
        </p:nvSpPr>
        <p:spPr>
          <a:xfrm>
            <a:off x="8858249" y="6191252"/>
            <a:ext cx="2381251" cy="428625"/>
          </a:xfrm>
          <a:prstGeom prst="rect">
            <a:avLst/>
          </a:prstGeom>
          <a:noFill/>
          <a:ln w="12700" cap="sq">
            <a:noFill/>
            <a:prstDash val="dashDot"/>
            <a:miter/>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indent="0" algn="r">
              <a:lnSpc>
                <a:spcPct val="100000"/>
              </a:lnSpc>
              <a:spcBef>
                <a:spcPct val="10000"/>
              </a:spcBef>
              <a:spcAft>
                <a:spcPct val="0"/>
              </a:spcAft>
            </a:pPr>
            <a:r>
              <a:rPr sz="1800" b="0" i="0" u="none" strike="noStrike">
                <a:solidFill>
                  <a:srgbClr val="000000"/>
                </a:solidFill>
                <a:latin typeface="kaka"/>
              </a:rPr>
              <a:t>&lt;#&gt;</a:t>
            </a:r>
          </a:p>
        </p:txBody>
      </p:sp>
    </p:spTree>
    <p:extLst>
      <p:ext uri="{BB962C8B-B14F-4D97-AF65-F5344CB8AC3E}">
        <p14:creationId xmlns:p14="http://schemas.microsoft.com/office/powerpoint/2010/main" val="3057821216"/>
      </p:ext>
    </p:extLst>
  </p:cSld>
  <p:clrMapOvr>
    <a:masterClrMapping/>
  </p:clrMapOvr>
  <mc:AlternateContent xmlns:mc="http://schemas.openxmlformats.org/markup-compatibility/2006" xmlns:p14="http://schemas.microsoft.com/office/powerpoint/2010/main">
    <mc:Choice Requires="p14">
      <p:transition spd="slow" p14:dur="59000" advTm="60000">
        <p:sndAc>
          <p:stSnd>
            <p:snd r:embed="rId1" name="click.wav"/>
          </p:stSnd>
        </p:sndAc>
      </p:transition>
    </mc:Choice>
    <mc:Fallback xmlns="">
      <p:transition spd="slow" advTm="60000">
        <p:sndAc>
          <p:stSnd>
            <p:snd r:embed="rId3" name="click.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F562FC-1834-4E82-AF57-E07F080C183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409307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F562FC-1834-4E82-AF57-E07F080C1839}" type="datetimeFigureOut">
              <a:rPr lang="en-US" smtClean="0"/>
              <a:pPr/>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8380888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F562FC-1834-4E82-AF57-E07F080C183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551140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F562FC-1834-4E82-AF57-E07F080C1839}" type="datetimeFigureOut">
              <a:rPr lang="en-US" smtClean="0"/>
              <a:pPr/>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070415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F562FC-1834-4E82-AF57-E07F080C1839}" type="datetimeFigureOut">
              <a:rPr lang="en-US" smtClean="0"/>
              <a:pPr/>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720841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562FC-1834-4E82-AF57-E07F080C1839}" type="datetimeFigureOut">
              <a:rPr lang="en-US" smtClean="0"/>
              <a:pPr/>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21874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562FC-1834-4E82-AF57-E07F080C183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237632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F562FC-1834-4E82-AF57-E07F080C1839}" type="datetimeFigureOut">
              <a:rPr lang="en-US" smtClean="0"/>
              <a:pPr/>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BF0BA5-94EE-4B5C-AA35-83056130A9EB}" type="slidenum">
              <a:rPr lang="en-US" smtClean="0"/>
              <a:pPr/>
              <a:t>‹#›</a:t>
            </a:fld>
            <a:endParaRPr lang="en-US"/>
          </a:p>
        </p:txBody>
      </p:sp>
    </p:spTree>
    <p:extLst>
      <p:ext uri="{BB962C8B-B14F-4D97-AF65-F5344CB8AC3E}">
        <p14:creationId xmlns:p14="http://schemas.microsoft.com/office/powerpoint/2010/main" val="16470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562FC-1834-4E82-AF57-E07F080C1839}" type="datetimeFigureOut">
              <a:rPr lang="en-US" smtClean="0"/>
              <a:pPr/>
              <a:t>4/21/2025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BF0BA5-94EE-4B5C-AA35-83056130A9EB}" type="slidenum">
              <a:rPr lang="en-US" smtClean="0"/>
              <a:pPr/>
              <a:t>‹#›</a:t>
            </a:fld>
            <a:endParaRPr lang="en-US"/>
          </a:p>
        </p:txBody>
      </p:sp>
    </p:spTree>
    <p:extLst>
      <p:ext uri="{BB962C8B-B14F-4D97-AF65-F5344CB8AC3E}">
        <p14:creationId xmlns:p14="http://schemas.microsoft.com/office/powerpoint/2010/main" val="1059419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9.jpeg"/><Relationship Id="rId5" Type="http://schemas.openxmlformats.org/officeDocument/2006/relationships/image" Target="../media/image28.jp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2.jpg"/></Relationships>
</file>

<file path=ppt/slides/_rels/slide18.xml.rels><?xml version="1.0" encoding="UTF-8" standalone="yes"?>
<Relationships xmlns="http://schemas.openxmlformats.org/package/2006/relationships"><Relationship Id="rId3" Type="http://schemas.openxmlformats.org/officeDocument/2006/relationships/image" Target="../media/image43.webp"/><Relationship Id="rId7"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gif"/><Relationship Id="rId7" Type="http://schemas.openxmlformats.org/officeDocument/2006/relationships/image" Target="../media/image10.png"/><Relationship Id="rId2" Type="http://schemas.openxmlformats.org/officeDocument/2006/relationships/image" Target="../media/image5.gif"/><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52.png"/><Relationship Id="rId4" Type="http://schemas.openxmlformats.org/officeDocument/2006/relationships/image" Target="../media/image18.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audio" Target="../media/audio1.wav"/><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ttach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5" name="WordArt 3"/>
          <p:cNvSpPr>
            <a:spLocks noChangeArrowheads="1" noChangeShapeType="1" noTextEdit="1"/>
          </p:cNvSpPr>
          <p:nvPr/>
        </p:nvSpPr>
        <p:spPr bwMode="auto">
          <a:xfrm>
            <a:off x="711200" y="762000"/>
            <a:ext cx="10972800" cy="6096000"/>
          </a:xfrm>
          <a:prstGeom prst="rect">
            <a:avLst/>
          </a:prstGeom>
        </p:spPr>
        <p:txBody>
          <a:bodyPr spcFirstLastPara="1" wrap="none" fromWordArt="1">
            <a:prstTxWarp prst="textArchUp">
              <a:avLst>
                <a:gd name="adj" fmla="val 10800000"/>
              </a:avLst>
            </a:prstTxWarp>
          </a:bodyPr>
          <a:lstStyle/>
          <a:p>
            <a:pPr algn="ctr"/>
            <a:r>
              <a:rPr lang="en-US" sz="8000" b="1" dirty="0">
                <a:ln w="19050">
                  <a:solidFill>
                    <a:srgbClr val="FF3300"/>
                  </a:solidFill>
                  <a:round/>
                  <a:headEnd/>
                  <a:tailEnd/>
                </a:ln>
                <a:solidFill>
                  <a:srgbClr val="FFCC00"/>
                </a:solidFill>
                <a:effectLst>
                  <a:outerShdw dist="35921" dir="2700000" algn="ctr" rotWithShape="0">
                    <a:srgbClr val="990000"/>
                  </a:outerShdw>
                </a:effectLst>
                <a:latin typeface="Times New Roman"/>
                <a:cs typeface="Times New Roman"/>
              </a:rPr>
              <a:t>NHIỆT LIỆT CHÀO MỪNG CÁC  THẦY, CÔ VỀ DỰ </a:t>
            </a:r>
            <a:r>
              <a:rPr lang="en-US" sz="8000" b="1" dirty="0" smtClean="0">
                <a:ln w="19050">
                  <a:solidFill>
                    <a:srgbClr val="FF3300"/>
                  </a:solidFill>
                  <a:round/>
                  <a:headEnd/>
                  <a:tailEnd/>
                </a:ln>
                <a:solidFill>
                  <a:srgbClr val="FFCC00"/>
                </a:solidFill>
                <a:effectLst>
                  <a:outerShdw dist="35921" dir="2700000" algn="ctr" rotWithShape="0">
                    <a:srgbClr val="990000"/>
                  </a:outerShdw>
                </a:effectLst>
                <a:latin typeface="Times New Roman"/>
                <a:cs typeface="Times New Roman"/>
              </a:rPr>
              <a:t>GIỜ</a:t>
            </a:r>
            <a:endParaRPr lang="en-US" sz="8000" b="1" dirty="0">
              <a:ln w="19050">
                <a:solidFill>
                  <a:srgbClr val="FF3300"/>
                </a:solidFill>
                <a:round/>
                <a:headEnd/>
                <a:tailEnd/>
              </a:ln>
              <a:solidFill>
                <a:srgbClr val="FFCC00"/>
              </a:solidFill>
              <a:effectLst>
                <a:outerShdw dist="35921" dir="2700000" algn="ctr" rotWithShape="0">
                  <a:srgbClr val="990000"/>
                </a:outerShdw>
              </a:effectLst>
              <a:latin typeface="Times New Roman"/>
              <a:cs typeface="Times New Roman"/>
            </a:endParaRPr>
          </a:p>
        </p:txBody>
      </p:sp>
      <p:sp>
        <p:nvSpPr>
          <p:cNvPr id="3076" name="WordArt 4" descr="p2_002"/>
          <p:cNvSpPr>
            <a:spLocks noChangeArrowheads="1" noChangeShapeType="1" noTextEdit="1"/>
          </p:cNvSpPr>
          <p:nvPr/>
        </p:nvSpPr>
        <p:spPr bwMode="auto">
          <a:xfrm>
            <a:off x="2540000" y="2895600"/>
            <a:ext cx="6705600" cy="1219200"/>
          </a:xfrm>
          <a:prstGeom prst="rect">
            <a:avLst/>
          </a:prstGeom>
        </p:spPr>
        <p:txBody>
          <a:bodyPr wrap="none" fromWordArt="1">
            <a:prstTxWarp prst="textPlain">
              <a:avLst>
                <a:gd name="adj" fmla="val 50000"/>
              </a:avLst>
            </a:prstTxWarp>
          </a:bodyPr>
          <a:lstStyle/>
          <a:p>
            <a:pPr algn="ctr"/>
            <a:r>
              <a:rPr lang="vi-VN" sz="4800" b="1" kern="10" smtClean="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Lớp </a:t>
            </a:r>
            <a:r>
              <a:rPr lang="vi-VN" sz="4800" b="1" kern="10" dirty="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 </a:t>
            </a:r>
            <a:r>
              <a:rPr lang="en-US" sz="4800" b="1" kern="10" dirty="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3</a:t>
            </a:r>
            <a:r>
              <a:rPr lang="en-US" sz="4800" b="1" kern="10" dirty="0" smtClean="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rPr>
              <a:t>A</a:t>
            </a:r>
            <a:endParaRPr lang="en-US" sz="4800" b="1" kern="10" dirty="0">
              <a:ln w="12700">
                <a:solidFill>
                  <a:srgbClr val="6600FF"/>
                </a:solidFill>
                <a:round/>
                <a:headEnd/>
                <a:tailEnd/>
              </a:ln>
              <a:blipFill dpi="0" rotWithShape="0">
                <a:blip r:embed="rId4">
                  <a:alphaModFix amt="95000"/>
                </a:blip>
                <a:srcRect/>
                <a:stretch>
                  <a:fillRect/>
                </a:stretch>
              </a:blipFill>
              <a:effectLst>
                <a:outerShdw sy="50000" kx="-2453608" rotWithShape="0">
                  <a:srgbClr val="868686">
                    <a:alpha val="50000"/>
                  </a:srgbClr>
                </a:outerShdw>
              </a:effectLst>
              <a:latin typeface="Times New Roman"/>
              <a:cs typeface="Times New Roman"/>
            </a:endParaRPr>
          </a:p>
        </p:txBody>
      </p:sp>
      <p:sp>
        <p:nvSpPr>
          <p:cNvPr id="3077" name="WordArt 5"/>
          <p:cNvSpPr>
            <a:spLocks noChangeArrowheads="1" noChangeShapeType="1" noTextEdit="1"/>
          </p:cNvSpPr>
          <p:nvPr/>
        </p:nvSpPr>
        <p:spPr bwMode="auto">
          <a:xfrm>
            <a:off x="2743200" y="4343400"/>
            <a:ext cx="7315200" cy="1828800"/>
          </a:xfrm>
          <a:prstGeom prst="rect">
            <a:avLst/>
          </a:prstGeom>
          <a:extLst>
            <a:ext uri="{AF507438-7753-43E0-B8FC-AC1667EBCBE1}">
              <a14:hiddenEffects xmlns:a14="http://schemas.microsoft.com/office/drawing/2010/main">
                <a:effectLst/>
              </a14:hiddenEffects>
            </a:ext>
          </a:extLst>
        </p:spPr>
        <p:txBody>
          <a:bodyPr wrap="none" fromWordArt="1">
            <a:prstTxWarp prst="textDeflate">
              <a:avLst>
                <a:gd name="adj" fmla="val 18750"/>
              </a:avLst>
            </a:prstTxWarp>
          </a:bodyPr>
          <a:lstStyle/>
          <a:p>
            <a:pPr algn="ctr"/>
            <a:r>
              <a:rPr lang="vi-VN" sz="1867" b="1" kern="10" dirty="0">
                <a:ln w="12700">
                  <a:solidFill>
                    <a:srgbClr val="0000FF"/>
                  </a:solidFill>
                  <a:round/>
                  <a:headEnd/>
                  <a:tailEnd/>
                </a:ln>
                <a:solidFill>
                  <a:srgbClr val="FF0000"/>
                </a:solidFill>
                <a:latin typeface="Times New Roman"/>
                <a:cs typeface="Times New Roman"/>
              </a:rPr>
              <a:t>Người thực hiện : Nguyễn Thị Huyền </a:t>
            </a:r>
          </a:p>
          <a:p>
            <a:pPr algn="ctr"/>
            <a:r>
              <a:rPr lang="vi-VN" sz="1867" b="1" kern="10" dirty="0">
                <a:ln w="12700">
                  <a:solidFill>
                    <a:srgbClr val="0000FF"/>
                  </a:solidFill>
                  <a:round/>
                  <a:headEnd/>
                  <a:tailEnd/>
                </a:ln>
                <a:solidFill>
                  <a:srgbClr val="FF0000"/>
                </a:solidFill>
                <a:latin typeface="Times New Roman"/>
                <a:cs typeface="Times New Roman"/>
              </a:rPr>
              <a:t>Đơn vị : Trường </a:t>
            </a:r>
            <a:r>
              <a:rPr lang="en-US" sz="1867" b="1" kern="10" dirty="0" smtClean="0">
                <a:ln w="12700">
                  <a:solidFill>
                    <a:srgbClr val="0000FF"/>
                  </a:solidFill>
                  <a:round/>
                  <a:headEnd/>
                  <a:tailEnd/>
                </a:ln>
                <a:solidFill>
                  <a:srgbClr val="FF0000"/>
                </a:solidFill>
                <a:latin typeface="Times New Roman"/>
                <a:cs typeface="Times New Roman"/>
              </a:rPr>
              <a:t>T</a:t>
            </a:r>
            <a:r>
              <a:rPr lang="vi-VN" sz="1867" b="1" kern="10" dirty="0" smtClean="0">
                <a:ln w="12700">
                  <a:solidFill>
                    <a:srgbClr val="0000FF"/>
                  </a:solidFill>
                  <a:round/>
                  <a:headEnd/>
                  <a:tailEnd/>
                </a:ln>
                <a:solidFill>
                  <a:srgbClr val="FF0000"/>
                </a:solidFill>
                <a:latin typeface="Times New Roman"/>
                <a:cs typeface="Times New Roman"/>
              </a:rPr>
              <a:t>iểu </a:t>
            </a:r>
            <a:r>
              <a:rPr lang="vi-VN" sz="1867" b="1" kern="10" dirty="0">
                <a:ln w="12700">
                  <a:solidFill>
                    <a:srgbClr val="0000FF"/>
                  </a:solidFill>
                  <a:round/>
                  <a:headEnd/>
                  <a:tailEnd/>
                </a:ln>
                <a:solidFill>
                  <a:srgbClr val="FF0000"/>
                </a:solidFill>
                <a:latin typeface="Times New Roman"/>
                <a:cs typeface="Times New Roman"/>
              </a:rPr>
              <a:t>học Quốc Tuấn</a:t>
            </a:r>
            <a:endParaRPr lang="en-US" sz="1867" b="1" kern="10" dirty="0">
              <a:ln w="12700">
                <a:solidFill>
                  <a:srgbClr val="0000FF"/>
                </a:solidFill>
                <a:round/>
                <a:headEnd/>
                <a:tailEnd/>
              </a:ln>
              <a:solidFill>
                <a:srgbClr val="FF0000"/>
              </a:solidFill>
              <a:latin typeface="Times New Roman"/>
              <a:cs typeface="Times New Roman"/>
            </a:endParaRPr>
          </a:p>
        </p:txBody>
      </p:sp>
      <p:sp>
        <p:nvSpPr>
          <p:cNvPr id="3079" name="Text Box 7"/>
          <p:cNvSpPr txBox="1">
            <a:spLocks noChangeArrowheads="1"/>
          </p:cNvSpPr>
          <p:nvPr/>
        </p:nvSpPr>
        <p:spPr bwMode="auto">
          <a:xfrm>
            <a:off x="4368802" y="6172201"/>
            <a:ext cx="442140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dirty="0"/>
              <a:t>NĂM HỌC 20</a:t>
            </a:r>
            <a:r>
              <a:rPr lang="vi-VN" sz="3200" dirty="0" smtClean="0"/>
              <a:t>2</a:t>
            </a:r>
            <a:r>
              <a:rPr lang="en-US" sz="3200" dirty="0"/>
              <a:t>4</a:t>
            </a:r>
            <a:r>
              <a:rPr lang="en-US" sz="3200" dirty="0" smtClean="0"/>
              <a:t> </a:t>
            </a:r>
            <a:r>
              <a:rPr lang="en-US" sz="3200" dirty="0"/>
              <a:t>- 20</a:t>
            </a:r>
            <a:r>
              <a:rPr lang="vi-VN" sz="3200" dirty="0" smtClean="0"/>
              <a:t>2</a:t>
            </a:r>
            <a:r>
              <a:rPr lang="en-US" sz="3200" dirty="0"/>
              <a:t>5</a:t>
            </a:r>
          </a:p>
        </p:txBody>
      </p:sp>
    </p:spTree>
    <p:extLst>
      <p:ext uri="{BB962C8B-B14F-4D97-AF65-F5344CB8AC3E}">
        <p14:creationId xmlns:p14="http://schemas.microsoft.com/office/powerpoint/2010/main" val="15155879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p:stCondLst>
                                    <p:cond delay="0"/>
                                  </p:stCondLst>
                                  <p:childTnLst>
                                    <p:animClr clrSpc="hsl" dir="cw">
                                      <p:cBhvr override="childStyle">
                                        <p:cTn id="6" dur="2000" fill="hold"/>
                                        <p:tgtEl>
                                          <p:spTgt spid="3075"/>
                                        </p:tgtEl>
                                        <p:attrNameLst>
                                          <p:attrName>style.color</p:attrName>
                                        </p:attrNameLst>
                                      </p:cBhvr>
                                      <p:by>
                                        <p:hsl h="-7200000" s="0" l="0"/>
                                      </p:by>
                                    </p:animClr>
                                    <p:animClr clrSpc="hsl" dir="cw">
                                      <p:cBhvr>
                                        <p:cTn id="7" dur="2000" fill="hold"/>
                                        <p:tgtEl>
                                          <p:spTgt spid="3075"/>
                                        </p:tgtEl>
                                        <p:attrNameLst>
                                          <p:attrName>fillcolor</p:attrName>
                                        </p:attrNameLst>
                                      </p:cBhvr>
                                      <p:by>
                                        <p:hsl h="-7200000" s="0" l="0"/>
                                      </p:by>
                                    </p:animClr>
                                    <p:animClr clrSpc="hsl" dir="cw">
                                      <p:cBhvr>
                                        <p:cTn id="8" dur="2000" fill="hold"/>
                                        <p:tgtEl>
                                          <p:spTgt spid="3075"/>
                                        </p:tgtEl>
                                        <p:attrNameLst>
                                          <p:attrName>stroke.color</p:attrName>
                                        </p:attrNameLst>
                                      </p:cBhvr>
                                      <p:by>
                                        <p:hsl h="-7200000" s="0" l="0"/>
                                      </p:by>
                                    </p:animClr>
                                    <p:set>
                                      <p:cBhvr>
                                        <p:cTn id="9" dur="2000" fill="hold"/>
                                        <p:tgtEl>
                                          <p:spTgt spid="3075"/>
                                        </p:tgtEl>
                                        <p:attrNameLst>
                                          <p:attrName>fill.type</p:attrName>
                                        </p:attrNameLst>
                                      </p:cBhvr>
                                      <p:to>
                                        <p:strVal val="solid"/>
                                      </p:to>
                                    </p:set>
                                  </p:childTnLst>
                                </p:cTn>
                              </p:par>
                            </p:childTnLst>
                          </p:cTn>
                        </p:par>
                        <p:par>
                          <p:cTn id="10" fill="hold" nodeType="afterGroup">
                            <p:stCondLst>
                              <p:cond delay="2000"/>
                            </p:stCondLst>
                            <p:childTnLst>
                              <p:par>
                                <p:cTn id="11" presetID="13" presetClass="entr" presetSubtype="16" fill="hold" grpId="0" nodeType="after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plus(in)">
                                      <p:cBhvr>
                                        <p:cTn id="13"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237956" y="2103359"/>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Times New Roman" panose="02020603050405020304" pitchFamily="18" charset="0"/>
                <a:cs typeface="Times New Roman" panose="02020603050405020304" pitchFamily="18" charset="0"/>
              </a:rPr>
              <a:t>Ảo thuật: </a:t>
            </a:r>
            <a:r>
              <a:rPr lang="vi-VN" sz="2800" b="1" dirty="0">
                <a:solidFill>
                  <a:srgbClr val="002060"/>
                </a:solidFill>
                <a:latin typeface="Times New Roman" panose="02020603050405020304" pitchFamily="18" charset="0"/>
                <a:cs typeface="Times New Roman" panose="02020603050405020304" pitchFamily="18" charset="0"/>
              </a:rPr>
              <a:t>làm biến hóa các đồ vật một cách nhanh và khéo léo như có phép lạ.</a:t>
            </a:r>
            <a:endParaRPr kumimoji="0" 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A822F68B-C17C-54F1-70A8-A31841A83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4226" y="2552489"/>
            <a:ext cx="4416207" cy="2866444"/>
          </a:xfrm>
          <a:prstGeom prst="rect">
            <a:avLst/>
          </a:prstGeom>
        </p:spPr>
      </p:pic>
      <p:pic>
        <p:nvPicPr>
          <p:cNvPr id="5" name="Picture 4">
            <a:extLst>
              <a:ext uri="{FF2B5EF4-FFF2-40B4-BE49-F238E27FC236}">
                <a16:creationId xmlns:a16="http://schemas.microsoft.com/office/drawing/2014/main" id="{8F26A3D8-79E0-181D-11BE-F73DAB75FC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260" y="3872775"/>
            <a:ext cx="3713259" cy="2866444"/>
          </a:xfrm>
          <a:prstGeom prst="rect">
            <a:avLst/>
          </a:prstGeom>
        </p:spPr>
      </p:pic>
    </p:spTree>
    <p:extLst>
      <p:ext uri="{BB962C8B-B14F-4D97-AF65-F5344CB8AC3E}">
        <p14:creationId xmlns:p14="http://schemas.microsoft.com/office/powerpoint/2010/main" val="251362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221" y="2169638"/>
            <a:ext cx="2711258" cy="21205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02722" y="1269187"/>
            <a:ext cx="4089827"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562" y="2403076"/>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236" y="2444074"/>
            <a:ext cx="2306310"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412" y="2417868"/>
            <a:ext cx="2306310"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591513" y="4742733"/>
            <a:ext cx="3571902"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6543686" y="4748887"/>
            <a:ext cx="5704765" cy="693113"/>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LẠI CẢ 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156988" y="381213"/>
            <a:ext cx="2571750"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1. Luyện đọc</a:t>
            </a:r>
            <a:endParaRPr lang="en-US" sz="28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21117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20" y="260998"/>
            <a:ext cx="3429000" cy="482593"/>
          </a:xfrm>
          <a:prstGeom prst="rect">
            <a:avLst/>
          </a:prstGeom>
          <a:noFill/>
        </p:spPr>
        <p:txBody>
          <a:bodyPr wrap="square" lIns="51206" tIns="25603" rIns="51206" bIns="25603" rtlCol="0">
            <a:spAutoFit/>
          </a:bodyPr>
          <a:lstStyle/>
          <a:p>
            <a:r>
              <a:rPr lang="vi-VN" sz="2800" b="1" dirty="0">
                <a:solidFill>
                  <a:srgbClr val="FF0000"/>
                </a:solidFill>
                <a:latin typeface="Times New Roman" pitchFamily="18" charset="0"/>
                <a:cs typeface="Times New Roman" pitchFamily="18" charset="0"/>
              </a:rPr>
              <a:t>II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endParaRPr lang="en-US" sz="2800" b="1" dirty="0">
              <a:solidFill>
                <a:srgbClr val="FF0000"/>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9F2DDC36-58F2-403C-BA0B-2480FE3B9CE9}"/>
              </a:ext>
            </a:extLst>
          </p:cNvPr>
          <p:cNvSpPr txBox="1"/>
          <p:nvPr/>
        </p:nvSpPr>
        <p:spPr>
          <a:xfrm>
            <a:off x="62806" y="788447"/>
            <a:ext cx="12192000" cy="523220"/>
          </a:xfrm>
          <a:prstGeom prst="rect">
            <a:avLst/>
          </a:prstGeom>
          <a:noFill/>
        </p:spPr>
        <p:txBody>
          <a:bodyPr wrap="square">
            <a:spAutoFit/>
          </a:bodyPr>
          <a:lstStyle/>
          <a:p>
            <a:pPr lvl="0">
              <a:defRPr/>
            </a:pPr>
            <a:r>
              <a:rPr lang="en-US" sz="2800" b="1" dirty="0">
                <a:solidFill>
                  <a:srgbClr val="008000"/>
                </a:solidFill>
                <a:latin typeface="Times New Roman" panose="02020603050405020304" pitchFamily="18" charset="0"/>
                <a:cs typeface="Times New Roman" panose="02020603050405020304" pitchFamily="18" charset="0"/>
              </a:rPr>
              <a:t>1.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sự</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vật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tham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ngày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hội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như</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thế</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endPar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8C493D6-3AA0-9D46-7BD4-2180A93D0476}"/>
              </a:ext>
            </a:extLst>
          </p:cNvPr>
          <p:cNvSpPr txBox="1"/>
          <p:nvPr/>
        </p:nvSpPr>
        <p:spPr>
          <a:xfrm>
            <a:off x="73275" y="1336168"/>
            <a:ext cx="11966107" cy="954107"/>
          </a:xfrm>
          <a:prstGeom prst="rect">
            <a:avLst/>
          </a:prstGeom>
          <a:noFill/>
        </p:spPr>
        <p:txBody>
          <a:bodyPr wrap="square">
            <a:spAutoFit/>
          </a:bodyPr>
          <a:lstStyle/>
          <a:p>
            <a:pPr algn="just"/>
            <a:r>
              <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lang="nl-NL" sz="2800" b="1" dirty="0">
                <a:solidFill>
                  <a:srgbClr val="0000CC"/>
                </a:solidFill>
                <a:latin typeface="Times New Roman" pitchFamily="18" charset="0"/>
                <a:cs typeface="Times New Roman" pitchFamily="18" charset="0"/>
              </a:rPr>
              <a:t>Tre, trúc nổi nhạc sáo, khe suối gảy nhạc đàn, nấm mang ô đi hội, cọn nước chơi trò đu quay. </a:t>
            </a:r>
            <a:endParaRPr lang="en-US" sz="2800" b="1" dirty="0">
              <a:solidFill>
                <a:srgbClr val="0000CC"/>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9F2DDC36-58F2-403C-BA0B-2480FE3B9CE9}"/>
              </a:ext>
            </a:extLst>
          </p:cNvPr>
          <p:cNvSpPr txBox="1"/>
          <p:nvPr/>
        </p:nvSpPr>
        <p:spPr>
          <a:xfrm>
            <a:off x="0" y="2493971"/>
            <a:ext cx="12192000" cy="954107"/>
          </a:xfrm>
          <a:prstGeom prst="rect">
            <a:avLst/>
          </a:prstGeom>
          <a:noFill/>
        </p:spPr>
        <p:txBody>
          <a:bodyPr wrap="square">
            <a:spAutoFit/>
          </a:bodyPr>
          <a:lstStyle/>
          <a:p>
            <a:pPr algn="just"/>
            <a:r>
              <a:rPr kumimoji="0" lang="en-US" sz="2800" b="1" i="0" u="none" strike="noStrike" kern="1200" cap="none" spc="0" normalizeH="0" baseline="0" noProof="0" dirty="0">
                <a:ln>
                  <a:noFill/>
                </a:ln>
                <a:solidFill>
                  <a:srgbClr val="008000"/>
                </a:solidFill>
                <a:effectLst/>
                <a:uLnTx/>
                <a:uFillTx/>
                <a:latin typeface="Times New Roman" panose="02020603050405020304" pitchFamily="18" charset="0"/>
                <a:ea typeface="Arial" panose="020B0604020202020204" pitchFamily="34" charset="0"/>
                <a:cs typeface="Times New Roman" panose="02020603050405020304" pitchFamily="18" charset="0"/>
              </a:rPr>
              <a:t>2.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bạn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hỏi</a:t>
            </a:r>
            <a:r>
              <a:rPr lang="en-US" sz="2800" b="1" dirty="0">
                <a:solidFill>
                  <a:srgbClr val="008000"/>
                </a:solidFill>
                <a:latin typeface="Times New Roman" pitchFamily="18" charset="0"/>
                <a:cs typeface="Times New Roman" pitchFamily="18" charset="0"/>
              </a:rPr>
              <a:t> – </a:t>
            </a:r>
            <a:r>
              <a:rPr lang="en-US" sz="2800" b="1" dirty="0" err="1">
                <a:solidFill>
                  <a:srgbClr val="008000"/>
                </a:solidFill>
                <a:latin typeface="Times New Roman" pitchFamily="18" charset="0"/>
                <a:cs typeface="Times New Roman" pitchFamily="18" charset="0"/>
              </a:rPr>
              <a:t>đáp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hoạt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động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của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các</a:t>
            </a:r>
            <a:r>
              <a:rPr lang="en-US" sz="2800" b="1" dirty="0">
                <a:solidFill>
                  <a:srgbClr val="008000"/>
                </a:solidFill>
                <a:latin typeface="Times New Roman" pitchFamily="18" charset="0"/>
                <a:cs typeface="Times New Roman" pitchFamily="18" charset="0"/>
              </a:rPr>
              <a:t> con </a:t>
            </a:r>
            <a:r>
              <a:rPr lang="en-US" sz="2800" b="1" dirty="0" err="1">
                <a:solidFill>
                  <a:srgbClr val="008000"/>
                </a:solidFill>
                <a:latin typeface="Times New Roman" pitchFamily="18" charset="0"/>
                <a:cs typeface="Times New Roman" pitchFamily="18" charset="0"/>
              </a:rPr>
              <a:t>vật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ngày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hội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rừng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xanh</a:t>
            </a:r>
            <a:r>
              <a:rPr lang="en-US" sz="2800" b="1" dirty="0">
                <a:solidFill>
                  <a:srgbClr val="008000"/>
                </a:solidFill>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id="{68C493D6-3AA0-9D46-7BD4-2180A93D0476}"/>
              </a:ext>
            </a:extLst>
          </p:cNvPr>
          <p:cNvSpPr txBox="1"/>
          <p:nvPr/>
        </p:nvSpPr>
        <p:spPr>
          <a:xfrm>
            <a:off x="1451158" y="3301759"/>
            <a:ext cx="10588224" cy="954107"/>
          </a:xfrm>
          <a:prstGeom prst="rect">
            <a:avLst/>
          </a:prstGeom>
          <a:noFill/>
        </p:spPr>
        <p:txBody>
          <a:bodyPr wrap="square">
            <a:spAutoFit/>
          </a:bodyPr>
          <a:lstStyle/>
          <a:p>
            <a:pPr algn="just"/>
            <a:r>
              <a:rPr lang="nl-NL" sz="2800" b="1" dirty="0">
                <a:solidFill>
                  <a:srgbClr val="0000CC"/>
                </a:solidFill>
                <a:latin typeface="Times New Roman" pitchFamily="18" charset="0"/>
                <a:cs typeface="Times New Roman" pitchFamily="18" charset="0"/>
              </a:rPr>
              <a:t> M:     - Chim gõ kiến làm gì?</a:t>
            </a:r>
          </a:p>
          <a:p>
            <a:pPr algn="just"/>
            <a:r>
              <a:rPr lang="nl-NL" sz="2800" b="1" dirty="0">
                <a:solidFill>
                  <a:srgbClr val="0000CC"/>
                </a:solidFill>
                <a:latin typeface="Times New Roman" pitchFamily="18" charset="0"/>
                <a:cs typeface="Times New Roman" pitchFamily="18" charset="0"/>
              </a:rPr>
              <a:t>           - Chim gõ kiến nổi mõ.</a:t>
            </a:r>
            <a:endParaRPr kumimoji="0" 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2" name="TextBox 1"/>
          <p:cNvSpPr txBox="1"/>
          <p:nvPr/>
        </p:nvSpPr>
        <p:spPr>
          <a:xfrm>
            <a:off x="41484" y="4306297"/>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3.</a:t>
            </a:r>
            <a:r>
              <a:rPr lang="vi-VN"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thơ</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âm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âm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ấy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có</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tác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dụng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p>
        </p:txBody>
      </p:sp>
      <p:sp>
        <p:nvSpPr>
          <p:cNvPr id="14" name="TextBox 13"/>
          <p:cNvSpPr txBox="1"/>
          <p:nvPr/>
        </p:nvSpPr>
        <p:spPr>
          <a:xfrm>
            <a:off x="52651" y="4923856"/>
            <a:ext cx="12150516" cy="1338828"/>
          </a:xfrm>
          <a:prstGeom prst="rect">
            <a:avLst/>
          </a:prstGeom>
          <a:noFill/>
        </p:spPr>
        <p:txBody>
          <a:bodyPr wrap="square" rtlCol="0">
            <a:spAutoFit/>
          </a:bodyPr>
          <a:lstStyle/>
          <a:p>
            <a:r>
              <a:rPr lang="nl-NL" sz="2700" b="1" dirty="0">
                <a:solidFill>
                  <a:srgbClr val="0000CC"/>
                </a:solidFill>
                <a:latin typeface="Times New Roman" pitchFamily="18" charset="0"/>
                <a:cs typeface="Times New Roman" pitchFamily="18" charset="0"/>
              </a:rPr>
              <a:t>- Tiếng mõ, tiếng gà rừng gọi, tiếng nhạc sáo của tre trúc, tiếng nhạc đàn của khe suối, tiếng lĩnh xướng của khướu. </a:t>
            </a:r>
          </a:p>
          <a:p>
            <a:r>
              <a:rPr lang="nl-NL" sz="2700" b="1" dirty="0">
                <a:solidFill>
                  <a:srgbClr val="0000CC"/>
                </a:solidFill>
                <a:latin typeface="Times New Roman" pitchFamily="18" charset="0"/>
                <a:cs typeface="Times New Roman" pitchFamily="18" charset="0"/>
              </a:rPr>
              <a:t>- Tác dụng: Những âm thanh đa dạng đó làm cho ngày hội vui tươi, rộn rã hơn</a:t>
            </a:r>
            <a:endParaRPr lang="en-US" sz="2700" b="1" dirty="0">
              <a:solidFill>
                <a:srgbClr val="0000CC"/>
              </a:solidFill>
              <a:latin typeface="Times New Roman" pitchFamily="18" charset="0"/>
              <a:cs typeface="Times New Roman" pitchFamily="18" charset="0"/>
            </a:endParaRPr>
          </a:p>
        </p:txBody>
      </p:sp>
      <p:sp>
        <p:nvSpPr>
          <p:cNvPr id="15" name="TextBox 14"/>
          <p:cNvSpPr txBox="1"/>
          <p:nvPr/>
        </p:nvSpPr>
        <p:spPr>
          <a:xfrm>
            <a:off x="20741" y="6338711"/>
            <a:ext cx="12071174"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4. </a:t>
            </a:r>
            <a:r>
              <a:rPr lang="en-US" sz="2800" b="1" dirty="0" err="1">
                <a:solidFill>
                  <a:srgbClr val="008000"/>
                </a:solidFill>
                <a:latin typeface="Times New Roman" pitchFamily="18" charset="0"/>
                <a:cs typeface="Times New Roman" pitchFamily="18" charset="0"/>
              </a:rPr>
              <a:t>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thích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nhất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hình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thơ</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Vì</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sao</a:t>
            </a:r>
            <a:r>
              <a:rPr lang="en-US" sz="2800" b="1" dirty="0">
                <a:solidFill>
                  <a:srgbClr val="008000"/>
                </a:solidFill>
                <a:latin typeface="Times New Roman" pitchFamily="18" charset="0"/>
                <a:cs typeface="Times New Roman" pitchFamily="18" charset="0"/>
              </a:rPr>
              <a:t>?</a:t>
            </a:r>
            <a:endParaRPr lang="en-US" sz="2800" dirty="0">
              <a:solidFill>
                <a:srgbClr val="008000"/>
              </a:solidFill>
            </a:endParaRPr>
          </a:p>
        </p:txBody>
      </p:sp>
    </p:spTree>
    <p:extLst>
      <p:ext uri="{BB962C8B-B14F-4D97-AF65-F5344CB8AC3E}">
        <p14:creationId xmlns:p14="http://schemas.microsoft.com/office/powerpoint/2010/main" val="90253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fade">
                                      <p:cBhvr>
                                        <p:cTn id="29" dur="500"/>
                                        <p:tgtEl>
                                          <p:spTgt spid="10">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xEl>
                                              <p:pRg st="1" end="1"/>
                                            </p:txEl>
                                          </p:spTgt>
                                        </p:tgtEl>
                                        <p:attrNameLst>
                                          <p:attrName>style.visibility</p:attrName>
                                        </p:attrNameLst>
                                      </p:cBhvr>
                                      <p:to>
                                        <p:strVal val="visible"/>
                                      </p:to>
                                    </p:set>
                                    <p:animEffect transition="in" filter="fade">
                                      <p:cBhvr>
                                        <p:cTn id="34" dur="500"/>
                                        <p:tgtEl>
                                          <p:spTgt spid="10">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302943" y="4797180"/>
            <a:ext cx="3222059"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47413" y="3491228"/>
            <a:ext cx="1187516" cy="1361562"/>
          </a:xfrm>
          <a:prstGeom prst="rect">
            <a:avLst/>
          </a:prstGeom>
        </p:spPr>
      </p:pic>
      <p:pic>
        <p:nvPicPr>
          <p:cNvPr id="9" name="Picture 9"/>
          <p:cNvPicPr>
            <a:picLocks noChangeAspect="1"/>
          </p:cNvPicPr>
          <p:nvPr/>
        </p:nvPicPr>
        <p:blipFill>
          <a:blip r:embed="rId5" cstate="print"/>
          <a:srcRect/>
          <a:stretch>
            <a:fillRect/>
          </a:stretch>
        </p:blipFill>
        <p:spPr>
          <a:xfrm>
            <a:off x="1412058" y="1863715"/>
            <a:ext cx="1135688" cy="1298890"/>
          </a:xfrm>
          <a:prstGeom prst="rect">
            <a:avLst/>
          </a:prstGeom>
        </p:spPr>
      </p:pic>
      <p:sp>
        <p:nvSpPr>
          <p:cNvPr id="18" name="TextBox 17"/>
          <p:cNvSpPr txBox="1"/>
          <p:nvPr/>
        </p:nvSpPr>
        <p:spPr>
          <a:xfrm>
            <a:off x="4065713" y="2098476"/>
            <a:ext cx="5250692"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5374" y="2197741"/>
            <a:ext cx="1638206" cy="1656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963236" y="3001356"/>
            <a:ext cx="4357718" cy="508447"/>
          </a:xfrm>
          <a:prstGeom prst="rect">
            <a:avLst/>
          </a:prstGeom>
          <a:noFill/>
        </p:spPr>
        <p:txBody>
          <a:bodyPr wrap="square" lIns="76810" tIns="38405" rIns="76810" bIns="38405"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3429000" y="3796406"/>
            <a:ext cx="8534400" cy="1801109"/>
          </a:xfrm>
          <a:prstGeom prst="rect">
            <a:avLst/>
          </a:prstGeom>
          <a:noFill/>
        </p:spPr>
        <p:txBody>
          <a:bodyPr wrap="square" lIns="76810" tIns="38405" rIns="76810" bIns="38405" rtlCol="0">
            <a:spAutoFit/>
          </a:bodyPr>
          <a:lstStyle/>
          <a:p>
            <a:pPr algn="just"/>
            <a:r>
              <a:rPr lang="en-US" sz="2800" b="1" dirty="0">
                <a:solidFill>
                  <a:srgbClr val="FF0000"/>
                </a:solidFill>
                <a:latin typeface="Times New Roman" panose="02020603050405020304"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Nội</a:t>
            </a:r>
            <a:r>
              <a:rPr lang="en-US" sz="2800" b="1" dirty="0">
                <a:solidFill>
                  <a:srgbClr val="FF0000"/>
                </a:solidFill>
                <a:latin typeface="Times New Roman" pitchFamily="18" charset="0"/>
                <a:cs typeface="Times New Roman" pitchFamily="18" charset="0"/>
              </a:rPr>
              <a:t> dung: </a:t>
            </a:r>
            <a:r>
              <a:rPr lang="en-US" sz="2800" b="1" kern="0" dirty="0" err="1">
                <a:solidFill>
                  <a:srgbClr val="0000FF"/>
                </a:solidFill>
                <a:latin typeface="Times New Roman" panose="02020603050405020304" pitchFamily="18" charset="0"/>
                <a:cs typeface="Times New Roman" panose="02020603050405020304" pitchFamily="18" charset="0"/>
                <a:sym typeface="Arial"/>
              </a:rPr>
              <a:t>Bài</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thơ</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kể</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về</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ngày</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hội</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rừng</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xanh</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của</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các</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loài</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vật</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cây</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cối</a:t>
            </a:r>
            <a:r>
              <a:rPr lang="en-US" sz="2800" b="1" kern="0" dirty="0">
                <a:solidFill>
                  <a:srgbClr val="0000FF"/>
                </a:solidFill>
                <a:latin typeface="Times New Roman" panose="02020603050405020304" pitchFamily="18" charset="0"/>
                <a:cs typeface="Times New Roman" panose="02020603050405020304" pitchFamily="18" charset="0"/>
                <a:sym typeface="Arial"/>
              </a:rPr>
              <a:t> ở </a:t>
            </a:r>
            <a:r>
              <a:rPr lang="en-US" sz="2800" b="1" kern="0" dirty="0" err="1">
                <a:solidFill>
                  <a:srgbClr val="0000FF"/>
                </a:solidFill>
                <a:latin typeface="Times New Roman" panose="02020603050405020304" pitchFamily="18" charset="0"/>
                <a:cs typeface="Times New Roman" panose="02020603050405020304" pitchFamily="18" charset="0"/>
                <a:sym typeface="Arial"/>
              </a:rPr>
              <a:t>trong</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rừng</a:t>
            </a:r>
            <a:r>
              <a:rPr lang="en-US" sz="2800" b="1" kern="0" dirty="0">
                <a:solidFill>
                  <a:srgbClr val="0000FF"/>
                </a:solidFill>
                <a:latin typeface="Times New Roman" panose="02020603050405020304" pitchFamily="18" charset="0"/>
                <a:cs typeface="Times New Roman" panose="02020603050405020304" pitchFamily="18" charset="0"/>
                <a:sym typeface="Arial"/>
              </a:rPr>
              <a:t>. Qua </a:t>
            </a:r>
            <a:r>
              <a:rPr lang="en-US" sz="2800" b="1" kern="0" dirty="0" err="1">
                <a:solidFill>
                  <a:srgbClr val="0000FF"/>
                </a:solidFill>
                <a:latin typeface="Times New Roman" panose="02020603050405020304" pitchFamily="18" charset="0"/>
                <a:cs typeface="Times New Roman" panose="02020603050405020304" pitchFamily="18" charset="0"/>
                <a:sym typeface="Arial"/>
              </a:rPr>
              <a:t>đó</a:t>
            </a:r>
            <a:r>
              <a:rPr lang="en-US" sz="2800" b="1" kern="0" dirty="0">
                <a:solidFill>
                  <a:srgbClr val="0000FF"/>
                </a:solidFill>
                <a:latin typeface="Times New Roman" panose="02020603050405020304" pitchFamily="18" charset="0"/>
                <a:cs typeface="Times New Roman" panose="02020603050405020304" pitchFamily="18" charset="0"/>
                <a:sym typeface="Arial"/>
              </a:rPr>
              <a:t> ta </a:t>
            </a:r>
            <a:r>
              <a:rPr lang="en-US" sz="2800" b="1" kern="0" dirty="0" err="1">
                <a:solidFill>
                  <a:srgbClr val="0000FF"/>
                </a:solidFill>
                <a:latin typeface="Times New Roman" panose="02020603050405020304" pitchFamily="18" charset="0"/>
                <a:cs typeface="Times New Roman" panose="02020603050405020304" pitchFamily="18" charset="0"/>
                <a:sym typeface="Arial"/>
              </a:rPr>
              <a:t>thấy</a:t>
            </a:r>
            <a:r>
              <a:rPr lang="en-US" sz="2800" b="1" kern="0" dirty="0">
                <a:solidFill>
                  <a:srgbClr val="0000FF"/>
                </a:solidFill>
                <a:latin typeface="Times New Roman" panose="02020603050405020304" pitchFamily="18" charset="0"/>
                <a:cs typeface="Times New Roman" panose="02020603050405020304" pitchFamily="18" charset="0"/>
                <a:sym typeface="Arial"/>
              </a:rPr>
              <a:t> </a:t>
            </a:r>
            <a:r>
              <a:rPr lang="en-US" sz="2800" b="1" kern="0" dirty="0" err="1">
                <a:solidFill>
                  <a:srgbClr val="0000FF"/>
                </a:solidFill>
                <a:latin typeface="Times New Roman" panose="02020603050405020304" pitchFamily="18" charset="0"/>
                <a:cs typeface="Times New Roman" panose="02020603050405020304" pitchFamily="18" charset="0"/>
                <a:sym typeface="Arial"/>
              </a:rPr>
              <a:t>được</a:t>
            </a:r>
            <a:r>
              <a:rPr lang="vi-VN" sz="2800" b="1" kern="0" dirty="0">
                <a:solidFill>
                  <a:srgbClr val="0000FF"/>
                </a:solidFill>
                <a:latin typeface="Times New Roman" panose="02020603050405020304" pitchFamily="18" charset="0"/>
                <a:cs typeface="Times New Roman" panose="02020603050405020304" pitchFamily="18" charset="0"/>
                <a:sym typeface="Arial"/>
              </a:rPr>
              <a:t> </a:t>
            </a:r>
            <a:r>
              <a:rPr lang="vi-VN" sz="2800" b="1" dirty="0">
                <a:solidFill>
                  <a:srgbClr val="0000FF"/>
                </a:solidFill>
                <a:latin typeface="Times New Roman" panose="02020603050405020304" pitchFamily="18" charset="0"/>
                <a:cs typeface="Times New Roman" panose="02020603050405020304" pitchFamily="18" charset="0"/>
                <a:sym typeface="Arial"/>
              </a:rPr>
              <a:t>t</a:t>
            </a:r>
            <a:r>
              <a:rPr lang="nl-NL" sz="2800" b="1" dirty="0">
                <a:solidFill>
                  <a:srgbClr val="0000FF"/>
                </a:solidFill>
                <a:latin typeface="Times New Roman" panose="02020603050405020304" pitchFamily="18" charset="0"/>
                <a:cs typeface="Times New Roman" panose="02020603050405020304" pitchFamily="18" charset="0"/>
              </a:rPr>
              <a:t>hiên nhiên xung quanh chúng ta là một thế giới vô cùng kì thú và hấp dẫn.                 </a:t>
            </a:r>
            <a:endParaRPr lang="en-US" sz="2800" dirty="0">
              <a:solidFill>
                <a:srgbClr val="0000FF"/>
              </a:solidFill>
              <a:latin typeface="Times New Roman" panose="02020603050405020304" pitchFamily="18" charset="0"/>
              <a:cs typeface="Times New Roman" panose="02020603050405020304" pitchFamily="18" charset="0"/>
            </a:endParaRPr>
          </a:p>
        </p:txBody>
      </p:sp>
      <p:sp>
        <p:nvSpPr>
          <p:cNvPr id="29" name="TextBox 28"/>
          <p:cNvSpPr txBox="1"/>
          <p:nvPr/>
        </p:nvSpPr>
        <p:spPr>
          <a:xfrm>
            <a:off x="109057" y="1419885"/>
            <a:ext cx="2606002"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5900055"/>
            <a:ext cx="6858000"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diễn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thuộc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lòng</a:t>
            </a:r>
            <a:r>
              <a:rPr lang="vi-VN" sz="2800" b="1" dirty="0">
                <a:solidFill>
                  <a:srgbClr val="008000"/>
                </a:solidFill>
                <a:latin typeface="Times New Roman" pitchFamily="18" charset="0"/>
                <a:cs typeface="Times New Roman" pitchFamily="18" charset="0"/>
              </a:rPr>
              <a:t>.</a:t>
            </a:r>
          </a:p>
        </p:txBody>
      </p:sp>
      <p:sp>
        <p:nvSpPr>
          <p:cNvPr id="22" name="TextBox 21"/>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a:t>
            </a:r>
            <a:r>
              <a:rPr lang="en-US" sz="2800" b="1" dirty="0">
                <a:solidFill>
                  <a:srgbClr val="0000CC"/>
                </a:solidFill>
                <a:latin typeface="Times New Roman" pitchFamily="18" charset="0"/>
                <a:cs typeface="Times New Roman" pitchFamily="18" charset="0"/>
              </a:rPr>
              <a:t>ai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10</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23" name="TextBox 22"/>
          <p:cNvSpPr txBox="1"/>
          <p:nvPr/>
        </p:nvSpPr>
        <p:spPr>
          <a:xfrm>
            <a:off x="0" y="45144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4" name="TextBox 23"/>
          <p:cNvSpPr txBox="1"/>
          <p:nvPr/>
        </p:nvSpPr>
        <p:spPr>
          <a:xfrm>
            <a:off x="0" y="816450"/>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xanh</a:t>
            </a:r>
            <a:r>
              <a:rPr lang="en-US" sz="28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93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6533" y="1948587"/>
            <a:ext cx="5907016" cy="954107"/>
          </a:xfrm>
          <a:prstGeom prst="rect">
            <a:avLst/>
          </a:prstGeom>
        </p:spPr>
        <p:txBody>
          <a:bodyPr wrap="square">
            <a:spAutoFit/>
          </a:bodyPr>
          <a:lstStyle/>
          <a:p>
            <a:pPr algn="just"/>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1.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điều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em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biết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rừng</a:t>
            </a:r>
            <a:r>
              <a:rPr lang="en-US" sz="2800" b="1" dirty="0">
                <a:solidFill>
                  <a:srgbClr val="008000"/>
                </a:solidFill>
                <a:latin typeface="Times New Roman" pitchFamily="18" charset="0"/>
                <a:cs typeface="Times New Roman" pitchFamily="18" charset="0"/>
              </a:rPr>
              <a:t> (qua </a:t>
            </a:r>
            <a:r>
              <a:rPr lang="en-US" sz="2800" b="1" dirty="0" err="1">
                <a:solidFill>
                  <a:srgbClr val="008000"/>
                </a:solidFill>
                <a:latin typeface="Times New Roman" pitchFamily="18" charset="0"/>
                <a:cs typeface="Times New Roman" pitchFamily="18" charset="0"/>
              </a:rPr>
              <a:t>phim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sách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báo</a:t>
            </a:r>
            <a:r>
              <a:rPr lang="en-US" sz="2800" b="1" dirty="0">
                <a:solidFill>
                  <a:srgbClr val="008000"/>
                </a:solidFill>
                <a:latin typeface="Times New Roman" pitchFamily="18" charset="0"/>
                <a:cs typeface="Times New Roman" pitchFamily="18" charset="0"/>
              </a:rPr>
              <a:t>).            </a:t>
            </a: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11" name="TextBox 10"/>
          <p:cNvSpPr txBox="1"/>
          <p:nvPr/>
        </p:nvSpPr>
        <p:spPr>
          <a:xfrm>
            <a:off x="116533" y="3047366"/>
            <a:ext cx="7023526" cy="1815882"/>
          </a:xfrm>
          <a:prstGeom prst="rect">
            <a:avLst/>
          </a:prstGeom>
          <a:noFill/>
        </p:spPr>
        <p:txBody>
          <a:bodyPr wrap="none" rtlCol="0">
            <a:spAutoFit/>
          </a:bodyPr>
          <a:lstStyle/>
          <a:p>
            <a:pPr algn="just"/>
            <a:r>
              <a:rPr lang="en-US" sz="2800" b="1" dirty="0">
                <a:solidFill>
                  <a:srgbClr val="0000CC"/>
                </a:solidFill>
                <a:latin typeface="Times New Roman" panose="02020603050405020304" pitchFamily="18" charset="0"/>
                <a:cs typeface="Times New Roman" panose="02020603050405020304" pitchFamily="18" charset="0"/>
              </a:rPr>
              <a:t>G</a:t>
            </a:r>
            <a:r>
              <a:rPr lang="en-US" sz="2800" b="1" dirty="0">
                <a:latin typeface="Times New Roman" panose="02020603050405020304" pitchFamily="18" charset="0"/>
                <a:cs typeface="Times New Roman" panose="02020603050405020304" pitchFamily="18" charset="0"/>
              </a:rPr>
              <a:t>: </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biết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đến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nhờ</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đâu</a:t>
            </a:r>
            <a:r>
              <a:rPr lang="en-US" sz="2800" b="1" dirty="0">
                <a:solidFill>
                  <a:srgbClr val="0000CC"/>
                </a:solidFill>
                <a:latin typeface="Times New Roman" panose="02020603050405020304" pitchFamily="18" charset="0"/>
                <a:cs typeface="Times New Roman" panose="02020603050405020304" pitchFamily="18" charset="0"/>
              </a:rPr>
              <a:t>?</a:t>
            </a:r>
          </a:p>
          <a:p>
            <a:pPr algn="just"/>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Cây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thế</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a:t>
            </a:r>
          </a:p>
          <a:p>
            <a:pPr algn="just"/>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Trong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có</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con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gì</a:t>
            </a:r>
            <a:r>
              <a:rPr lang="en-US" sz="2800" b="1" dirty="0">
                <a:solidFill>
                  <a:srgbClr val="0000CC"/>
                </a:solidFill>
                <a:latin typeface="Times New Roman" panose="02020603050405020304" pitchFamily="18" charset="0"/>
                <a:cs typeface="Times New Roman" panose="02020603050405020304" pitchFamily="18" charset="0"/>
              </a:rPr>
              <a:t>?</a:t>
            </a:r>
          </a:p>
          <a:p>
            <a:pPr algn="just"/>
            <a:r>
              <a:rPr lang="en-US" sz="2800" b="1" dirty="0">
                <a:solidFill>
                  <a:srgbClr val="0000CC"/>
                </a:solidFill>
                <a:latin typeface="Times New Roman" panose="02020603050405020304" pitchFamily="18" charset="0"/>
                <a:cs typeface="Times New Roman" panose="02020603050405020304" pitchFamily="18" charset="0"/>
              </a:rPr>
              <a:t>     - </a:t>
            </a:r>
            <a:r>
              <a:rPr lang="en-US" sz="2800" b="1" dirty="0" err="1">
                <a:solidFill>
                  <a:srgbClr val="0000CC"/>
                </a:solidFill>
                <a:latin typeface="Times New Roman" panose="02020603050405020304" pitchFamily="18" charset="0"/>
                <a:cs typeface="Times New Roman" panose="02020603050405020304" pitchFamily="18" charset="0"/>
              </a:rPr>
              <a:t>Nêu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cảm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nghĩ</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về</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đó</a:t>
            </a:r>
            <a:r>
              <a:rPr lang="en-US" sz="2800" b="1" dirty="0">
                <a:solidFill>
                  <a:srgbClr val="0000CC"/>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a:t>
            </a:r>
            <a:r>
              <a:rPr lang="en-US" sz="2800" b="1" dirty="0">
                <a:solidFill>
                  <a:srgbClr val="0000CC"/>
                </a:solidFill>
                <a:latin typeface="Times New Roman" pitchFamily="18" charset="0"/>
                <a:cs typeface="Times New Roman" pitchFamily="18" charset="0"/>
              </a:rPr>
              <a:t>ai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10</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13" name="TextBox 12"/>
          <p:cNvSpPr txBox="1"/>
          <p:nvPr/>
        </p:nvSpPr>
        <p:spPr>
          <a:xfrm>
            <a:off x="0" y="45144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4" name="TextBox 13"/>
          <p:cNvSpPr txBox="1"/>
          <p:nvPr/>
        </p:nvSpPr>
        <p:spPr>
          <a:xfrm>
            <a:off x="0" y="865198"/>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nghe</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53E24145-3DA2-D807-FC45-DCF4811AAB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0059" y="1566407"/>
            <a:ext cx="5168560" cy="4840147"/>
          </a:xfrm>
          <a:prstGeom prst="rect">
            <a:avLst/>
          </a:prstGeom>
        </p:spPr>
      </p:pic>
    </p:spTree>
    <p:extLst>
      <p:ext uri="{BB962C8B-B14F-4D97-AF65-F5344CB8AC3E}">
        <p14:creationId xmlns:p14="http://schemas.microsoft.com/office/powerpoint/2010/main" val="35139464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F19CF-56E0-E16E-D78D-0EA248B2CA16}"/>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34F510F3-009F-11CB-9BE8-05412C974360}"/>
              </a:ext>
            </a:extLst>
          </p:cNvPr>
          <p:cNvSpPr txBox="1"/>
          <p:nvPr/>
        </p:nvSpPr>
        <p:spPr>
          <a:xfrm>
            <a:off x="1709293" y="5814361"/>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Vườn quốc gia Tràm Chim Tam Nông (Đồng Tháp)</a:t>
            </a:r>
          </a:p>
        </p:txBody>
      </p:sp>
      <p:sp>
        <p:nvSpPr>
          <p:cNvPr id="20" name="TextBox 19">
            <a:extLst>
              <a:ext uri="{FF2B5EF4-FFF2-40B4-BE49-F238E27FC236}">
                <a16:creationId xmlns:a16="http://schemas.microsoft.com/office/drawing/2014/main" id="{82F6B9E1-344B-2D5E-284C-15968D8DA723}"/>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4C5E23C5-480A-0487-3CC9-8E5A5BB25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8" y="1142089"/>
            <a:ext cx="6191250" cy="4384068"/>
          </a:xfrm>
          <a:prstGeom prst="rect">
            <a:avLst/>
          </a:prstGeom>
        </p:spPr>
      </p:pic>
      <p:pic>
        <p:nvPicPr>
          <p:cNvPr id="6" name="Picture 5">
            <a:extLst>
              <a:ext uri="{FF2B5EF4-FFF2-40B4-BE49-F238E27FC236}">
                <a16:creationId xmlns:a16="http://schemas.microsoft.com/office/drawing/2014/main" id="{58AD413A-96BC-B191-1EF3-D0873A959E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0900" y="1142088"/>
            <a:ext cx="4705847" cy="4384068"/>
          </a:xfrm>
          <a:prstGeom prst="rect">
            <a:avLst/>
          </a:prstGeom>
        </p:spPr>
      </p:pic>
    </p:spTree>
    <p:extLst>
      <p:ext uri="{BB962C8B-B14F-4D97-AF65-F5344CB8AC3E}">
        <p14:creationId xmlns:p14="http://schemas.microsoft.com/office/powerpoint/2010/main" val="231554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05E439-2020-E0C0-685D-4A4A11DC0B76}"/>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CC822E53-4BDA-D65F-DCFB-35E3B0B2BB2F}"/>
              </a:ext>
            </a:extLst>
          </p:cNvPr>
          <p:cNvSpPr txBox="1"/>
          <p:nvPr/>
        </p:nvSpPr>
        <p:spPr>
          <a:xfrm>
            <a:off x="1709293" y="5814361"/>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Vườn quốc gia Bạch Mã (Huế)</a:t>
            </a:r>
          </a:p>
        </p:txBody>
      </p:sp>
      <p:sp>
        <p:nvSpPr>
          <p:cNvPr id="20" name="TextBox 19">
            <a:extLst>
              <a:ext uri="{FF2B5EF4-FFF2-40B4-BE49-F238E27FC236}">
                <a16:creationId xmlns:a16="http://schemas.microsoft.com/office/drawing/2014/main" id="{2E872027-19EF-A7FC-7FBE-6DEF1CBB5D02}"/>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120DEEF-F1E9-AE19-F2B6-E7FE3B86E4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37" y="1530226"/>
            <a:ext cx="5523010" cy="4203498"/>
          </a:xfrm>
          <a:prstGeom prst="rect">
            <a:avLst/>
          </a:prstGeom>
        </p:spPr>
      </p:pic>
      <p:pic>
        <p:nvPicPr>
          <p:cNvPr id="7" name="Picture 6">
            <a:extLst>
              <a:ext uri="{FF2B5EF4-FFF2-40B4-BE49-F238E27FC236}">
                <a16:creationId xmlns:a16="http://schemas.microsoft.com/office/drawing/2014/main" id="{1E7D040A-C541-5206-DD78-F61931E21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136" y="1530226"/>
            <a:ext cx="6035041" cy="4284135"/>
          </a:xfrm>
          <a:prstGeom prst="rect">
            <a:avLst/>
          </a:prstGeom>
        </p:spPr>
      </p:pic>
    </p:spTree>
    <p:extLst>
      <p:ext uri="{BB962C8B-B14F-4D97-AF65-F5344CB8AC3E}">
        <p14:creationId xmlns:p14="http://schemas.microsoft.com/office/powerpoint/2010/main" val="362455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0B03F-DDBC-A892-D57D-5E2C477B3871}"/>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961A1CD-7738-3A7A-9641-F19707C6C084}"/>
              </a:ext>
            </a:extLst>
          </p:cNvPr>
          <p:cNvSpPr txBox="1"/>
          <p:nvPr/>
        </p:nvSpPr>
        <p:spPr>
          <a:xfrm>
            <a:off x="1698148" y="5994193"/>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Vườn quốc Ba Vì</a:t>
            </a:r>
          </a:p>
        </p:txBody>
      </p:sp>
      <p:sp>
        <p:nvSpPr>
          <p:cNvPr id="20" name="TextBox 19">
            <a:extLst>
              <a:ext uri="{FF2B5EF4-FFF2-40B4-BE49-F238E27FC236}">
                <a16:creationId xmlns:a16="http://schemas.microsoft.com/office/drawing/2014/main" id="{7C73B98C-9E3B-968A-D139-94222DC73E02}"/>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5E7D5D13-7AF3-0706-0265-820D95B07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8" y="928687"/>
            <a:ext cx="5742880" cy="5000625"/>
          </a:xfrm>
          <a:prstGeom prst="rect">
            <a:avLst/>
          </a:prstGeom>
        </p:spPr>
      </p:pic>
      <p:pic>
        <p:nvPicPr>
          <p:cNvPr id="7" name="Picture 6">
            <a:extLst>
              <a:ext uri="{FF2B5EF4-FFF2-40B4-BE49-F238E27FC236}">
                <a16:creationId xmlns:a16="http://schemas.microsoft.com/office/drawing/2014/main" id="{F3506F5A-D8DD-DE02-634E-CF9127F12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7332" y="1"/>
            <a:ext cx="5844845" cy="5781920"/>
          </a:xfrm>
          <a:prstGeom prst="rect">
            <a:avLst/>
          </a:prstGeom>
        </p:spPr>
      </p:pic>
    </p:spTree>
    <p:extLst>
      <p:ext uri="{BB962C8B-B14F-4D97-AF65-F5344CB8AC3E}">
        <p14:creationId xmlns:p14="http://schemas.microsoft.com/office/powerpoint/2010/main" val="382600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1AF5A-792C-B547-372F-1F960B5FD2C6}"/>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6C5DF5BC-602C-4CAB-F33D-7AC3C4FC8438}"/>
              </a:ext>
            </a:extLst>
          </p:cNvPr>
          <p:cNvSpPr txBox="1"/>
          <p:nvPr/>
        </p:nvSpPr>
        <p:spPr>
          <a:xfrm>
            <a:off x="1709293" y="5814361"/>
            <a:ext cx="8403440" cy="508447"/>
          </a:xfrm>
          <a:prstGeom prst="rect">
            <a:avLst/>
          </a:prstGeom>
          <a:noFill/>
        </p:spPr>
        <p:txBody>
          <a:bodyPr wrap="square" lIns="76810" tIns="38405" rIns="76810" bIns="38405" rtlCol="0">
            <a:spAutoFit/>
          </a:bodyPr>
          <a:lstStyle/>
          <a:p>
            <a:pPr algn="ctr"/>
            <a:r>
              <a:rPr lang="vi-VN" sz="2800" b="1" dirty="0">
                <a:solidFill>
                  <a:srgbClr val="FF0000"/>
                </a:solidFill>
                <a:latin typeface="Times New Roman" pitchFamily="18" charset="0"/>
                <a:cs typeface="Times New Roman" pitchFamily="18" charset="0"/>
              </a:rPr>
              <a:t>Rừng Amazon</a:t>
            </a:r>
          </a:p>
        </p:txBody>
      </p:sp>
      <p:sp>
        <p:nvSpPr>
          <p:cNvPr id="20" name="TextBox 19">
            <a:extLst>
              <a:ext uri="{FF2B5EF4-FFF2-40B4-BE49-F238E27FC236}">
                <a16:creationId xmlns:a16="http://schemas.microsoft.com/office/drawing/2014/main" id="{4B537EA1-7F50-638D-8B0B-E8325E5B1DA6}"/>
              </a:ext>
            </a:extLst>
          </p:cNvPr>
          <p:cNvSpPr txBox="1"/>
          <p:nvPr/>
        </p:nvSpPr>
        <p:spPr>
          <a:xfrm>
            <a:off x="156988" y="381213"/>
            <a:ext cx="4534282" cy="482593"/>
          </a:xfrm>
          <a:prstGeom prst="rect">
            <a:avLst/>
          </a:prstGeom>
          <a:noFill/>
        </p:spPr>
        <p:txBody>
          <a:bodyPr wrap="square" lIns="51206" tIns="25603" rIns="51206" bIns="25603" rtlCol="0">
            <a:spAutoFit/>
          </a:bodyPr>
          <a:lstStyle/>
          <a:p>
            <a:r>
              <a:rPr lang="vi-VN" sz="2800" b="1" dirty="0">
                <a:solidFill>
                  <a:srgbClr val="0000FF"/>
                </a:solidFill>
                <a:latin typeface="Times New Roman" pitchFamily="18" charset="0"/>
                <a:cs typeface="Times New Roman" pitchFamily="18" charset="0"/>
              </a:rPr>
              <a:t>Một số khu rừng nổi tiếng:</a:t>
            </a:r>
            <a:endParaRPr lang="en-US" sz="2800" b="1" dirty="0">
              <a:solidFill>
                <a:srgbClr val="0000FF"/>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91553CB-F5D7-35B4-5AF8-C714A8052B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8" y="1004236"/>
            <a:ext cx="6442213" cy="4810125"/>
          </a:xfrm>
          <a:prstGeom prst="rect">
            <a:avLst/>
          </a:prstGeom>
        </p:spPr>
      </p:pic>
      <p:pic>
        <p:nvPicPr>
          <p:cNvPr id="6" name="Picture 5">
            <a:extLst>
              <a:ext uri="{FF2B5EF4-FFF2-40B4-BE49-F238E27FC236}">
                <a16:creationId xmlns:a16="http://schemas.microsoft.com/office/drawing/2014/main" id="{BF2014CF-0984-2EEB-4860-AFC9BA4B94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5241" y="1049779"/>
            <a:ext cx="2665891" cy="2273866"/>
          </a:xfrm>
          <a:prstGeom prst="rect">
            <a:avLst/>
          </a:prstGeom>
        </p:spPr>
      </p:pic>
      <p:pic>
        <p:nvPicPr>
          <p:cNvPr id="9" name="Picture 8">
            <a:extLst>
              <a:ext uri="{FF2B5EF4-FFF2-40B4-BE49-F238E27FC236}">
                <a16:creationId xmlns:a16="http://schemas.microsoft.com/office/drawing/2014/main" id="{AF8B6A03-5582-085A-79D9-5F90DABDAB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5241" y="3323645"/>
            <a:ext cx="2609851" cy="2360419"/>
          </a:xfrm>
          <a:prstGeom prst="rect">
            <a:avLst/>
          </a:prstGeom>
        </p:spPr>
      </p:pic>
      <p:pic>
        <p:nvPicPr>
          <p:cNvPr id="11" name="Picture 10">
            <a:extLst>
              <a:ext uri="{FF2B5EF4-FFF2-40B4-BE49-F238E27FC236}">
                <a16:creationId xmlns:a16="http://schemas.microsoft.com/office/drawing/2014/main" id="{133CE318-0ADD-DD9E-E3EF-4D2760D91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17752" y="936363"/>
            <a:ext cx="2341330" cy="2477080"/>
          </a:xfrm>
          <a:prstGeom prst="rect">
            <a:avLst/>
          </a:prstGeom>
        </p:spPr>
      </p:pic>
      <p:pic>
        <p:nvPicPr>
          <p:cNvPr id="13" name="Picture 12">
            <a:extLst>
              <a:ext uri="{FF2B5EF4-FFF2-40B4-BE49-F238E27FC236}">
                <a16:creationId xmlns:a16="http://schemas.microsoft.com/office/drawing/2014/main" id="{2D3E8A31-C8DE-0288-5B47-3B0995777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131" y="3345568"/>
            <a:ext cx="2537079" cy="2338496"/>
          </a:xfrm>
          <a:prstGeom prst="rect">
            <a:avLst/>
          </a:prstGeom>
        </p:spPr>
      </p:pic>
    </p:spTree>
    <p:extLst>
      <p:ext uri="{BB962C8B-B14F-4D97-AF65-F5344CB8AC3E}">
        <p14:creationId xmlns:p14="http://schemas.microsoft.com/office/powerpoint/2010/main" val="66118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16533" y="1557928"/>
            <a:ext cx="9750231" cy="507190"/>
          </a:xfrm>
          <a:prstGeom prst="rect">
            <a:avLst/>
          </a:prstGeom>
        </p:spPr>
        <p:txBody>
          <a:bodyPr wrap="square">
            <a:spAutoFit/>
          </a:bodyPr>
          <a:lstStyle/>
          <a:p>
            <a:pPr algn="just"/>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Bài</a:t>
            </a:r>
            <a:r>
              <a:rPr lang="en-US" sz="2696" b="1" i="1" dirty="0">
                <a:solidFill>
                  <a:srgbClr val="008000"/>
                </a:solidFill>
                <a:latin typeface="Times New Roman" pitchFamily="18" charset="0"/>
                <a:cs typeface="Times New Roman" pitchFamily="18" charset="0"/>
              </a:rPr>
              <a:t> 2: </a:t>
            </a:r>
            <a:r>
              <a:rPr lang="en-US" sz="2696" b="1" i="1" dirty="0" err="1">
                <a:solidFill>
                  <a:srgbClr val="008000"/>
                </a:solidFill>
                <a:latin typeface="Times New Roman" pitchFamily="18" charset="0"/>
                <a:cs typeface="Times New Roman" pitchFamily="18" charset="0"/>
              </a:rPr>
              <a:t>Trao</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đổi</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với</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bạn</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Làm</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thế</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nào</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để</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bảo</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vệ</a:t>
            </a:r>
            <a:r>
              <a:rPr lang="en-US" sz="2696" b="1" i="1" dirty="0">
                <a:solidFill>
                  <a:srgbClr val="008000"/>
                </a:solidFill>
                <a:latin typeface="Times New Roman" pitchFamily="18" charset="0"/>
                <a:cs typeface="Times New Roman" pitchFamily="18" charset="0"/>
              </a:rPr>
              <a:t> </a:t>
            </a:r>
            <a:r>
              <a:rPr lang="en-US" sz="2696" b="1" i="1" dirty="0" err="1">
                <a:solidFill>
                  <a:srgbClr val="008000"/>
                </a:solidFill>
                <a:latin typeface="Times New Roman" pitchFamily="18" charset="0"/>
                <a:cs typeface="Times New Roman" pitchFamily="18" charset="0"/>
              </a:rPr>
              <a:t>rừng</a:t>
            </a:r>
            <a:r>
              <a:rPr lang="en-US" sz="2696" b="1" i="1" dirty="0">
                <a:solidFill>
                  <a:srgbClr val="008000"/>
                </a:solidFill>
                <a:latin typeface="Times New Roman" pitchFamily="18" charset="0"/>
                <a:cs typeface="Times New Roman" pitchFamily="18" charset="0"/>
              </a:rPr>
              <a:t>!</a:t>
            </a:r>
            <a:endParaRPr lang="en-US" sz="2696" b="1" dirty="0">
              <a:solidFill>
                <a:srgbClr val="008000"/>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16533" y="-103862"/>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sp>
        <p:nvSpPr>
          <p:cNvPr id="3" name="AutoShape 4" descr="Top 10 bài văn mẫu kể về kỳ nghỉ hè của em - Bài viết hay"/>
          <p:cNvSpPr>
            <a:spLocks noChangeAspect="1" noChangeArrowheads="1"/>
          </p:cNvSpPr>
          <p:nvPr/>
        </p:nvSpPr>
        <p:spPr bwMode="auto">
          <a:xfrm>
            <a:off x="230688" y="10293"/>
            <a:ext cx="228310" cy="22831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493" tIns="34247" rIns="68493" bIns="34247" numCol="1" anchor="t" anchorCtr="0" compatLnSpc="1">
            <a:prstTxWarp prst="textNoShape">
              <a:avLst/>
            </a:prstTxWarp>
          </a:bodyPr>
          <a:lstStyle/>
          <a:p>
            <a:endParaRPr lang="en-US" sz="1348"/>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975" y="2575327"/>
            <a:ext cx="3293005" cy="195319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4519" y="2575327"/>
            <a:ext cx="3595885" cy="201741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1943" y="2543221"/>
            <a:ext cx="3504732" cy="2017409"/>
          </a:xfrm>
          <a:prstGeom prst="rect">
            <a:avLst/>
          </a:prstGeom>
        </p:spPr>
      </p:pic>
      <p:sp>
        <p:nvSpPr>
          <p:cNvPr id="7" name="Rectangle 6"/>
          <p:cNvSpPr/>
          <p:nvPr/>
        </p:nvSpPr>
        <p:spPr>
          <a:xfrm>
            <a:off x="0" y="5038734"/>
            <a:ext cx="10445190" cy="1751762"/>
          </a:xfrm>
          <a:prstGeom prst="rect">
            <a:avLst/>
          </a:prstGeom>
        </p:spPr>
        <p:txBody>
          <a:bodyPr wrap="square">
            <a:spAutoFit/>
          </a:bodyPr>
          <a:lstStyle/>
          <a:p>
            <a:r>
              <a:rPr lang="vi-VN" sz="2696" b="1" dirty="0">
                <a:solidFill>
                  <a:srgbClr val="0000CC"/>
                </a:solidFill>
                <a:latin typeface="Times New Roman" pitchFamily="18" charset="0"/>
                <a:cs typeface="Times New Roman" pitchFamily="18" charset="0"/>
              </a:rPr>
              <a:t>- Tuyên truyền bảo vệ rừng cho mọi người</a:t>
            </a:r>
            <a:r>
              <a:rPr lang="en-US" sz="2696" b="1" dirty="0">
                <a:solidFill>
                  <a:srgbClr val="0000CC"/>
                </a:solidFill>
                <a:latin typeface="Times New Roman" pitchFamily="18" charset="0"/>
                <a:cs typeface="Times New Roman" pitchFamily="18" charset="0"/>
              </a:rPr>
              <a:t>.</a:t>
            </a:r>
            <a:endParaRPr lang="vi-VN" sz="2696" b="1" dirty="0">
              <a:solidFill>
                <a:srgbClr val="0000CC"/>
              </a:solidFill>
              <a:latin typeface="Times New Roman" pitchFamily="18" charset="0"/>
              <a:cs typeface="Times New Roman" pitchFamily="18" charset="0"/>
            </a:endParaRPr>
          </a:p>
          <a:p>
            <a:r>
              <a:rPr lang="vi-VN" sz="2696" b="1" dirty="0">
                <a:solidFill>
                  <a:srgbClr val="0000CC"/>
                </a:solidFill>
                <a:latin typeface="Times New Roman" pitchFamily="18" charset="0"/>
                <a:cs typeface="Times New Roman" pitchFamily="18" charset="0"/>
              </a:rPr>
              <a:t>- Giải thích cho mọi người về lợi ích của rừng</a:t>
            </a:r>
            <a:r>
              <a:rPr lang="en-US" sz="2696" b="1" dirty="0">
                <a:solidFill>
                  <a:srgbClr val="0000CC"/>
                </a:solidFill>
                <a:latin typeface="Times New Roman" pitchFamily="18" charset="0"/>
                <a:cs typeface="Times New Roman" pitchFamily="18" charset="0"/>
              </a:rPr>
              <a:t>, </a:t>
            </a:r>
            <a:r>
              <a:rPr lang="en-US" sz="2696" b="1" dirty="0" err="1">
                <a:solidFill>
                  <a:srgbClr val="0000CC"/>
                </a:solidFill>
                <a:latin typeface="Times New Roman" pitchFamily="18" charset="0"/>
                <a:cs typeface="Times New Roman" pitchFamily="18" charset="0"/>
              </a:rPr>
              <a:t>không</a:t>
            </a:r>
            <a:r>
              <a:rPr lang="vi-VN" sz="2696" b="1" dirty="0">
                <a:solidFill>
                  <a:srgbClr val="0000CC"/>
                </a:solidFill>
                <a:latin typeface="Times New Roman" pitchFamily="18" charset="0"/>
                <a:cs typeface="Times New Roman" pitchFamily="18" charset="0"/>
              </a:rPr>
              <a:t> chặt phá rừng.</a:t>
            </a:r>
          </a:p>
          <a:p>
            <a:r>
              <a:rPr lang="vi-VN" sz="2696" b="1" dirty="0">
                <a:solidFill>
                  <a:srgbClr val="0000CC"/>
                </a:solidFill>
                <a:latin typeface="Times New Roman" pitchFamily="18" charset="0"/>
                <a:cs typeface="Times New Roman" pitchFamily="18" charset="0"/>
              </a:rPr>
              <a:t>- Trồng thêm thật nhiều cây xanh.</a:t>
            </a:r>
          </a:p>
          <a:p>
            <a:r>
              <a:rPr lang="vi-VN" sz="2696" b="1" dirty="0">
                <a:solidFill>
                  <a:srgbClr val="0000CC"/>
                </a:solidFill>
                <a:latin typeface="Times New Roman" pitchFamily="18" charset="0"/>
                <a:cs typeface="Times New Roman" pitchFamily="18" charset="0"/>
              </a:rPr>
              <a:t>- Không đốt rừng và khai thác rừng bừa bãi.</a:t>
            </a:r>
          </a:p>
        </p:txBody>
      </p:sp>
      <p:sp>
        <p:nvSpPr>
          <p:cNvPr id="18" name="TextBox 17"/>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Hh</a:t>
            </a:r>
            <a:r>
              <a:rPr lang="en-US" sz="2800" b="1" dirty="0">
                <a:solidFill>
                  <a:srgbClr val="0000CC"/>
                </a:solidFill>
                <a:latin typeface="Times New Roman" pitchFamily="18" charset="0"/>
                <a:cs typeface="Times New Roman" pitchFamily="18" charset="0"/>
              </a:rPr>
              <a:t>ai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10</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19" name="TextBox 18"/>
          <p:cNvSpPr txBox="1"/>
          <p:nvPr/>
        </p:nvSpPr>
        <p:spPr>
          <a:xfrm>
            <a:off x="0" y="45144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6" name="TextBox 25"/>
          <p:cNvSpPr txBox="1"/>
          <p:nvPr/>
        </p:nvSpPr>
        <p:spPr>
          <a:xfrm>
            <a:off x="0" y="816450"/>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Nói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nghe</a:t>
            </a:r>
            <a:r>
              <a:rPr lang="en-US" sz="2800" b="1" dirty="0">
                <a:solidFill>
                  <a:srgbClr val="FF0000"/>
                </a:solidFill>
                <a:latin typeface="Times New Roman" panose="02020603050405020304" pitchFamily="18" charset="0"/>
                <a:cs typeface="Times New Roman" panose="02020603050405020304" pitchFamily="18" charset="0"/>
              </a:rPr>
              <a:t> : </a:t>
            </a:r>
            <a:r>
              <a:rPr lang="en-US" sz="2800" b="1" dirty="0" err="1">
                <a:solidFill>
                  <a:srgbClr val="FF0000"/>
                </a:solidFill>
                <a:latin typeface="Times New Roman" panose="02020603050405020304" pitchFamily="18" charset="0"/>
                <a:cs typeface="Times New Roman" panose="02020603050405020304" pitchFamily="18" charset="0"/>
              </a:rPr>
              <a:t>Rừng</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37348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descr="BƯỚM 5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9961410">
            <a:off x="10456457" y="312759"/>
            <a:ext cx="621166"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19048" flipH="1">
            <a:off x="586933" y="499045"/>
            <a:ext cx="596673"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B613436-898E-FD49-1A77-BD40C04C4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8009" y="3975652"/>
            <a:ext cx="2340670" cy="2882348"/>
          </a:xfrm>
          <a:prstGeom prst="rect">
            <a:avLst/>
          </a:prstGeom>
        </p:spPr>
      </p:pic>
      <p:pic>
        <p:nvPicPr>
          <p:cNvPr id="6" name="Picture 5">
            <a:extLst>
              <a:ext uri="{FF2B5EF4-FFF2-40B4-BE49-F238E27FC236}">
                <a16:creationId xmlns:a16="http://schemas.microsoft.com/office/drawing/2014/main" id="{19B14078-CAEF-DBC3-00DA-4AFAC50606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826" y="3975652"/>
            <a:ext cx="3089249" cy="2782508"/>
          </a:xfrm>
          <a:prstGeom prst="rect">
            <a:avLst/>
          </a:prstGeom>
        </p:spPr>
      </p:pic>
      <p:sp>
        <p:nvSpPr>
          <p:cNvPr id="9" name="Text Box 17">
            <a:extLst>
              <a:ext uri="{FF2B5EF4-FFF2-40B4-BE49-F238E27FC236}">
                <a16:creationId xmlns:a16="http://schemas.microsoft.com/office/drawing/2014/main" id="{938C8D5B-71B5-F82D-11B6-029E5CBDA5BE}"/>
              </a:ext>
            </a:extLst>
          </p:cNvPr>
          <p:cNvSpPr txBox="1">
            <a:spLocks noChangeArrowheads="1"/>
          </p:cNvSpPr>
          <p:nvPr/>
        </p:nvSpPr>
        <p:spPr bwMode="auto">
          <a:xfrm>
            <a:off x="2066296" y="420327"/>
            <a:ext cx="8059407" cy="1442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724" tIns="63861" rIns="127724" bIns="638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2810" eaLnBrk="1" hangingPunct="1">
              <a:defRPr/>
            </a:pPr>
            <a:r>
              <a:rPr lang="en-US" sz="4267" b="1" dirty="0" err="1">
                <a:solidFill>
                  <a:srgbClr val="0000CC"/>
                </a:solidFill>
                <a:effectLst>
                  <a:outerShdw blurRad="38100" dist="38100" dir="2700000" algn="tl">
                    <a:srgbClr val="000000">
                      <a:alpha val="43137"/>
                    </a:srgbClr>
                  </a:outerShdw>
                </a:effectLst>
                <a:latin typeface="Times New Roman" pitchFamily="18" charset="0"/>
              </a:rPr>
              <a:t>CHÀO</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MỪNG</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QUÝ</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THẦY</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CÔ</a:t>
            </a:r>
            <a:endParaRPr lang="en-US" sz="4267" b="1" dirty="0">
              <a:solidFill>
                <a:srgbClr val="0000CC"/>
              </a:solidFill>
              <a:effectLst>
                <a:outerShdw blurRad="38100" dist="38100" dir="2700000" algn="tl">
                  <a:srgbClr val="000000">
                    <a:alpha val="43137"/>
                  </a:srgbClr>
                </a:outerShdw>
              </a:effectLst>
              <a:latin typeface="Times New Roman" pitchFamily="18" charset="0"/>
            </a:endParaRPr>
          </a:p>
          <a:p>
            <a:pPr algn="ctr" defTabSz="812810" eaLnBrk="1" hangingPunct="1">
              <a:defRPr/>
            </a:pPr>
            <a:r>
              <a:rPr lang="en-US" sz="4267" b="1" dirty="0" err="1">
                <a:solidFill>
                  <a:srgbClr val="0000CC"/>
                </a:solidFill>
                <a:effectLst>
                  <a:outerShdw blurRad="38100" dist="38100" dir="2700000" algn="tl">
                    <a:srgbClr val="000000">
                      <a:alpha val="43137"/>
                    </a:srgbClr>
                  </a:outerShdw>
                </a:effectLst>
                <a:latin typeface="Times New Roman" pitchFamily="18" charset="0"/>
              </a:rPr>
              <a:t>VỀ</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DỰ</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GIỜ</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THĂM</a:t>
            </a:r>
            <a:r>
              <a:rPr lang="en-US" sz="4267" b="1" dirty="0">
                <a:solidFill>
                  <a:srgbClr val="0000CC"/>
                </a:solidFill>
                <a:effectLst>
                  <a:outerShdw blurRad="38100" dist="38100" dir="2700000" algn="tl">
                    <a:srgbClr val="000000">
                      <a:alpha val="43137"/>
                    </a:srgbClr>
                  </a:outerShdw>
                </a:effectLst>
                <a:latin typeface="Times New Roman" pitchFamily="18" charset="0"/>
              </a:rPr>
              <a:t> </a:t>
            </a:r>
            <a:r>
              <a:rPr lang="en-US" sz="4267"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4267"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10" name="Text Box 14">
            <a:extLst>
              <a:ext uri="{FF2B5EF4-FFF2-40B4-BE49-F238E27FC236}">
                <a16:creationId xmlns:a16="http://schemas.microsoft.com/office/drawing/2014/main" id="{C306BA28-5204-EF39-F957-02DB9C089CCC}"/>
              </a:ext>
            </a:extLst>
          </p:cNvPr>
          <p:cNvSpPr txBox="1">
            <a:spLocks noChangeArrowheads="1"/>
          </p:cNvSpPr>
          <p:nvPr/>
        </p:nvSpPr>
        <p:spPr bwMode="auto">
          <a:xfrm>
            <a:off x="1862514" y="2116347"/>
            <a:ext cx="8059407" cy="1496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7724" tIns="63861" rIns="127724" bIns="638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812810" eaLnBrk="1" hangingPunct="1">
              <a:spcBef>
                <a:spcPts val="1600"/>
              </a:spcBef>
              <a:defRPr/>
            </a:pP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55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defTabSz="812810" eaLnBrk="1" hangingPunct="1">
              <a:spcBef>
                <a:spcPts val="1600"/>
              </a:spcBef>
              <a:defRPr/>
            </a:pP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a:t>
            </a:r>
            <a:r>
              <a:rPr lang="vi-VN"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a:t>
            </a:r>
            <a:r>
              <a:rPr lang="en-US" sz="355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Ngày hội rừng xanh (3 tiết)</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1" name="GoYzWFK7HhcDh">
            <a:extLst>
              <a:ext uri="{FF2B5EF4-FFF2-40B4-BE49-F238E27FC236}">
                <a16:creationId xmlns:a16="http://schemas.microsoft.com/office/drawing/2014/main" id="{FE46AF3A-9C4F-987C-C08C-C90FBB2D9E54}"/>
              </a:ext>
            </a:extLst>
          </p:cNvPr>
          <p:cNvPicPr/>
          <p:nvPr/>
        </p:nvPicPr>
        <p:blipFill>
          <a:blip r:embed="rId6"/>
          <a:stretch>
            <a:fillRect/>
          </a:stretch>
        </p:blipFill>
        <p:spPr>
          <a:xfrm>
            <a:off x="5478671" y="5007172"/>
            <a:ext cx="1384124" cy="1037276"/>
          </a:xfrm>
          <a:prstGeom prst="rect">
            <a:avLst/>
          </a:prstGeom>
        </p:spPr>
      </p:pic>
      <p:pic>
        <p:nvPicPr>
          <p:cNvPr id="12" name="Picture 16" descr="WhitecornerFlower">
            <a:extLst>
              <a:ext uri="{FF2B5EF4-FFF2-40B4-BE49-F238E27FC236}">
                <a16:creationId xmlns:a16="http://schemas.microsoft.com/office/drawing/2014/main" id="{94AD7ACD-B280-72DB-BE99-0B0DFCB973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14" y="-117922"/>
            <a:ext cx="1956868" cy="2107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WhitecornerFlower">
            <a:extLst>
              <a:ext uri="{FF2B5EF4-FFF2-40B4-BE49-F238E27FC236}">
                <a16:creationId xmlns:a16="http://schemas.microsoft.com/office/drawing/2014/main" id="{91833F99-8983-9CB6-512A-DCCFD62AF3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200000">
            <a:off x="10005448" y="-83527"/>
            <a:ext cx="2171700" cy="2338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429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80" y="109183"/>
            <a:ext cx="11955439" cy="67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14270" y="2456597"/>
            <a:ext cx="6963460" cy="1473021"/>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2265302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E7F4D-4A85-10AE-EB32-315572C98511}"/>
            </a:ext>
          </a:extLst>
        </p:cNvPr>
        <p:cNvGrpSpPr/>
        <p:nvPr/>
      </p:nvGrpSpPr>
      <p:grpSpPr>
        <a:xfrm>
          <a:off x="0" y="0"/>
          <a:ext cx="0" cy="0"/>
          <a:chOff x="0" y="0"/>
          <a:chExt cx="0" cy="0"/>
        </a:xfrm>
      </p:grpSpPr>
      <p:pic>
        <p:nvPicPr>
          <p:cNvPr id="3" name="FZAozcCOdKqOa">
            <a:extLst>
              <a:ext uri="{FF2B5EF4-FFF2-40B4-BE49-F238E27FC236}">
                <a16:creationId xmlns:a16="http://schemas.microsoft.com/office/drawing/2014/main" id="{66569AF9-3955-74F0-1698-5B9CDF4C081B}"/>
              </a:ext>
            </a:extLst>
          </p:cNvPr>
          <p:cNvPicPr/>
          <p:nvPr/>
        </p:nvPicPr>
        <p:blipFill>
          <a:blip r:embed="rId3"/>
          <a:stretch>
            <a:fillRect/>
          </a:stretch>
        </p:blipFill>
        <p:spPr>
          <a:xfrm rot="20419768">
            <a:off x="1460279" y="1496270"/>
            <a:ext cx="559595" cy="559594"/>
          </a:xfrm>
          <a:prstGeom prst="rect">
            <a:avLst/>
          </a:prstGeom>
        </p:spPr>
      </p:pic>
      <p:pic>
        <p:nvPicPr>
          <p:cNvPr id="5" name="euIYCohlW5iVC">
            <a:extLst>
              <a:ext uri="{FF2B5EF4-FFF2-40B4-BE49-F238E27FC236}">
                <a16:creationId xmlns:a16="http://schemas.microsoft.com/office/drawing/2014/main" id="{FDA69389-A38A-34EC-5468-30B1668234EC}"/>
              </a:ext>
            </a:extLst>
          </p:cNvPr>
          <p:cNvPicPr/>
          <p:nvPr/>
        </p:nvPicPr>
        <p:blipFill>
          <a:blip r:embed="rId4"/>
          <a:stretch>
            <a:fillRect/>
          </a:stretch>
        </p:blipFill>
        <p:spPr>
          <a:xfrm rot="18917657">
            <a:off x="404263" y="849161"/>
            <a:ext cx="1559719" cy="511969"/>
          </a:xfrm>
          <a:prstGeom prst="rect">
            <a:avLst/>
          </a:prstGeom>
        </p:spPr>
      </p:pic>
      <p:pic>
        <p:nvPicPr>
          <p:cNvPr id="6" name="jl7MZaU45jrZM">
            <a:extLst>
              <a:ext uri="{FF2B5EF4-FFF2-40B4-BE49-F238E27FC236}">
                <a16:creationId xmlns:a16="http://schemas.microsoft.com/office/drawing/2014/main" id="{D9F4DB7D-BB57-2C94-1188-676585CBAD6B}"/>
              </a:ext>
            </a:extLst>
          </p:cNvPr>
          <p:cNvPicPr/>
          <p:nvPr/>
        </p:nvPicPr>
        <p:blipFill>
          <a:blip r:embed="rId5"/>
          <a:stretch>
            <a:fillRect/>
          </a:stretch>
        </p:blipFill>
        <p:spPr>
          <a:xfrm>
            <a:off x="11315777" y="182444"/>
            <a:ext cx="738188" cy="821531"/>
          </a:xfrm>
          <a:prstGeom prst="rect">
            <a:avLst/>
          </a:prstGeom>
        </p:spPr>
      </p:pic>
      <p:pic>
        <p:nvPicPr>
          <p:cNvPr id="7" name="J83jyoszF5nKf">
            <a:extLst>
              <a:ext uri="{FF2B5EF4-FFF2-40B4-BE49-F238E27FC236}">
                <a16:creationId xmlns:a16="http://schemas.microsoft.com/office/drawing/2014/main" id="{4244AC5D-F255-B55E-9027-BC7CC8198664}"/>
              </a:ext>
            </a:extLst>
          </p:cNvPr>
          <p:cNvPicPr/>
          <p:nvPr/>
        </p:nvPicPr>
        <p:blipFill>
          <a:blip r:embed="rId6"/>
          <a:stretch>
            <a:fillRect/>
          </a:stretch>
        </p:blipFill>
        <p:spPr>
          <a:xfrm>
            <a:off x="10925665" y="4334003"/>
            <a:ext cx="559595" cy="559594"/>
          </a:xfrm>
          <a:prstGeom prst="rect">
            <a:avLst/>
          </a:prstGeom>
        </p:spPr>
      </p:pic>
      <p:sp>
        <p:nvSpPr>
          <p:cNvPr id="10" name="Hình chữ nhật 1">
            <a:extLst>
              <a:ext uri="{FF2B5EF4-FFF2-40B4-BE49-F238E27FC236}">
                <a16:creationId xmlns:a16="http://schemas.microsoft.com/office/drawing/2014/main" id="{F3AD36DD-53AE-BD06-8684-F79AE55F1072}"/>
              </a:ext>
            </a:extLst>
          </p:cNvPr>
          <p:cNvSpPr/>
          <p:nvPr/>
        </p:nvSpPr>
        <p:spPr>
          <a:xfrm>
            <a:off x="3367245" y="202567"/>
            <a:ext cx="5299849" cy="409151"/>
          </a:xfrm>
          <a:prstGeom prst="rect">
            <a:avLst/>
          </a:prstGeom>
        </p:spPr>
        <p:txBody>
          <a:bodyPr wrap="none">
            <a:spAutoFit/>
          </a:bodyPr>
          <a:lstStyle/>
          <a:p>
            <a:pPr algn="ctr">
              <a:lnSpc>
                <a:spcPct val="72000"/>
              </a:lnSpc>
              <a:spcBef>
                <a:spcPct val="0"/>
              </a:spcBef>
              <a:spcAft>
                <a:spcPct val="0"/>
              </a:spcAft>
            </a:pPr>
            <a:r>
              <a:rPr lang="vi-VN" sz="2800" b="1" i="1" dirty="0">
                <a:latin typeface="Times New Roman"/>
              </a:rPr>
              <a:t>Thứ ba ngày 11</a:t>
            </a:r>
            <a:r>
              <a:rPr lang="en-US" sz="2800" b="1" i="1" dirty="0">
                <a:latin typeface="Times New Roman"/>
              </a:rPr>
              <a:t> </a:t>
            </a:r>
            <a:r>
              <a:rPr lang="vi-VN" sz="2800" b="1" i="1" dirty="0">
                <a:latin typeface="Times New Roman"/>
              </a:rPr>
              <a:t>tháng 2 năm 2025</a:t>
            </a:r>
          </a:p>
        </p:txBody>
      </p:sp>
      <p:sp>
        <p:nvSpPr>
          <p:cNvPr id="11" name="Hình chữ nhật 34">
            <a:extLst>
              <a:ext uri="{FF2B5EF4-FFF2-40B4-BE49-F238E27FC236}">
                <a16:creationId xmlns:a16="http://schemas.microsoft.com/office/drawing/2014/main" id="{0FB7DABB-6112-73FA-D340-1A79C18F3492}"/>
              </a:ext>
            </a:extLst>
          </p:cNvPr>
          <p:cNvSpPr/>
          <p:nvPr/>
        </p:nvSpPr>
        <p:spPr>
          <a:xfrm>
            <a:off x="4843340" y="709958"/>
            <a:ext cx="1687705" cy="409151"/>
          </a:xfrm>
          <a:prstGeom prst="rect">
            <a:avLst/>
          </a:prstGeom>
        </p:spPr>
        <p:txBody>
          <a:bodyPr wrap="none">
            <a:spAutoFit/>
          </a:bodyPr>
          <a:lstStyle/>
          <a:p>
            <a:pPr algn="ctr">
              <a:lnSpc>
                <a:spcPct val="72000"/>
              </a:lnSpc>
              <a:spcBef>
                <a:spcPct val="0"/>
              </a:spcBef>
              <a:spcAft>
                <a:spcPct val="0"/>
              </a:spcAft>
            </a:pPr>
            <a:r>
              <a:rPr lang="vi-VN" sz="2800" u="sng" dirty="0">
                <a:latin typeface="Times New Roman"/>
              </a:rPr>
              <a:t>Tiếng</a:t>
            </a:r>
            <a:r>
              <a:rPr lang="en-US" sz="2800" u="sng" dirty="0">
                <a:latin typeface="Times New Roman"/>
              </a:rPr>
              <a:t> </a:t>
            </a:r>
            <a:r>
              <a:rPr lang="vi-VN" sz="2800" u="sng" dirty="0">
                <a:latin typeface="Times New Roman"/>
              </a:rPr>
              <a:t>Việt</a:t>
            </a:r>
          </a:p>
        </p:txBody>
      </p:sp>
      <p:sp>
        <p:nvSpPr>
          <p:cNvPr id="12" name="Hình chữ nhật 35">
            <a:extLst>
              <a:ext uri="{FF2B5EF4-FFF2-40B4-BE49-F238E27FC236}">
                <a16:creationId xmlns:a16="http://schemas.microsoft.com/office/drawing/2014/main" id="{C0D4463D-024C-8B03-9734-A28DA22DF1E3}"/>
              </a:ext>
            </a:extLst>
          </p:cNvPr>
          <p:cNvSpPr/>
          <p:nvPr/>
        </p:nvSpPr>
        <p:spPr>
          <a:xfrm>
            <a:off x="3134243" y="1155660"/>
            <a:ext cx="5368777" cy="584775"/>
          </a:xfrm>
          <a:prstGeom prst="rect">
            <a:avLst/>
          </a:prstGeom>
        </p:spPr>
        <p:txBody>
          <a:bodyPr wrap="none">
            <a:spAutoFit/>
          </a:bodyPr>
          <a:lstStyle/>
          <a:p>
            <a:pPr algn="ctr">
              <a:spcBef>
                <a:spcPct val="0"/>
              </a:spcBef>
              <a:spcAft>
                <a:spcPct val="0"/>
              </a:spcAft>
            </a:pPr>
            <a:r>
              <a:rPr lang="vi-VN" sz="3200" b="1" dirty="0">
                <a:solidFill>
                  <a:srgbClr val="FF0000"/>
                </a:solidFill>
                <a:latin typeface="Times New Roman" pitchFamily="18" charset="0"/>
                <a:cs typeface="Times New Roman" pitchFamily="18" charset="0"/>
              </a:rPr>
              <a:t>Nghe – viết: Chim chích bông</a:t>
            </a:r>
            <a:endParaRPr lang="en-US" sz="3200" b="1" dirty="0">
              <a:solidFill>
                <a:srgbClr val="FF0000"/>
              </a:solidFill>
              <a:latin typeface="Times New Roman" pitchFamily="18" charset="0"/>
              <a:cs typeface="Times New Roman" pitchFamily="18" charset="0"/>
            </a:endParaRPr>
          </a:p>
        </p:txBody>
      </p:sp>
      <p:pic>
        <p:nvPicPr>
          <p:cNvPr id="15" name="Picture 16" descr="WhitecornerFlower">
            <a:extLst>
              <a:ext uri="{FF2B5EF4-FFF2-40B4-BE49-F238E27FC236}">
                <a16:creationId xmlns:a16="http://schemas.microsoft.com/office/drawing/2014/main" id="{088B6368-98CD-EA26-8065-E5E2971DB3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93" y="-157098"/>
            <a:ext cx="1956868" cy="182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WhitecornerFlower">
            <a:extLst>
              <a:ext uri="{FF2B5EF4-FFF2-40B4-BE49-F238E27FC236}">
                <a16:creationId xmlns:a16="http://schemas.microsoft.com/office/drawing/2014/main" id="{4B5F83AE-F860-12EB-FBB3-E0F02FDD6D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1" y="4835611"/>
            <a:ext cx="2171700" cy="19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YzWFK7HhcDh">
            <a:extLst>
              <a:ext uri="{FF2B5EF4-FFF2-40B4-BE49-F238E27FC236}">
                <a16:creationId xmlns:a16="http://schemas.microsoft.com/office/drawing/2014/main" id="{A5648149-CF6D-97CE-79DA-F9E5B4B14A49}"/>
              </a:ext>
            </a:extLst>
          </p:cNvPr>
          <p:cNvPicPr/>
          <p:nvPr/>
        </p:nvPicPr>
        <p:blipFill>
          <a:blip r:embed="rId9"/>
          <a:stretch>
            <a:fillRect/>
          </a:stretch>
        </p:blipFill>
        <p:spPr>
          <a:xfrm>
            <a:off x="1565698" y="141669"/>
            <a:ext cx="1384124" cy="1037276"/>
          </a:xfrm>
          <a:prstGeom prst="rect">
            <a:avLst/>
          </a:prstGeom>
        </p:spPr>
      </p:pic>
      <p:pic>
        <p:nvPicPr>
          <p:cNvPr id="8" name="Picture 7">
            <a:extLst>
              <a:ext uri="{FF2B5EF4-FFF2-40B4-BE49-F238E27FC236}">
                <a16:creationId xmlns:a16="http://schemas.microsoft.com/office/drawing/2014/main" id="{1D2D94B4-21F7-8519-0276-12149B2C48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5350" y="2300129"/>
            <a:ext cx="9146650" cy="4534237"/>
          </a:xfrm>
          <a:prstGeom prst="rect">
            <a:avLst/>
          </a:prstGeom>
        </p:spPr>
      </p:pic>
    </p:spTree>
    <p:extLst>
      <p:ext uri="{BB962C8B-B14F-4D97-AF65-F5344CB8AC3E}">
        <p14:creationId xmlns:p14="http://schemas.microsoft.com/office/powerpoint/2010/main" val="3185893153"/>
      </p:ext>
    </p:extLst>
  </p:cSld>
  <p:clrMapOvr>
    <a:masterClrMapping/>
  </p:clrMapOvr>
  <mc:AlternateContent xmlns:mc="http://schemas.openxmlformats.org/markup-compatibility/2006" xmlns:p14="http://schemas.microsoft.com/office/powerpoint/2010/main">
    <mc:Choice Requires="p14">
      <p:transition spd="slow" p14:dur="59000">
        <p:sndAc>
          <p:stSnd>
            <p:snd r:embed="rId2" name="click.wav"/>
          </p:stSnd>
        </p:sndAc>
      </p:transition>
    </mc:Choice>
    <mc:Fallback xmlns="">
      <p:transition spd="slow">
        <p:sndAc>
          <p:stSnd>
            <p:snd r:embed="rId1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b</a:t>
            </a:r>
            <a:r>
              <a:rPr lang="en-US" sz="2800" b="1" dirty="0">
                <a:solidFill>
                  <a:srgbClr val="0000CC"/>
                </a:solidFill>
                <a:latin typeface="Times New Roman" pitchFamily="18" charset="0"/>
                <a:cs typeface="Times New Roman" pitchFamily="18" charset="0"/>
              </a:rPr>
              <a:t>a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11</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2025</a:t>
            </a:r>
          </a:p>
        </p:txBody>
      </p:sp>
      <p:sp>
        <p:nvSpPr>
          <p:cNvPr id="5" name="TextBox 4"/>
          <p:cNvSpPr txBox="1"/>
          <p:nvPr/>
        </p:nvSpPr>
        <p:spPr>
          <a:xfrm>
            <a:off x="0" y="447792"/>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6" name="TextBox 5"/>
          <p:cNvSpPr txBox="1"/>
          <p:nvPr/>
        </p:nvSpPr>
        <p:spPr>
          <a:xfrm>
            <a:off x="0" y="927463"/>
            <a:ext cx="12192000" cy="523220"/>
          </a:xfrm>
          <a:prstGeom prst="rect">
            <a:avLst/>
          </a:prstGeom>
          <a:noFill/>
        </p:spPr>
        <p:txBody>
          <a:bodyPr wrap="square" rtlCol="0">
            <a:spAutoFit/>
          </a:bodyPr>
          <a:lstStyle/>
          <a:p>
            <a:pPr algn="ctr"/>
            <a:r>
              <a:rPr lang="en-US" sz="2800" b="1" dirty="0">
                <a:solidFill>
                  <a:srgbClr val="FF0000"/>
                </a:solidFill>
                <a:latin typeface="Times New Roman" pitchFamily="18" charset="0"/>
                <a:cs typeface="Times New Roman" pitchFamily="18" charset="0"/>
              </a:rPr>
              <a:t>Nghe –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Chim </a:t>
            </a:r>
            <a:r>
              <a:rPr lang="en-US" sz="2800" b="1" dirty="0" err="1">
                <a:solidFill>
                  <a:srgbClr val="FF0000"/>
                </a:solidFill>
                <a:latin typeface="Times New Roman" pitchFamily="18" charset="0"/>
                <a:cs typeface="Times New Roman" pitchFamily="18" charset="0"/>
              </a:rPr>
              <a:t>chích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bông</a:t>
            </a:r>
            <a:endParaRPr lang="vi-VN" sz="2800" b="1" dirty="0">
              <a:solidFill>
                <a:srgbClr val="FF0000"/>
              </a:solidFill>
              <a:latin typeface="Times New Roman" pitchFamily="18" charset="0"/>
              <a:cs typeface="Times New Roman" pitchFamily="18" charset="0"/>
            </a:endParaRPr>
          </a:p>
        </p:txBody>
      </p:sp>
      <p:sp>
        <p:nvSpPr>
          <p:cNvPr id="7" name="TextBox 6"/>
          <p:cNvSpPr txBox="1"/>
          <p:nvPr/>
        </p:nvSpPr>
        <p:spPr>
          <a:xfrm>
            <a:off x="0" y="1476103"/>
            <a:ext cx="12192000" cy="2677656"/>
          </a:xfrm>
          <a:prstGeom prst="rect">
            <a:avLst/>
          </a:prstGeom>
          <a:noFill/>
        </p:spPr>
        <p:txBody>
          <a:bodyPr wrap="square" rtlCol="0">
            <a:spAutoFit/>
          </a:bodyPr>
          <a:lstStyle/>
          <a:p>
            <a:pPr lvl="0" algn="just" defTabSz="1218804"/>
            <a:r>
              <a:rPr lang="vi-VN" sz="2800" b="1" dirty="0">
                <a:solidFill>
                  <a:srgbClr val="0000FF"/>
                </a:solidFill>
                <a:latin typeface="Times New Roman" pitchFamily="18" charset="0"/>
                <a:cs typeface="Times New Roman" pitchFamily="18" charset="0"/>
              </a:rPr>
              <a:t>     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800" b="1" dirty="0">
                <a:solidFill>
                  <a:srgbClr val="0000FF"/>
                </a:solidFill>
                <a:latin typeface="Times New Roman" pitchFamily="18" charset="0"/>
                <a:cs typeface="Times New Roman" pitchFamily="18" charset="0"/>
              </a:rPr>
              <a:t>(Theo Tô Hoài)</a:t>
            </a:r>
          </a:p>
        </p:txBody>
      </p:sp>
      <p:sp>
        <p:nvSpPr>
          <p:cNvPr id="8" name="TextBox 7"/>
          <p:cNvSpPr txBox="1"/>
          <p:nvPr/>
        </p:nvSpPr>
        <p:spPr>
          <a:xfrm>
            <a:off x="0" y="4728754"/>
            <a:ext cx="5473337"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a:t>
            </a:r>
            <a:r>
              <a:rPr lang="en-US" sz="2800" b="1" dirty="0">
                <a:solidFill>
                  <a:srgbClr val="0000FF"/>
                </a:solidFill>
                <a:latin typeface="Times New Roman" pitchFamily="18" charset="0"/>
                <a:cs typeface="Times New Roman" pitchFamily="18" charset="0"/>
              </a:rPr>
              <a:t>.</a:t>
            </a:r>
          </a:p>
        </p:txBody>
      </p:sp>
      <p:sp>
        <p:nvSpPr>
          <p:cNvPr id="9" name="TextBox 8"/>
          <p:cNvSpPr txBox="1"/>
          <p:nvPr/>
        </p:nvSpPr>
        <p:spPr>
          <a:xfrm>
            <a:off x="0" y="5277394"/>
            <a:ext cx="12191999" cy="954107"/>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  - </a:t>
            </a:r>
            <a:r>
              <a:rPr lang="nl-NL" sz="2800" b="1" dirty="0">
                <a:solidFill>
                  <a:srgbClr val="008000"/>
                </a:solidFill>
                <a:latin typeface="Times New Roman" pitchFamily="18" charset="0"/>
                <a:cs typeface="Times New Roman" pitchFamily="18" charset="0"/>
              </a:rPr>
              <a:t>liên liến, nhanh nhẹn, nhỏ xíu, xo</a:t>
            </a:r>
            <a:r>
              <a:rPr lang="vi-VN" sz="2800" b="1" dirty="0">
                <a:solidFill>
                  <a:srgbClr val="008000"/>
                </a:solidFill>
                <a:latin typeface="Times New Roman" pitchFamily="18" charset="0"/>
                <a:cs typeface="Times New Roman" pitchFamily="18" charset="0"/>
              </a:rPr>
              <a:t>ải nhanh vun vút,trắp lại, nhanh thoán thoắt,...</a:t>
            </a:r>
            <a:endParaRPr lang="en-US" sz="2800" b="1" dirty="0">
              <a:solidFill>
                <a:srgbClr val="008000"/>
              </a:solidFill>
              <a:latin typeface="Times New Roman" pitchFamily="18" charset="0"/>
              <a:cs typeface="Times New Roman" pitchFamily="18" charset="0"/>
            </a:endParaRPr>
          </a:p>
        </p:txBody>
      </p:sp>
      <p:sp>
        <p:nvSpPr>
          <p:cNvPr id="10" name="TextBox 9"/>
          <p:cNvSpPr txBox="1"/>
          <p:nvPr/>
        </p:nvSpPr>
        <p:spPr>
          <a:xfrm>
            <a:off x="0" y="4193177"/>
            <a:ext cx="12192000" cy="523220"/>
          </a:xfrm>
          <a:prstGeom prst="rect">
            <a:avLst/>
          </a:prstGeom>
          <a:noFill/>
        </p:spPr>
        <p:txBody>
          <a:bodyPr wrap="square" rtlCol="0">
            <a:spAutoFit/>
          </a:bodyPr>
          <a:lstStyle/>
          <a:p>
            <a:pPr lvl="0"/>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liên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liến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nhảy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rất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liên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tiếp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ngừng</a:t>
            </a:r>
            <a:endParaRPr lang="en-US" sz="2800" b="1" dirty="0">
              <a:solidFill>
                <a:srgbClr val="008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9"/>
                                        </p:tgtEl>
                                        <p:attrNameLst>
                                          <p:attrName>style.visibility</p:attrName>
                                        </p:attrNameLst>
                                      </p:cBhvr>
                                      <p:to>
                                        <p:strVal val="visible"/>
                                      </p:to>
                                    </p:set>
                                    <p:anim calcmode="discrete" valueType="clr">
                                      <p:cBhvr override="childStyle">
                                        <p:cTn id="14"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9"/>
                                        </p:tgtEl>
                                        <p:attrNameLst>
                                          <p:attrName>fillcolor</p:attrName>
                                        </p:attrNameLst>
                                      </p:cBhvr>
                                      <p:tavLst>
                                        <p:tav tm="0">
                                          <p:val>
                                            <p:clrVal>
                                              <a:schemeClr val="accent2"/>
                                            </p:clrVal>
                                          </p:val>
                                        </p:tav>
                                        <p:tav tm="50000">
                                          <p:val>
                                            <p:clrVal>
                                              <a:schemeClr val="hlink"/>
                                            </p:clrVal>
                                          </p:val>
                                        </p:tav>
                                      </p:tavLst>
                                    </p:anim>
                                    <p:set>
                                      <p:cBhvr>
                                        <p:cTn id="16"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72479-7D3D-E886-D392-F852983B5E8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0E165C-AFA4-D9E5-88E2-1C1EC48A7D39}"/>
              </a:ext>
            </a:extLst>
          </p:cNvPr>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HP001 5 hàng" panose="020B0603050302020204" pitchFamily="34" charset="0"/>
                <a:cs typeface="Times New Roman" pitchFamily="18" charset="0"/>
              </a:rPr>
              <a:t>Thứ</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b</a:t>
            </a:r>
            <a:r>
              <a:rPr lang="en-US" sz="2800" b="1" dirty="0">
                <a:solidFill>
                  <a:srgbClr val="0000CC"/>
                </a:solidFill>
                <a:latin typeface="HP001 5 hàng" panose="020B0603050302020204" pitchFamily="34" charset="0"/>
                <a:cs typeface="Times New Roman" pitchFamily="18" charset="0"/>
              </a:rPr>
              <a:t>a </a:t>
            </a:r>
            <a:r>
              <a:rPr lang="en-US" sz="2800" b="1" dirty="0" err="1">
                <a:solidFill>
                  <a:srgbClr val="0000CC"/>
                </a:solidFill>
                <a:latin typeface="HP001 5 hàng" panose="020B0603050302020204" pitchFamily="34" charset="0"/>
                <a:cs typeface="Times New Roman" pitchFamily="18" charset="0"/>
              </a:rPr>
              <a:t>ngày</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11</a:t>
            </a:r>
            <a:r>
              <a:rPr lang="en-US" sz="2800" b="1" dirty="0">
                <a:solidFill>
                  <a:srgbClr val="0000CC"/>
                </a:solidFill>
                <a:latin typeface="HP001 5 hàng" panose="020B0603050302020204" pitchFamily="34" charset="0"/>
                <a:cs typeface="Times New Roman" pitchFamily="18" charset="0"/>
              </a:rPr>
              <a:t> </a:t>
            </a:r>
            <a:r>
              <a:rPr lang="en-US" sz="2800" b="1" dirty="0" err="1">
                <a:solidFill>
                  <a:srgbClr val="0000CC"/>
                </a:solidFill>
                <a:latin typeface="HP001 5 hàng" panose="020B0603050302020204" pitchFamily="34" charset="0"/>
                <a:cs typeface="Times New Roman" pitchFamily="18" charset="0"/>
              </a:rPr>
              <a:t>tháng</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2</a:t>
            </a:r>
            <a:r>
              <a:rPr lang="en-US" sz="2800" b="1" dirty="0">
                <a:solidFill>
                  <a:srgbClr val="0000CC"/>
                </a:solidFill>
                <a:latin typeface="HP001 5 hàng" panose="020B0603050302020204" pitchFamily="34" charset="0"/>
                <a:cs typeface="Times New Roman" pitchFamily="18" charset="0"/>
              </a:rPr>
              <a:t> </a:t>
            </a:r>
            <a:r>
              <a:rPr lang="en-US" sz="2800" b="1" dirty="0" err="1">
                <a:solidFill>
                  <a:srgbClr val="0000CC"/>
                </a:solidFill>
                <a:latin typeface="HP001 5 hàng" panose="020B0603050302020204" pitchFamily="34" charset="0"/>
                <a:cs typeface="Times New Roman" pitchFamily="18" charset="0"/>
              </a:rPr>
              <a:t>năm</a:t>
            </a:r>
            <a:r>
              <a:rPr lang="en-US" sz="2800" b="1" dirty="0">
                <a:solidFill>
                  <a:srgbClr val="0000CC"/>
                </a:solidFill>
                <a:latin typeface="HP001 5 hàng" panose="020B0603050302020204" pitchFamily="34" charset="0"/>
                <a:cs typeface="Times New Roman" pitchFamily="18" charset="0"/>
              </a:rPr>
              <a:t> </a:t>
            </a:r>
            <a:r>
              <a:rPr lang="vi-VN" sz="2800" b="1" dirty="0">
                <a:solidFill>
                  <a:srgbClr val="0000CC"/>
                </a:solidFill>
                <a:latin typeface="HP001 5 hàng" panose="020B0603050302020204" pitchFamily="34" charset="0"/>
                <a:cs typeface="Times New Roman" pitchFamily="18" charset="0"/>
              </a:rPr>
              <a:t>2025</a:t>
            </a:r>
          </a:p>
        </p:txBody>
      </p:sp>
      <p:sp>
        <p:nvSpPr>
          <p:cNvPr id="5" name="TextBox 4">
            <a:extLst>
              <a:ext uri="{FF2B5EF4-FFF2-40B4-BE49-F238E27FC236}">
                <a16:creationId xmlns:a16="http://schemas.microsoft.com/office/drawing/2014/main" id="{91987902-E8E7-1CAB-FC65-7FA47B71EFEA}"/>
              </a:ext>
            </a:extLst>
          </p:cNvPr>
          <p:cNvSpPr txBox="1"/>
          <p:nvPr/>
        </p:nvSpPr>
        <p:spPr>
          <a:xfrm>
            <a:off x="-310101" y="619450"/>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HP001 5 hàng" panose="020B0603050302020204" pitchFamily="34" charset="0"/>
                <a:cs typeface="Times New Roman" pitchFamily="18" charset="0"/>
              </a:rPr>
              <a:t>Tiếng</a:t>
            </a:r>
            <a:r>
              <a:rPr lang="en-US" sz="2800" b="1" dirty="0">
                <a:solidFill>
                  <a:srgbClr val="0000CC"/>
                </a:solidFill>
                <a:latin typeface="HP001 5 hàng" panose="020B0603050302020204" pitchFamily="34" charset="0"/>
                <a:cs typeface="Times New Roman" pitchFamily="18" charset="0"/>
              </a:rPr>
              <a:t> </a:t>
            </a:r>
            <a:r>
              <a:rPr lang="en-US" sz="2800" b="1" dirty="0" err="1">
                <a:solidFill>
                  <a:srgbClr val="0000CC"/>
                </a:solidFill>
                <a:latin typeface="HP001 5 hàng" panose="020B0603050302020204" pitchFamily="34" charset="0"/>
                <a:cs typeface="Times New Roman" pitchFamily="18" charset="0"/>
              </a:rPr>
              <a:t>Việt</a:t>
            </a:r>
            <a:endParaRPr lang="vi-VN" sz="2800" b="1" dirty="0">
              <a:solidFill>
                <a:srgbClr val="0000CC"/>
              </a:solidFill>
              <a:latin typeface="HP001 5 hàng" panose="020B0603050302020204" pitchFamily="34" charset="0"/>
              <a:cs typeface="Times New Roman" pitchFamily="18" charset="0"/>
            </a:endParaRPr>
          </a:p>
        </p:txBody>
      </p:sp>
      <p:sp>
        <p:nvSpPr>
          <p:cNvPr id="6" name="TextBox 5">
            <a:extLst>
              <a:ext uri="{FF2B5EF4-FFF2-40B4-BE49-F238E27FC236}">
                <a16:creationId xmlns:a16="http://schemas.microsoft.com/office/drawing/2014/main" id="{0CD6A58E-59C3-91C2-FACC-ED70DF2A3C84}"/>
              </a:ext>
            </a:extLst>
          </p:cNvPr>
          <p:cNvSpPr txBox="1"/>
          <p:nvPr/>
        </p:nvSpPr>
        <p:spPr>
          <a:xfrm>
            <a:off x="-622663" y="1146216"/>
            <a:ext cx="12192000" cy="523220"/>
          </a:xfrm>
          <a:prstGeom prst="rect">
            <a:avLst/>
          </a:prstGeom>
          <a:noFill/>
        </p:spPr>
        <p:txBody>
          <a:bodyPr wrap="square" rtlCol="0">
            <a:spAutoFit/>
          </a:bodyPr>
          <a:lstStyle/>
          <a:p>
            <a:pPr algn="ctr"/>
            <a:r>
              <a:rPr lang="en-US" sz="2800" b="1" dirty="0">
                <a:solidFill>
                  <a:srgbClr val="FF0000"/>
                </a:solidFill>
                <a:latin typeface="HP001 5 hàng" panose="020B0603050302020204" pitchFamily="34" charset="0"/>
                <a:cs typeface="Times New Roman" pitchFamily="18" charset="0"/>
              </a:rPr>
              <a:t>Nghe – </a:t>
            </a:r>
            <a:r>
              <a:rPr lang="en-US" sz="2800" b="1" dirty="0" err="1">
                <a:solidFill>
                  <a:srgbClr val="FF0000"/>
                </a:solidFill>
                <a:latin typeface="HP001 5 hàng" panose="020B0603050302020204" pitchFamily="34" charset="0"/>
                <a:cs typeface="Times New Roman" pitchFamily="18" charset="0"/>
              </a:rPr>
              <a:t>viết</a:t>
            </a:r>
            <a:r>
              <a:rPr lang="en-US" sz="2800" b="1" dirty="0">
                <a:solidFill>
                  <a:srgbClr val="FF0000"/>
                </a:solidFill>
                <a:latin typeface="HP001 5 hàng" panose="020B0603050302020204" pitchFamily="34" charset="0"/>
                <a:cs typeface="Times New Roman" pitchFamily="18" charset="0"/>
              </a:rPr>
              <a:t>: Chim </a:t>
            </a:r>
            <a:r>
              <a:rPr lang="en-US" sz="2800" b="1" dirty="0" err="1">
                <a:solidFill>
                  <a:srgbClr val="FF0000"/>
                </a:solidFill>
                <a:latin typeface="HP001 5 hàng" panose="020B0603050302020204" pitchFamily="34" charset="0"/>
                <a:cs typeface="Times New Roman" pitchFamily="18" charset="0"/>
              </a:rPr>
              <a:t>chích</a:t>
            </a:r>
            <a:r>
              <a:rPr lang="en-US" sz="2800" b="1" dirty="0">
                <a:solidFill>
                  <a:srgbClr val="FF0000"/>
                </a:solidFill>
                <a:latin typeface="HP001 5 hàng" panose="020B0603050302020204" pitchFamily="34" charset="0"/>
                <a:cs typeface="Times New Roman" pitchFamily="18" charset="0"/>
              </a:rPr>
              <a:t> </a:t>
            </a:r>
            <a:r>
              <a:rPr lang="en-US" sz="2800" b="1" dirty="0" err="1">
                <a:solidFill>
                  <a:srgbClr val="FF0000"/>
                </a:solidFill>
                <a:latin typeface="HP001 5 hàng" panose="020B0603050302020204" pitchFamily="34" charset="0"/>
                <a:cs typeface="Times New Roman" pitchFamily="18" charset="0"/>
              </a:rPr>
              <a:t>bông</a:t>
            </a:r>
            <a:endParaRPr lang="vi-VN" sz="2800" b="1" dirty="0">
              <a:solidFill>
                <a:srgbClr val="FF0000"/>
              </a:solidFill>
              <a:latin typeface="HP001 5 hàng" panose="020B0603050302020204" pitchFamily="34" charset="0"/>
              <a:cs typeface="Times New Roman" pitchFamily="18" charset="0"/>
            </a:endParaRPr>
          </a:p>
        </p:txBody>
      </p:sp>
      <p:sp>
        <p:nvSpPr>
          <p:cNvPr id="7" name="TextBox 6">
            <a:extLst>
              <a:ext uri="{FF2B5EF4-FFF2-40B4-BE49-F238E27FC236}">
                <a16:creationId xmlns:a16="http://schemas.microsoft.com/office/drawing/2014/main" id="{9FADEE52-61D8-83AB-B58B-E4433F16ABA4}"/>
              </a:ext>
            </a:extLst>
          </p:cNvPr>
          <p:cNvSpPr txBox="1"/>
          <p:nvPr/>
        </p:nvSpPr>
        <p:spPr>
          <a:xfrm>
            <a:off x="-1" y="1860267"/>
            <a:ext cx="12192000" cy="3039678"/>
          </a:xfrm>
          <a:prstGeom prst="rect">
            <a:avLst/>
          </a:prstGeom>
          <a:noFill/>
        </p:spPr>
        <p:txBody>
          <a:bodyPr wrap="square" rtlCol="0">
            <a:spAutoFit/>
          </a:bodyPr>
          <a:lstStyle/>
          <a:p>
            <a:pPr lvl="0" algn="just" defTabSz="1218804">
              <a:lnSpc>
                <a:spcPct val="114000"/>
              </a:lnSpc>
            </a:pPr>
            <a:r>
              <a:rPr lang="vi-VN" sz="2800" b="1" dirty="0">
                <a:solidFill>
                  <a:srgbClr val="0000FF"/>
                </a:solidFill>
                <a:latin typeface="HP001 5 hàng" panose="020B0603050302020204" pitchFamily="34" charset="0"/>
                <a:cs typeface="Times New Roman" pitchFamily="18" charset="0"/>
              </a:rPr>
              <a:t>     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lnSpc>
                <a:spcPct val="114000"/>
              </a:lnSpc>
            </a:pPr>
            <a:r>
              <a:rPr lang="vi-VN" sz="2800" b="1" dirty="0">
                <a:solidFill>
                  <a:srgbClr val="0000FF"/>
                </a:solidFill>
                <a:latin typeface="HP001 5 hàng" panose="020B0603050302020204" pitchFamily="34" charset="0"/>
                <a:cs typeface="Times New Roman" pitchFamily="18" charset="0"/>
              </a:rPr>
              <a:t>(Theo Tô Hoài)</a:t>
            </a:r>
          </a:p>
        </p:txBody>
      </p:sp>
    </p:spTree>
    <p:extLst>
      <p:ext uri="{BB962C8B-B14F-4D97-AF65-F5344CB8AC3E}">
        <p14:creationId xmlns:p14="http://schemas.microsoft.com/office/powerpoint/2010/main" val="24435294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图片 14">
            <a:extLst>
              <a:ext uri="{FF2B5EF4-FFF2-40B4-BE49-F238E27FC236}">
                <a16:creationId xmlns:a16="http://schemas.microsoft.com/office/drawing/2014/main" id="{C0EEF8F4-2BFA-4EC9-8B6E-24889F135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 y="-241779"/>
            <a:ext cx="12188116" cy="5009366"/>
          </a:xfrm>
          <a:prstGeom prst="rect">
            <a:avLst/>
          </a:prstGeom>
        </p:spPr>
      </p:pic>
      <p:pic>
        <p:nvPicPr>
          <p:cNvPr id="8" name="图片 11" descr="图片包含 玩具, 玩偶&#10;&#10;已生成极高可信度的说明">
            <a:extLst>
              <a:ext uri="{FF2B5EF4-FFF2-40B4-BE49-F238E27FC236}">
                <a16:creationId xmlns:a16="http://schemas.microsoft.com/office/drawing/2014/main" id="{35BEF64D-DF4B-4D00-99A5-2FD9839DF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5806">
            <a:off x="7761874" y="3114612"/>
            <a:ext cx="3533211" cy="2842271"/>
          </a:xfrm>
          <a:prstGeom prst="rect">
            <a:avLst/>
          </a:prstGeom>
        </p:spPr>
      </p:pic>
      <p:pic>
        <p:nvPicPr>
          <p:cNvPr id="2" name="Picture 1">
            <a:extLst>
              <a:ext uri="{FF2B5EF4-FFF2-40B4-BE49-F238E27FC236}">
                <a16:creationId xmlns:a16="http://schemas.microsoft.com/office/drawing/2014/main" id="{D01316FA-C2FA-4CA3-AADA-DBA4836C60E0}"/>
              </a:ext>
            </a:extLst>
          </p:cNvPr>
          <p:cNvPicPr>
            <a:picLocks noChangeAspect="1"/>
          </p:cNvPicPr>
          <p:nvPr/>
        </p:nvPicPr>
        <p:blipFill>
          <a:blip r:embed="rId5"/>
          <a:stretch>
            <a:fillRect/>
          </a:stretch>
        </p:blipFill>
        <p:spPr>
          <a:xfrm>
            <a:off x="1847201" y="1842508"/>
            <a:ext cx="8516850" cy="2017951"/>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6734" y="784372"/>
            <a:ext cx="12192000" cy="523220"/>
          </a:xfrm>
          <a:prstGeom prst="rect">
            <a:avLst/>
          </a:prstGeom>
          <a:noFill/>
        </p:spPr>
        <p:txBody>
          <a:bodyPr wrap="square" rtlCol="0">
            <a:spAutoFit/>
          </a:bodyPr>
          <a:lstStyle/>
          <a:p>
            <a:r>
              <a:rPr lang="nl-NL"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Bài tập 2(26). Viết vào vở các địa danh có trong đoạn văn dưới đây</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357809" y="1698731"/>
            <a:ext cx="11314706" cy="3892861"/>
          </a:xfrm>
          <a:prstGeom prst="rect">
            <a:avLst/>
          </a:prstGeom>
          <a:noFill/>
        </p:spPr>
        <p:txBody>
          <a:bodyPr wrap="square" rtlCol="0">
            <a:spAutoFit/>
          </a:bodyPr>
          <a:lstStyle/>
          <a:p>
            <a:pPr algn="just">
              <a:lnSpc>
                <a:spcPct val="150000"/>
              </a:lnSpc>
            </a:pPr>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lnSpc>
                <a:spcPct val="150000"/>
              </a:lnSpc>
            </a:pPr>
            <a:r>
              <a:rPr lang="vi-VN" sz="2800" b="1" dirty="0">
                <a:solidFill>
                  <a:srgbClr val="0000FF"/>
                </a:solidFill>
                <a:latin typeface="Times New Roman" panose="02020603050405020304" pitchFamily="18" charset="0"/>
                <a:cs typeface="Times New Roman" panose="02020603050405020304" pitchFamily="18" charset="0"/>
              </a:rPr>
              <a:t>(Lâm Anh)</a:t>
            </a:r>
          </a:p>
        </p:txBody>
      </p:sp>
      <p:pic>
        <p:nvPicPr>
          <p:cNvPr id="3" name="Picture 2">
            <a:extLst>
              <a:ext uri="{FF2B5EF4-FFF2-40B4-BE49-F238E27FC236}">
                <a16:creationId xmlns:a16="http://schemas.microsoft.com/office/drawing/2014/main" id="{C7BF34FF-E304-CE30-1D47-1BE189733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59" y="5140752"/>
            <a:ext cx="4067743" cy="1683957"/>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95534" y="0"/>
            <a:ext cx="12287534" cy="685800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6065" y="863823"/>
            <a:ext cx="739232" cy="1350773"/>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7155143" y="3267502"/>
            <a:ext cx="1543495" cy="2214578"/>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171072" y="3211709"/>
            <a:ext cx="1982405" cy="2624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3876049" y="1454163"/>
            <a:ext cx="4296977" cy="1107996"/>
          </a:xfrm>
          <a:prstGeom prst="rect">
            <a:avLst/>
          </a:prstGeom>
          <a:noFill/>
        </p:spPr>
        <p:txBody>
          <a:bodyPr wrap="square" lIns="91438" tIns="45720" rIns="91438" bIns="45720" rtlCol="0">
            <a:spAutoFit/>
          </a:bodyPr>
          <a:lstStyle/>
          <a:p>
            <a:pPr>
              <a:defRPr/>
            </a:pPr>
            <a:r>
              <a:rPr lang="en-US" sz="6600" b="1" dirty="0" err="1">
                <a:solidFill>
                  <a:srgbClr val="008000"/>
                </a:solidFill>
                <a:latin typeface="Times New Roman" pitchFamily="18" charset="0"/>
                <a:cs typeface="Times New Roman" pitchFamily="18" charset="0"/>
              </a:rPr>
              <a:t>Khởi</a:t>
            </a:r>
            <a:r>
              <a:rPr lang="en-US" sz="6600" b="1" dirty="0">
                <a:solidFill>
                  <a:srgbClr val="008000"/>
                </a:solidFill>
                <a:latin typeface="Times New Roman" pitchFamily="18" charset="0"/>
                <a:cs typeface="Times New Roman" pitchFamily="18" charset="0"/>
              </a:rPr>
              <a:t> </a:t>
            </a:r>
            <a:r>
              <a:rPr lang="en-US" sz="6600" b="1" dirty="0" err="1">
                <a:solidFill>
                  <a:srgbClr val="008000"/>
                </a:solidFill>
                <a:latin typeface="Times New Roman" pitchFamily="18" charset="0"/>
                <a:cs typeface="Times New Roman" pitchFamily="18" charset="0"/>
              </a:rPr>
              <a:t>động</a:t>
            </a:r>
            <a:endParaRPr lang="en-US" sz="6600" b="1" dirty="0">
              <a:solidFill>
                <a:srgbClr val="008000"/>
              </a:solidFill>
              <a:latin typeface="Times New Roman" pitchFamily="18" charset="0"/>
              <a:cs typeface="Times New Roman" pitchFamily="18" charset="0"/>
            </a:endParaRPr>
          </a:p>
        </p:txBody>
      </p:sp>
      <p:sp>
        <p:nvSpPr>
          <p:cNvPr id="11" name="TextBox 10"/>
          <p:cNvSpPr txBox="1"/>
          <p:nvPr/>
        </p:nvSpPr>
        <p:spPr>
          <a:xfrm>
            <a:off x="2595538" y="500043"/>
            <a:ext cx="6858000" cy="584775"/>
          </a:xfrm>
          <a:prstGeom prst="rect">
            <a:avLst/>
          </a:prstGeom>
          <a:noFill/>
        </p:spPr>
        <p:txBody>
          <a:bodyPr wrap="square" lIns="91438" tIns="45720" rIns="91438" bIns="4572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pic>
        <p:nvPicPr>
          <p:cNvPr id="2" name="Va6zoGAi0SSw5">
            <a:extLst>
              <a:ext uri="{FF2B5EF4-FFF2-40B4-BE49-F238E27FC236}">
                <a16:creationId xmlns:a16="http://schemas.microsoft.com/office/drawing/2014/main" id="{E4498BAD-60A6-DD79-07EE-C0615724435E}"/>
              </a:ext>
            </a:extLst>
          </p:cNvPr>
          <p:cNvPicPr/>
          <p:nvPr/>
        </p:nvPicPr>
        <p:blipFill>
          <a:blip r:embed="rId7"/>
          <a:stretch>
            <a:fillRect/>
          </a:stretch>
        </p:blipFill>
        <p:spPr>
          <a:xfrm>
            <a:off x="4791903" y="4234824"/>
            <a:ext cx="1956868" cy="928883"/>
          </a:xfrm>
          <a:prstGeom prst="rect">
            <a:avLst/>
          </a:prstGeom>
        </p:spPr>
      </p:pic>
    </p:spTree>
    <p:extLst>
      <p:ext uri="{BB962C8B-B14F-4D97-AF65-F5344CB8AC3E}">
        <p14:creationId xmlns:p14="http://schemas.microsoft.com/office/powerpoint/2010/main" val="41269606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DF3CCCE2-5512-42AA-AE4E-77870627F0DB}"/>
              </a:ext>
            </a:extLst>
          </p:cNvPr>
          <p:cNvGrpSpPr/>
          <p:nvPr/>
        </p:nvGrpSpPr>
        <p:grpSpPr>
          <a:xfrm>
            <a:off x="3546370" y="5390146"/>
            <a:ext cx="6281023" cy="808523"/>
            <a:chOff x="3180610" y="5601902"/>
            <a:chExt cx="6281023" cy="808523"/>
          </a:xfrm>
        </p:grpSpPr>
        <p:sp>
          <p:nvSpPr>
            <p:cNvPr id="7" name="Rectangle: Rounded Corners 6">
              <a:extLst>
                <a:ext uri="{FF2B5EF4-FFF2-40B4-BE49-F238E27FC236}">
                  <a16:creationId xmlns:a16="http://schemas.microsoft.com/office/drawing/2014/main"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út Mực Cây Màu Vàng - Miễn Phí vector hình ảnh trên Pixabay">
            <a:extLst>
              <a:ext uri="{FF2B5EF4-FFF2-40B4-BE49-F238E27FC236}">
                <a16:creationId xmlns:a16="http://schemas.microsoft.com/office/drawing/2014/main" id="{1646C177-E908-4F5C-AC89-CDB8230944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773147"/>
            <a:ext cx="12192000" cy="523220"/>
          </a:xfrm>
          <a:prstGeom prst="rect">
            <a:avLst/>
          </a:prstGeom>
          <a:noFill/>
        </p:spPr>
        <p:txBody>
          <a:bodyPr wrap="square" rtlCol="0">
            <a:spAutoFit/>
          </a:bodyPr>
          <a:lstStyle/>
          <a:p>
            <a:r>
              <a:rPr lang="nl-NL"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Bài tập 2(26). Viết vào vở các địa danh có trong đoạn văn dưới đây</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2279176"/>
            <a:ext cx="12192000" cy="2677656"/>
          </a:xfrm>
          <a:prstGeom prst="rect">
            <a:avLst/>
          </a:prstGeom>
          <a:noFill/>
        </p:spPr>
        <p:txBody>
          <a:bodyPr wrap="square" rtlCol="0">
            <a:spAutoFit/>
          </a:bodyPr>
          <a:lstStyle/>
          <a:p>
            <a:pPr algn="just"/>
            <a:r>
              <a:rPr lang="en-US" sz="2800" b="1" dirty="0">
                <a:solidFill>
                  <a:srgbClr val="0000FF"/>
                </a:solidFill>
                <a:latin typeface="Times New Roman" panose="02020603050405020304" pitchFamily="18" charset="0"/>
                <a:cs typeface="Times New Roman" panose="02020603050405020304" pitchFamily="18" charset="0"/>
              </a:rPr>
              <a:t>        </a:t>
            </a:r>
            <a:r>
              <a:rPr lang="vi-VN" sz="2800" b="1" dirty="0">
                <a:solidFill>
                  <a:srgbClr val="0000FF"/>
                </a:solidFill>
                <a:latin typeface="Times New Roman" panose="02020603050405020304" pitchFamily="18" charset="0"/>
                <a:cs typeface="Times New Roman" panose="02020603050405020304" pitchFamily="18"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2800" b="1" dirty="0">
                <a:solidFill>
                  <a:srgbClr val="0000FF"/>
                </a:solidFill>
                <a:latin typeface="Times New Roman" panose="02020603050405020304" pitchFamily="18" charset="0"/>
                <a:cs typeface="Times New Roman" panose="02020603050405020304" pitchFamily="18" charset="0"/>
              </a:rPr>
              <a:t>(Lâm Anh)</a:t>
            </a:r>
          </a:p>
        </p:txBody>
      </p:sp>
      <p:sp>
        <p:nvSpPr>
          <p:cNvPr id="5" name="TextBox 4"/>
          <p:cNvSpPr txBox="1"/>
          <p:nvPr/>
        </p:nvSpPr>
        <p:spPr>
          <a:xfrm>
            <a:off x="0" y="4956832"/>
            <a:ext cx="12192000" cy="1384995"/>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nl-NL" sz="2800" b="1" dirty="0">
                <a:solidFill>
                  <a:srgbClr val="008000"/>
                </a:solidFill>
                <a:latin typeface="Times New Roman" panose="02020603050405020304" pitchFamily="18" charset="0"/>
                <a:ea typeface="Times New Roman" panose="02020603050405020304" pitchFamily="18" charset="0"/>
                <a:cs typeface="Times New Roman" panose="02020603050405020304" pitchFamily="18" charset="0"/>
              </a:rPr>
              <a:t>* Các địa danh: </a:t>
            </a:r>
            <a:r>
              <a:rPr lang="vi-VN" sz="2800" b="1" dirty="0">
                <a:solidFill>
                  <a:srgbClr val="008000"/>
                </a:solidFill>
                <a:latin typeface="Times New Roman" panose="02020603050405020304" pitchFamily="18" charset="0"/>
                <a:cs typeface="Times New Roman" panose="02020603050405020304" pitchFamily="18" charset="0"/>
              </a:rPr>
              <a:t>Cúc Phương </a:t>
            </a:r>
            <a:r>
              <a:rPr lang="en-US" sz="2800" b="1" dirty="0">
                <a:solidFill>
                  <a:srgbClr val="008000"/>
                </a:solidFill>
                <a:latin typeface="Times New Roman" panose="02020603050405020304" pitchFamily="18" charset="0"/>
                <a:cs typeface="Times New Roman" panose="02020603050405020304" pitchFamily="18" charset="0"/>
              </a:rPr>
              <a:t>,</a:t>
            </a:r>
            <a:r>
              <a:rPr lang="vi-VN" sz="2800" b="1" dirty="0">
                <a:solidFill>
                  <a:srgbClr val="008000"/>
                </a:solidFill>
                <a:latin typeface="Times New Roman" panose="02020603050405020304" pitchFamily="18" charset="0"/>
                <a:cs typeface="Times New Roman" panose="02020603050405020304" pitchFamily="18" charset="0"/>
              </a:rPr>
              <a:t>Ninh Bình, Hòa Bình, Thanh Hóa</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Việt Nam</a:t>
            </a:r>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Cúc Phương, Nho Quan, Ninh Bình</a:t>
            </a:r>
            <a:r>
              <a:rPr lang="en-US" sz="2800" b="1" dirty="0">
                <a:solidFill>
                  <a:srgbClr val="008000"/>
                </a:solidFill>
                <a:latin typeface="Times New Roman" panose="02020603050405020304" pitchFamily="18" charset="0"/>
                <a:cs typeface="Times New Roman" panose="02020603050405020304" pitchFamily="18" charset="0"/>
              </a:rPr>
              <a:t>.</a:t>
            </a:r>
          </a:p>
          <a:p>
            <a:r>
              <a:rPr lang="en-US" sz="2800" b="1" dirty="0">
                <a:solidFill>
                  <a:srgbClr val="008000"/>
                </a:solidFill>
                <a:latin typeface="Times New Roman" panose="02020603050405020304" pitchFamily="18" charset="0"/>
                <a:cs typeface="Times New Roman" panose="02020603050405020304" pitchFamily="18" charset="0"/>
              </a:rPr>
              <a:t>                                                                                                      </a:t>
            </a:r>
            <a:r>
              <a:rPr lang="vi-VN" sz="2800" b="1" dirty="0">
                <a:solidFill>
                  <a:srgbClr val="008000"/>
                </a:solidFill>
                <a:latin typeface="Times New Roman" panose="02020603050405020304" pitchFamily="18" charset="0"/>
                <a:cs typeface="Times New Roman" panose="02020603050405020304" pitchFamily="18" charset="0"/>
              </a:rPr>
              <a:t>(Lâm Anh)</a:t>
            </a:r>
          </a:p>
        </p:txBody>
      </p:sp>
      <p:sp>
        <p:nvSpPr>
          <p:cNvPr id="8" name="TextBox 7"/>
          <p:cNvSpPr txBox="1"/>
          <p:nvPr/>
        </p:nvSpPr>
        <p:spPr>
          <a:xfrm>
            <a:off x="0" y="6"/>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Thứ</a:t>
            </a:r>
            <a:r>
              <a:rPr lang="en-US" sz="2800" b="1" dirty="0">
                <a:solidFill>
                  <a:srgbClr val="0000CC"/>
                </a:solidFill>
                <a:latin typeface="Times New Roman" pitchFamily="18" charset="0"/>
                <a:cs typeface="Times New Roman" pitchFamily="18" charset="0"/>
              </a:rPr>
              <a:t>  Ba </a:t>
            </a:r>
            <a:r>
              <a:rPr lang="en-US" sz="2800" b="1" dirty="0" err="1">
                <a:solidFill>
                  <a:srgbClr val="0000CC"/>
                </a:solidFill>
                <a:latin typeface="Times New Roman" pitchFamily="18" charset="0"/>
                <a:cs typeface="Times New Roman" pitchFamily="18" charset="0"/>
              </a:rPr>
              <a:t>ngày</a:t>
            </a:r>
            <a:r>
              <a:rPr lang="en-US" sz="2800" b="1" dirty="0">
                <a:solidFill>
                  <a:srgbClr val="0000CC"/>
                </a:solidFill>
                <a:latin typeface="Times New Roman" pitchFamily="18" charset="0"/>
                <a:cs typeface="Times New Roman" pitchFamily="18" charset="0"/>
              </a:rPr>
              <a:t> 30 </a:t>
            </a:r>
            <a:r>
              <a:rPr lang="en-US" sz="2800" b="1" dirty="0" err="1">
                <a:solidFill>
                  <a:srgbClr val="0000CC"/>
                </a:solidFill>
                <a:latin typeface="Times New Roman" pitchFamily="18" charset="0"/>
                <a:cs typeface="Times New Roman" pitchFamily="18" charset="0"/>
              </a:rPr>
              <a:t>tháng</a:t>
            </a:r>
            <a:r>
              <a:rPr lang="en-US" sz="2800" b="1" dirty="0">
                <a:solidFill>
                  <a:srgbClr val="0000CC"/>
                </a:solidFill>
                <a:latin typeface="Times New Roman" pitchFamily="18" charset="0"/>
                <a:cs typeface="Times New Roman" pitchFamily="18" charset="0"/>
              </a:rPr>
              <a:t> 1 </a:t>
            </a:r>
            <a:r>
              <a:rPr lang="en-US" sz="2800" b="1" dirty="0" err="1">
                <a:solidFill>
                  <a:srgbClr val="0000CC"/>
                </a:solidFill>
                <a:latin typeface="Times New Roman" pitchFamily="18" charset="0"/>
                <a:cs typeface="Times New Roman" pitchFamily="18" charset="0"/>
              </a:rPr>
              <a:t>năm</a:t>
            </a:r>
            <a:r>
              <a:rPr lang="en-US" sz="2800" b="1" dirty="0">
                <a:solidFill>
                  <a:srgbClr val="0000CC"/>
                </a:solidFill>
                <a:latin typeface="Times New Roman" pitchFamily="18" charset="0"/>
                <a:cs typeface="Times New Roman" pitchFamily="18" charset="0"/>
              </a:rPr>
              <a:t> 2024</a:t>
            </a:r>
            <a:endParaRPr lang="vi-VN" sz="2800" b="1" dirty="0">
              <a:solidFill>
                <a:srgbClr val="0000CC"/>
              </a:solidFill>
              <a:latin typeface="Times New Roman" pitchFamily="18" charset="0"/>
              <a:cs typeface="Times New Roman" pitchFamily="18" charset="0"/>
            </a:endParaRPr>
          </a:p>
        </p:txBody>
      </p:sp>
      <p:sp>
        <p:nvSpPr>
          <p:cNvPr id="9" name="TextBox 8"/>
          <p:cNvSpPr txBox="1"/>
          <p:nvPr/>
        </p:nvSpPr>
        <p:spPr>
          <a:xfrm>
            <a:off x="0" y="447792"/>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7463"/>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Nghe</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Chim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bông</a:t>
            </a:r>
            <a:r>
              <a:rPr lang="en-US" sz="2800" b="1" dirty="0">
                <a:solidFill>
                  <a:srgbClr val="FF0000"/>
                </a:solidFill>
                <a:latin typeface="Times New Roman" pitchFamily="18" charset="0"/>
                <a:cs typeface="Times New Roman" pitchFamily="18" charset="0"/>
              </a:rPr>
              <a:t>.</a:t>
            </a:r>
            <a:endParaRPr lang="vi-VN"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7088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82" y="109182"/>
            <a:ext cx="11955439" cy="674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614270" y="2456597"/>
            <a:ext cx="6963460" cy="1473021"/>
          </a:xfrm>
          <a:prstGeom prst="rect">
            <a:avLst/>
          </a:prstGeom>
        </p:spPr>
        <p:txBody>
          <a:bodyPr wrap="none" fromWordArt="1">
            <a:prstTxWarp prst="textPlain">
              <a:avLst>
                <a:gd name="adj" fmla="val 50000"/>
              </a:avLst>
            </a:prstTxWarp>
          </a:bodyPr>
          <a:lstStyle/>
          <a:p>
            <a:pPr algn="ct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a:t>
            </a:r>
            <a:r>
              <a:rPr lang="vi-VN"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CÁC EM</a:t>
            </a:r>
            <a:r>
              <a:rPr lang="en-US" sz="4269"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rPr>
              <a:t>!</a:t>
            </a:r>
          </a:p>
        </p:txBody>
      </p:sp>
    </p:spTree>
    <p:custDataLst>
      <p:tags r:id="rId1"/>
    </p:custDataLst>
    <p:extLst>
      <p:ext uri="{BB962C8B-B14F-4D97-AF65-F5344CB8AC3E}">
        <p14:creationId xmlns:p14="http://schemas.microsoft.com/office/powerpoint/2010/main" val="5027274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ZAozcCOdKqOa">
            <a:extLst>
              <a:ext uri="{FF2B5EF4-FFF2-40B4-BE49-F238E27FC236}">
                <a16:creationId xmlns:a16="http://schemas.microsoft.com/office/drawing/2014/main" id="{6F5331E3-97CE-861B-8A51-D78239656B21}"/>
              </a:ext>
            </a:extLst>
          </p:cNvPr>
          <p:cNvPicPr/>
          <p:nvPr/>
        </p:nvPicPr>
        <p:blipFill>
          <a:blip r:embed="rId3"/>
          <a:stretch>
            <a:fillRect/>
          </a:stretch>
        </p:blipFill>
        <p:spPr>
          <a:xfrm rot="20419768">
            <a:off x="1460279" y="1496270"/>
            <a:ext cx="559595" cy="559594"/>
          </a:xfrm>
          <a:prstGeom prst="rect">
            <a:avLst/>
          </a:prstGeom>
        </p:spPr>
      </p:pic>
      <p:pic>
        <p:nvPicPr>
          <p:cNvPr id="5" name="euIYCohlW5iVC">
            <a:extLst>
              <a:ext uri="{FF2B5EF4-FFF2-40B4-BE49-F238E27FC236}">
                <a16:creationId xmlns:a16="http://schemas.microsoft.com/office/drawing/2014/main" id="{CB583FF9-83C0-3061-ECEF-CBF0D07AE70F}"/>
              </a:ext>
            </a:extLst>
          </p:cNvPr>
          <p:cNvPicPr/>
          <p:nvPr/>
        </p:nvPicPr>
        <p:blipFill>
          <a:blip r:embed="rId4"/>
          <a:stretch>
            <a:fillRect/>
          </a:stretch>
        </p:blipFill>
        <p:spPr>
          <a:xfrm rot="18917657">
            <a:off x="404263" y="849161"/>
            <a:ext cx="1559719" cy="511969"/>
          </a:xfrm>
          <a:prstGeom prst="rect">
            <a:avLst/>
          </a:prstGeom>
        </p:spPr>
      </p:pic>
      <p:pic>
        <p:nvPicPr>
          <p:cNvPr id="6" name="jl7MZaU45jrZM">
            <a:extLst>
              <a:ext uri="{FF2B5EF4-FFF2-40B4-BE49-F238E27FC236}">
                <a16:creationId xmlns:a16="http://schemas.microsoft.com/office/drawing/2014/main" id="{8408A742-1A92-10EE-C28B-1D57C7672543}"/>
              </a:ext>
            </a:extLst>
          </p:cNvPr>
          <p:cNvPicPr/>
          <p:nvPr/>
        </p:nvPicPr>
        <p:blipFill>
          <a:blip r:embed="rId5"/>
          <a:stretch>
            <a:fillRect/>
          </a:stretch>
        </p:blipFill>
        <p:spPr>
          <a:xfrm>
            <a:off x="11315777" y="182444"/>
            <a:ext cx="738188" cy="821531"/>
          </a:xfrm>
          <a:prstGeom prst="rect">
            <a:avLst/>
          </a:prstGeom>
        </p:spPr>
      </p:pic>
      <p:pic>
        <p:nvPicPr>
          <p:cNvPr id="7" name="J83jyoszF5nKf">
            <a:extLst>
              <a:ext uri="{FF2B5EF4-FFF2-40B4-BE49-F238E27FC236}">
                <a16:creationId xmlns:a16="http://schemas.microsoft.com/office/drawing/2014/main" id="{45E9C94B-01E6-F91A-58B0-7EABDAD12908}"/>
              </a:ext>
            </a:extLst>
          </p:cNvPr>
          <p:cNvPicPr/>
          <p:nvPr/>
        </p:nvPicPr>
        <p:blipFill>
          <a:blip r:embed="rId6"/>
          <a:stretch>
            <a:fillRect/>
          </a:stretch>
        </p:blipFill>
        <p:spPr>
          <a:xfrm>
            <a:off x="10925665" y="4334003"/>
            <a:ext cx="559595" cy="559594"/>
          </a:xfrm>
          <a:prstGeom prst="rect">
            <a:avLst/>
          </a:prstGeom>
        </p:spPr>
      </p:pic>
      <p:sp>
        <p:nvSpPr>
          <p:cNvPr id="10" name="Hình chữ nhật 1">
            <a:extLst>
              <a:ext uri="{FF2B5EF4-FFF2-40B4-BE49-F238E27FC236}">
                <a16:creationId xmlns:a16="http://schemas.microsoft.com/office/drawing/2014/main" id="{56225F03-315A-6E9F-B1BF-B73435EFA449}"/>
              </a:ext>
            </a:extLst>
          </p:cNvPr>
          <p:cNvSpPr/>
          <p:nvPr/>
        </p:nvSpPr>
        <p:spPr>
          <a:xfrm>
            <a:off x="3307133" y="202567"/>
            <a:ext cx="5420074" cy="409151"/>
          </a:xfrm>
          <a:prstGeom prst="rect">
            <a:avLst/>
          </a:prstGeom>
        </p:spPr>
        <p:txBody>
          <a:bodyPr wrap="none">
            <a:spAutoFit/>
          </a:bodyPr>
          <a:lstStyle/>
          <a:p>
            <a:pPr algn="ctr">
              <a:lnSpc>
                <a:spcPct val="72000"/>
              </a:lnSpc>
              <a:spcBef>
                <a:spcPct val="0"/>
              </a:spcBef>
              <a:spcAft>
                <a:spcPct val="0"/>
              </a:spcAft>
            </a:pPr>
            <a:r>
              <a:rPr lang="vi-VN" sz="2800" b="1" i="1" dirty="0">
                <a:latin typeface="Times New Roman"/>
              </a:rPr>
              <a:t>Thứ hai ngày 10</a:t>
            </a:r>
            <a:r>
              <a:rPr lang="en-US" sz="2800" b="1" i="1" dirty="0">
                <a:latin typeface="Times New Roman"/>
              </a:rPr>
              <a:t> </a:t>
            </a:r>
            <a:r>
              <a:rPr lang="vi-VN" sz="2800" b="1" i="1" dirty="0">
                <a:latin typeface="Times New Roman"/>
              </a:rPr>
              <a:t>tháng 2 năm 2025</a:t>
            </a:r>
          </a:p>
        </p:txBody>
      </p:sp>
      <p:sp>
        <p:nvSpPr>
          <p:cNvPr id="11" name="Hình chữ nhật 34">
            <a:extLst>
              <a:ext uri="{FF2B5EF4-FFF2-40B4-BE49-F238E27FC236}">
                <a16:creationId xmlns:a16="http://schemas.microsoft.com/office/drawing/2014/main" id="{C6AD48D4-C562-F232-D606-2769660AACA0}"/>
              </a:ext>
            </a:extLst>
          </p:cNvPr>
          <p:cNvSpPr/>
          <p:nvPr/>
        </p:nvSpPr>
        <p:spPr>
          <a:xfrm>
            <a:off x="4843340" y="709958"/>
            <a:ext cx="1687705" cy="409151"/>
          </a:xfrm>
          <a:prstGeom prst="rect">
            <a:avLst/>
          </a:prstGeom>
        </p:spPr>
        <p:txBody>
          <a:bodyPr wrap="none">
            <a:spAutoFit/>
          </a:bodyPr>
          <a:lstStyle/>
          <a:p>
            <a:pPr algn="ctr">
              <a:lnSpc>
                <a:spcPct val="72000"/>
              </a:lnSpc>
              <a:spcBef>
                <a:spcPct val="0"/>
              </a:spcBef>
              <a:spcAft>
                <a:spcPct val="0"/>
              </a:spcAft>
            </a:pPr>
            <a:r>
              <a:rPr lang="vi-VN" sz="2800" u="sng" dirty="0">
                <a:latin typeface="Times New Roman"/>
              </a:rPr>
              <a:t>Tiếng</a:t>
            </a:r>
            <a:r>
              <a:rPr lang="en-US" sz="2800" u="sng" dirty="0">
                <a:latin typeface="Times New Roman"/>
              </a:rPr>
              <a:t> </a:t>
            </a:r>
            <a:r>
              <a:rPr lang="vi-VN" sz="2800" u="sng" dirty="0">
                <a:latin typeface="Times New Roman"/>
              </a:rPr>
              <a:t>Việt</a:t>
            </a:r>
          </a:p>
        </p:txBody>
      </p:sp>
      <p:sp>
        <p:nvSpPr>
          <p:cNvPr id="12" name="Hình chữ nhật 35">
            <a:extLst>
              <a:ext uri="{FF2B5EF4-FFF2-40B4-BE49-F238E27FC236}">
                <a16:creationId xmlns:a16="http://schemas.microsoft.com/office/drawing/2014/main" id="{6B3FD80F-ECA9-7CAF-72A8-B4C0D91B4261}"/>
              </a:ext>
            </a:extLst>
          </p:cNvPr>
          <p:cNvSpPr/>
          <p:nvPr/>
        </p:nvSpPr>
        <p:spPr>
          <a:xfrm>
            <a:off x="3517359" y="1155660"/>
            <a:ext cx="4602542" cy="584775"/>
          </a:xfrm>
          <a:prstGeom prst="rect">
            <a:avLst/>
          </a:prstGeom>
        </p:spPr>
        <p:txBody>
          <a:bodyPr wrap="none">
            <a:spAutoFit/>
          </a:bodyPr>
          <a:lstStyle/>
          <a:p>
            <a:pPr algn="ctr">
              <a:spcBef>
                <a:spcPct val="0"/>
              </a:spcBef>
              <a:spcAft>
                <a:spcPct val="0"/>
              </a:spcAft>
            </a:pPr>
            <a:r>
              <a:rPr lang="vi-VN" sz="3200" b="1" dirty="0">
                <a:solidFill>
                  <a:srgbClr val="FF0000"/>
                </a:solidFill>
                <a:latin typeface="Times New Roman" pitchFamily="18" charset="0"/>
                <a:cs typeface="Times New Roman" pitchFamily="18" charset="0"/>
              </a:rPr>
              <a:t>Đọc</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Ngày hội rừng xanh</a:t>
            </a:r>
            <a:endParaRPr lang="en-US" sz="3200" b="1" dirty="0">
              <a:solidFill>
                <a:srgbClr val="FF0000"/>
              </a:solidFill>
              <a:latin typeface="Times New Roman" pitchFamily="18" charset="0"/>
              <a:cs typeface="Times New Roman" pitchFamily="18" charset="0"/>
            </a:endParaRPr>
          </a:p>
        </p:txBody>
      </p:sp>
      <p:pic>
        <p:nvPicPr>
          <p:cNvPr id="15" name="Picture 16" descr="WhitecornerFlower">
            <a:extLst>
              <a:ext uri="{FF2B5EF4-FFF2-40B4-BE49-F238E27FC236}">
                <a16:creationId xmlns:a16="http://schemas.microsoft.com/office/drawing/2014/main" id="{525F99BD-8ED2-7DE6-730D-096546F335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93" y="-157098"/>
            <a:ext cx="1956868" cy="182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WhitecornerFlower">
            <a:extLst>
              <a:ext uri="{FF2B5EF4-FFF2-40B4-BE49-F238E27FC236}">
                <a16:creationId xmlns:a16="http://schemas.microsoft.com/office/drawing/2014/main" id="{E5C68170-F8D2-283A-EE77-67E418E4FA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1" y="4835611"/>
            <a:ext cx="2171700" cy="19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YzWFK7HhcDh">
            <a:extLst>
              <a:ext uri="{FF2B5EF4-FFF2-40B4-BE49-F238E27FC236}">
                <a16:creationId xmlns:a16="http://schemas.microsoft.com/office/drawing/2014/main" id="{ACA62757-6398-7147-6C16-0BEB117DD2B2}"/>
              </a:ext>
            </a:extLst>
          </p:cNvPr>
          <p:cNvPicPr/>
          <p:nvPr/>
        </p:nvPicPr>
        <p:blipFill>
          <a:blip r:embed="rId9"/>
          <a:stretch>
            <a:fillRect/>
          </a:stretch>
        </p:blipFill>
        <p:spPr>
          <a:xfrm>
            <a:off x="1565698" y="141669"/>
            <a:ext cx="1384124" cy="1037276"/>
          </a:xfrm>
          <a:prstGeom prst="rect">
            <a:avLst/>
          </a:prstGeom>
        </p:spPr>
      </p:pic>
      <p:sp>
        <p:nvSpPr>
          <p:cNvPr id="2" name="TextBox 1">
            <a:extLst>
              <a:ext uri="{FF2B5EF4-FFF2-40B4-BE49-F238E27FC236}">
                <a16:creationId xmlns:a16="http://schemas.microsoft.com/office/drawing/2014/main" id="{8D147AF0-92AD-E4C5-CC9C-D657E2B40CC1}"/>
              </a:ext>
            </a:extLst>
          </p:cNvPr>
          <p:cNvSpPr txBox="1"/>
          <p:nvPr/>
        </p:nvSpPr>
        <p:spPr>
          <a:xfrm>
            <a:off x="281807" y="2229958"/>
            <a:ext cx="5336030" cy="2000548"/>
          </a:xfrm>
          <a:prstGeom prst="rect">
            <a:avLst/>
          </a:prstGeom>
          <a:noFill/>
        </p:spPr>
        <p:txBody>
          <a:bodyPr wrap="square" rtlCol="0">
            <a:spAutoFit/>
          </a:bodyPr>
          <a:lstStyle/>
          <a:p>
            <a:pPr algn="just"/>
            <a:r>
              <a:rPr lang="en-US" sz="2800" b="1" dirty="0">
                <a:solidFill>
                  <a:srgbClr val="C00000"/>
                </a:solidFill>
                <a:latin typeface="Times New Roman" panose="02020603050405020304" pitchFamily="18" charset="0"/>
                <a:cs typeface="Times New Roman" panose="02020603050405020304" pitchFamily="18" charset="0"/>
              </a:rPr>
              <a:t>Quan </a:t>
            </a:r>
            <a:r>
              <a:rPr lang="en-US" sz="2800" b="1" dirty="0" err="1">
                <a:solidFill>
                  <a:srgbClr val="C00000"/>
                </a:solidFill>
                <a:latin typeface="Times New Roman" panose="02020603050405020304" pitchFamily="18" charset="0"/>
                <a:cs typeface="Times New Roman" panose="02020603050405020304" pitchFamily="18" charset="0"/>
              </a:rPr>
              <a:t>sát</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tranh</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và</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trả</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lời</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câu</a:t>
            </a:r>
            <a:r>
              <a:rPr lang="en-US" sz="2800" b="1" dirty="0">
                <a:solidFill>
                  <a:srgbClr val="C00000"/>
                </a:solidFill>
                <a:latin typeface="Times New Roman" panose="02020603050405020304" pitchFamily="18" charset="0"/>
                <a:cs typeface="Times New Roman" panose="02020603050405020304" pitchFamily="18" charset="0"/>
              </a:rPr>
              <a:t> </a:t>
            </a:r>
            <a:r>
              <a:rPr lang="en-US" sz="2800" b="1" dirty="0" err="1">
                <a:solidFill>
                  <a:srgbClr val="C00000"/>
                </a:solidFill>
                <a:latin typeface="Times New Roman" panose="02020603050405020304" pitchFamily="18" charset="0"/>
                <a:cs typeface="Times New Roman" panose="02020603050405020304" pitchFamily="18" charset="0"/>
              </a:rPr>
              <a:t>hỏi</a:t>
            </a:r>
            <a:r>
              <a:rPr lang="en-US" sz="2800" b="1" dirty="0">
                <a:solidFill>
                  <a:srgbClr val="C00000"/>
                </a:solidFill>
                <a:latin typeface="Times New Roman" panose="02020603050405020304" pitchFamily="18" charset="0"/>
                <a:cs typeface="Times New Roman" panose="02020603050405020304" pitchFamily="18" charset="0"/>
              </a:rPr>
              <a:t>:</a:t>
            </a:r>
            <a:endParaRPr lang="vi-VN" sz="2800" b="1" dirty="0">
              <a:solidFill>
                <a:srgbClr val="0000CC"/>
              </a:solidFill>
              <a:latin typeface="Times New Roman" panose="02020603050405020304" pitchFamily="18" charset="0"/>
              <a:cs typeface="Times New Roman" panose="02020603050405020304" pitchFamily="18" charset="0"/>
            </a:endParaRPr>
          </a:p>
          <a:p>
            <a:pPr algn="just"/>
            <a:r>
              <a:rPr lang="en-US" sz="2400" b="1" dirty="0">
                <a:solidFill>
                  <a:srgbClr val="0000CC"/>
                </a:solidFill>
                <a:latin typeface="Times New Roman" panose="02020603050405020304" pitchFamily="18" charset="0"/>
                <a:cs typeface="Times New Roman" panose="02020603050405020304" pitchFamily="18" charset="0"/>
              </a:rPr>
              <a:t>1. </a:t>
            </a:r>
            <a:r>
              <a:rPr lang="en-US" sz="2400" b="1" dirty="0" err="1">
                <a:solidFill>
                  <a:srgbClr val="0000CC"/>
                </a:solidFill>
                <a:latin typeface="Times New Roman" panose="02020603050405020304" pitchFamily="18" charset="0"/>
                <a:cs typeface="Times New Roman" panose="02020603050405020304" pitchFamily="18" charset="0"/>
              </a:rPr>
              <a:t>Kể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tên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những</a:t>
            </a:r>
            <a:r>
              <a:rPr lang="en-US" sz="2400" b="1" dirty="0">
                <a:solidFill>
                  <a:srgbClr val="0000CC"/>
                </a:solidFill>
                <a:latin typeface="Times New Roman" panose="02020603050405020304" pitchFamily="18" charset="0"/>
                <a:cs typeface="Times New Roman" panose="02020603050405020304" pitchFamily="18" charset="0"/>
              </a:rPr>
              <a:t> con </a:t>
            </a:r>
            <a:r>
              <a:rPr lang="en-US" sz="2400" b="1" dirty="0" err="1">
                <a:solidFill>
                  <a:srgbClr val="0000CC"/>
                </a:solidFill>
                <a:latin typeface="Times New Roman" panose="02020603050405020304" pitchFamily="18" charset="0"/>
                <a:cs typeface="Times New Roman" panose="02020603050405020304" pitchFamily="18" charset="0"/>
              </a:rPr>
              <a:t>vật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dự</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ngày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hội</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rừng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xanh</a:t>
            </a:r>
            <a:r>
              <a:rPr lang="en-US" sz="2400" b="1" dirty="0">
                <a:solidFill>
                  <a:srgbClr val="0000CC"/>
                </a:solidFill>
                <a:latin typeface="Times New Roman" panose="02020603050405020304" pitchFamily="18" charset="0"/>
                <a:cs typeface="Times New Roman" panose="02020603050405020304" pitchFamily="18" charset="0"/>
              </a:rPr>
              <a:t>?</a:t>
            </a:r>
          </a:p>
          <a:p>
            <a:pPr algn="just"/>
            <a:r>
              <a:rPr lang="en-US" sz="2400" b="1" dirty="0">
                <a:solidFill>
                  <a:srgbClr val="0000CC"/>
                </a:solidFill>
                <a:latin typeface="Times New Roman" panose="02020603050405020304" pitchFamily="18" charset="0"/>
                <a:cs typeface="Times New Roman" panose="02020603050405020304" pitchFamily="18" charset="0"/>
              </a:rPr>
              <a:t>2. </a:t>
            </a:r>
            <a:r>
              <a:rPr lang="en-US" sz="2400" b="1" dirty="0" err="1">
                <a:solidFill>
                  <a:srgbClr val="0000CC"/>
                </a:solidFill>
                <a:latin typeface="Times New Roman" panose="02020603050405020304" pitchFamily="18" charset="0"/>
                <a:cs typeface="Times New Roman" panose="02020603050405020304" pitchFamily="18" charset="0"/>
              </a:rPr>
              <a:t>Các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em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hãy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đoán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thử</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xem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những</a:t>
            </a:r>
            <a:r>
              <a:rPr lang="en-US" sz="2400" b="1" dirty="0">
                <a:solidFill>
                  <a:srgbClr val="0000CC"/>
                </a:solidFill>
                <a:latin typeface="Times New Roman" panose="02020603050405020304" pitchFamily="18" charset="0"/>
                <a:cs typeface="Times New Roman" panose="02020603050405020304" pitchFamily="18" charset="0"/>
              </a:rPr>
              <a:t> con </a:t>
            </a:r>
            <a:r>
              <a:rPr lang="en-US" sz="2400" b="1" dirty="0" err="1">
                <a:solidFill>
                  <a:srgbClr val="0000CC"/>
                </a:solidFill>
                <a:latin typeface="Times New Roman" panose="02020603050405020304" pitchFamily="18" charset="0"/>
                <a:cs typeface="Times New Roman" panose="02020603050405020304" pitchFamily="18" charset="0"/>
              </a:rPr>
              <a:t>vật</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này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làm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gì</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trong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ngày</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hội</a:t>
            </a:r>
            <a:r>
              <a:rPr lang="en-US" sz="2400" b="1" dirty="0">
                <a:solidFill>
                  <a:srgbClr val="0000CC"/>
                </a:solidFill>
                <a:latin typeface="Times New Roman" panose="02020603050405020304" pitchFamily="18" charset="0"/>
                <a:cs typeface="Times New Roman" panose="02020603050405020304" pitchFamily="18" charset="0"/>
              </a:rPr>
              <a:t>?</a:t>
            </a:r>
          </a:p>
        </p:txBody>
      </p:sp>
      <p:pic>
        <p:nvPicPr>
          <p:cNvPr id="14" name="Picture 2">
            <a:extLst>
              <a:ext uri="{FF2B5EF4-FFF2-40B4-BE49-F238E27FC236}">
                <a16:creationId xmlns:a16="http://schemas.microsoft.com/office/drawing/2014/main" id="{F23D3391-B64F-79AD-832E-3257235CED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9437" y="2229958"/>
            <a:ext cx="6254527" cy="448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340416"/>
      </p:ext>
    </p:extLst>
  </p:cSld>
  <p:clrMapOvr>
    <a:masterClrMapping/>
  </p:clrMapOvr>
  <mc:AlternateContent xmlns:mc="http://schemas.openxmlformats.org/markup-compatibility/2006" xmlns:p14="http://schemas.microsoft.com/office/powerpoint/2010/main">
    <mc:Choice Requires="p14">
      <p:transition spd="slow" p14:dur="59000">
        <p:sndAc>
          <p:stSnd>
            <p:snd r:embed="rId2" name="click.wav"/>
          </p:stSnd>
        </p:sndAc>
      </p:transition>
    </mc:Choice>
    <mc:Fallback xmlns="">
      <p:transition spd="slow">
        <p:sndAc>
          <p:stSnd>
            <p:snd r:embed="rId1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5D4C7-0A7E-7507-5A83-52BB1FE622F7}"/>
            </a:ext>
          </a:extLst>
        </p:cNvPr>
        <p:cNvGrpSpPr/>
        <p:nvPr/>
      </p:nvGrpSpPr>
      <p:grpSpPr>
        <a:xfrm>
          <a:off x="0" y="0"/>
          <a:ext cx="0" cy="0"/>
          <a:chOff x="0" y="0"/>
          <a:chExt cx="0" cy="0"/>
        </a:xfrm>
      </p:grpSpPr>
      <p:pic>
        <p:nvPicPr>
          <p:cNvPr id="3" name="FZAozcCOdKqOa">
            <a:extLst>
              <a:ext uri="{FF2B5EF4-FFF2-40B4-BE49-F238E27FC236}">
                <a16:creationId xmlns:a16="http://schemas.microsoft.com/office/drawing/2014/main" id="{33134D35-9FAB-AAB6-483B-4750EE818E39}"/>
              </a:ext>
            </a:extLst>
          </p:cNvPr>
          <p:cNvPicPr/>
          <p:nvPr/>
        </p:nvPicPr>
        <p:blipFill>
          <a:blip r:embed="rId3"/>
          <a:stretch>
            <a:fillRect/>
          </a:stretch>
        </p:blipFill>
        <p:spPr>
          <a:xfrm rot="20419768">
            <a:off x="1460279" y="1496270"/>
            <a:ext cx="559595" cy="559594"/>
          </a:xfrm>
          <a:prstGeom prst="rect">
            <a:avLst/>
          </a:prstGeom>
        </p:spPr>
      </p:pic>
      <p:pic>
        <p:nvPicPr>
          <p:cNvPr id="5" name="euIYCohlW5iVC">
            <a:extLst>
              <a:ext uri="{FF2B5EF4-FFF2-40B4-BE49-F238E27FC236}">
                <a16:creationId xmlns:a16="http://schemas.microsoft.com/office/drawing/2014/main" id="{D566A6DD-C06C-F2A2-BC65-A1F62DFCC85A}"/>
              </a:ext>
            </a:extLst>
          </p:cNvPr>
          <p:cNvPicPr/>
          <p:nvPr/>
        </p:nvPicPr>
        <p:blipFill>
          <a:blip r:embed="rId4"/>
          <a:stretch>
            <a:fillRect/>
          </a:stretch>
        </p:blipFill>
        <p:spPr>
          <a:xfrm rot="18917657">
            <a:off x="404263" y="849161"/>
            <a:ext cx="1559719" cy="511969"/>
          </a:xfrm>
          <a:prstGeom prst="rect">
            <a:avLst/>
          </a:prstGeom>
        </p:spPr>
      </p:pic>
      <p:pic>
        <p:nvPicPr>
          <p:cNvPr id="6" name="jl7MZaU45jrZM">
            <a:extLst>
              <a:ext uri="{FF2B5EF4-FFF2-40B4-BE49-F238E27FC236}">
                <a16:creationId xmlns:a16="http://schemas.microsoft.com/office/drawing/2014/main" id="{9F2CFE3D-7E4F-FB86-B7AD-490142CC1B59}"/>
              </a:ext>
            </a:extLst>
          </p:cNvPr>
          <p:cNvPicPr/>
          <p:nvPr/>
        </p:nvPicPr>
        <p:blipFill>
          <a:blip r:embed="rId5"/>
          <a:stretch>
            <a:fillRect/>
          </a:stretch>
        </p:blipFill>
        <p:spPr>
          <a:xfrm>
            <a:off x="11315777" y="182444"/>
            <a:ext cx="738188" cy="821531"/>
          </a:xfrm>
          <a:prstGeom prst="rect">
            <a:avLst/>
          </a:prstGeom>
        </p:spPr>
      </p:pic>
      <p:pic>
        <p:nvPicPr>
          <p:cNvPr id="7" name="J83jyoszF5nKf">
            <a:extLst>
              <a:ext uri="{FF2B5EF4-FFF2-40B4-BE49-F238E27FC236}">
                <a16:creationId xmlns:a16="http://schemas.microsoft.com/office/drawing/2014/main" id="{D4906A10-F90E-018E-77AD-A54928902393}"/>
              </a:ext>
            </a:extLst>
          </p:cNvPr>
          <p:cNvPicPr/>
          <p:nvPr/>
        </p:nvPicPr>
        <p:blipFill>
          <a:blip r:embed="rId6"/>
          <a:stretch>
            <a:fillRect/>
          </a:stretch>
        </p:blipFill>
        <p:spPr>
          <a:xfrm>
            <a:off x="10925665" y="4334003"/>
            <a:ext cx="559595" cy="559594"/>
          </a:xfrm>
          <a:prstGeom prst="rect">
            <a:avLst/>
          </a:prstGeom>
        </p:spPr>
      </p:pic>
      <p:sp>
        <p:nvSpPr>
          <p:cNvPr id="10" name="Hình chữ nhật 1">
            <a:extLst>
              <a:ext uri="{FF2B5EF4-FFF2-40B4-BE49-F238E27FC236}">
                <a16:creationId xmlns:a16="http://schemas.microsoft.com/office/drawing/2014/main" id="{D8220B2F-616E-DBB5-E790-27593E482E11}"/>
              </a:ext>
            </a:extLst>
          </p:cNvPr>
          <p:cNvSpPr/>
          <p:nvPr/>
        </p:nvSpPr>
        <p:spPr>
          <a:xfrm>
            <a:off x="3307133" y="202567"/>
            <a:ext cx="5420074" cy="409151"/>
          </a:xfrm>
          <a:prstGeom prst="rect">
            <a:avLst/>
          </a:prstGeom>
        </p:spPr>
        <p:txBody>
          <a:bodyPr wrap="none">
            <a:spAutoFit/>
          </a:bodyPr>
          <a:lstStyle/>
          <a:p>
            <a:pPr algn="ctr">
              <a:lnSpc>
                <a:spcPct val="72000"/>
              </a:lnSpc>
              <a:spcBef>
                <a:spcPct val="0"/>
              </a:spcBef>
              <a:spcAft>
                <a:spcPct val="0"/>
              </a:spcAft>
            </a:pPr>
            <a:r>
              <a:rPr lang="vi-VN" sz="2800" b="1" i="1" dirty="0">
                <a:latin typeface="Times New Roman"/>
              </a:rPr>
              <a:t>Thứ hai ngày 10</a:t>
            </a:r>
            <a:r>
              <a:rPr lang="en-US" sz="2800" b="1" i="1" dirty="0">
                <a:latin typeface="Times New Roman"/>
              </a:rPr>
              <a:t> </a:t>
            </a:r>
            <a:r>
              <a:rPr lang="vi-VN" sz="2800" b="1" i="1" dirty="0">
                <a:latin typeface="Times New Roman"/>
              </a:rPr>
              <a:t>tháng 2 năm 2025</a:t>
            </a:r>
          </a:p>
        </p:txBody>
      </p:sp>
      <p:sp>
        <p:nvSpPr>
          <p:cNvPr id="11" name="Hình chữ nhật 34">
            <a:extLst>
              <a:ext uri="{FF2B5EF4-FFF2-40B4-BE49-F238E27FC236}">
                <a16:creationId xmlns:a16="http://schemas.microsoft.com/office/drawing/2014/main" id="{6661DCD2-7877-6EA1-70DA-51241F5F4724}"/>
              </a:ext>
            </a:extLst>
          </p:cNvPr>
          <p:cNvSpPr/>
          <p:nvPr/>
        </p:nvSpPr>
        <p:spPr>
          <a:xfrm>
            <a:off x="4843340" y="709958"/>
            <a:ext cx="1687705" cy="409151"/>
          </a:xfrm>
          <a:prstGeom prst="rect">
            <a:avLst/>
          </a:prstGeom>
        </p:spPr>
        <p:txBody>
          <a:bodyPr wrap="none">
            <a:spAutoFit/>
          </a:bodyPr>
          <a:lstStyle/>
          <a:p>
            <a:pPr algn="ctr">
              <a:lnSpc>
                <a:spcPct val="72000"/>
              </a:lnSpc>
              <a:spcBef>
                <a:spcPct val="0"/>
              </a:spcBef>
              <a:spcAft>
                <a:spcPct val="0"/>
              </a:spcAft>
            </a:pPr>
            <a:r>
              <a:rPr lang="vi-VN" sz="2800" u="sng" dirty="0">
                <a:latin typeface="Times New Roman"/>
              </a:rPr>
              <a:t>Tiếng</a:t>
            </a:r>
            <a:r>
              <a:rPr lang="en-US" sz="2800" u="sng" dirty="0">
                <a:latin typeface="Times New Roman"/>
              </a:rPr>
              <a:t> </a:t>
            </a:r>
            <a:r>
              <a:rPr lang="vi-VN" sz="2800" u="sng" dirty="0">
                <a:latin typeface="Times New Roman"/>
              </a:rPr>
              <a:t>Việt</a:t>
            </a:r>
          </a:p>
        </p:txBody>
      </p:sp>
      <p:sp>
        <p:nvSpPr>
          <p:cNvPr id="12" name="Hình chữ nhật 35">
            <a:extLst>
              <a:ext uri="{FF2B5EF4-FFF2-40B4-BE49-F238E27FC236}">
                <a16:creationId xmlns:a16="http://schemas.microsoft.com/office/drawing/2014/main" id="{245AE0BF-CF1D-1E54-D404-60A8FBB4A636}"/>
              </a:ext>
            </a:extLst>
          </p:cNvPr>
          <p:cNvSpPr/>
          <p:nvPr/>
        </p:nvSpPr>
        <p:spPr>
          <a:xfrm>
            <a:off x="3517359" y="993999"/>
            <a:ext cx="4602542" cy="584775"/>
          </a:xfrm>
          <a:prstGeom prst="rect">
            <a:avLst/>
          </a:prstGeom>
        </p:spPr>
        <p:txBody>
          <a:bodyPr wrap="none">
            <a:spAutoFit/>
          </a:bodyPr>
          <a:lstStyle/>
          <a:p>
            <a:pPr algn="ctr">
              <a:spcBef>
                <a:spcPct val="0"/>
              </a:spcBef>
              <a:spcAft>
                <a:spcPct val="0"/>
              </a:spcAft>
            </a:pPr>
            <a:r>
              <a:rPr lang="vi-VN" sz="3200" b="1" dirty="0">
                <a:solidFill>
                  <a:srgbClr val="FF0000"/>
                </a:solidFill>
                <a:latin typeface="Times New Roman" pitchFamily="18" charset="0"/>
                <a:cs typeface="Times New Roman" pitchFamily="18" charset="0"/>
              </a:rPr>
              <a:t>Đọc</a:t>
            </a:r>
            <a:r>
              <a:rPr lang="en-US" sz="3200" b="1" dirty="0">
                <a:solidFill>
                  <a:srgbClr val="FF0000"/>
                </a:solidFill>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Ngày hội rừng xanh</a:t>
            </a:r>
            <a:endParaRPr lang="en-US" sz="3200" b="1" dirty="0">
              <a:solidFill>
                <a:srgbClr val="FF0000"/>
              </a:solidFill>
              <a:latin typeface="Times New Roman" pitchFamily="18" charset="0"/>
              <a:cs typeface="Times New Roman" pitchFamily="18" charset="0"/>
            </a:endParaRPr>
          </a:p>
        </p:txBody>
      </p:sp>
      <p:pic>
        <p:nvPicPr>
          <p:cNvPr id="15" name="Picture 16" descr="WhitecornerFlower">
            <a:extLst>
              <a:ext uri="{FF2B5EF4-FFF2-40B4-BE49-F238E27FC236}">
                <a16:creationId xmlns:a16="http://schemas.microsoft.com/office/drawing/2014/main" id="{BE861F27-C319-9533-9D7A-03F8AE9B4B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93" y="-157098"/>
            <a:ext cx="1956868" cy="182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WhitecornerFlower">
            <a:extLst>
              <a:ext uri="{FF2B5EF4-FFF2-40B4-BE49-F238E27FC236}">
                <a16:creationId xmlns:a16="http://schemas.microsoft.com/office/drawing/2014/main" id="{43090386-C270-B0E0-9FCF-C0D1CAF08F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1" y="4835611"/>
            <a:ext cx="2171700" cy="199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E7E69FB-3DFB-086E-8396-6F2C31ED196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35553" y="1672281"/>
            <a:ext cx="10001773" cy="5111033"/>
          </a:xfrm>
          <a:prstGeom prst="rect">
            <a:avLst/>
          </a:prstGeom>
        </p:spPr>
      </p:pic>
    </p:spTree>
    <p:extLst>
      <p:ext uri="{BB962C8B-B14F-4D97-AF65-F5344CB8AC3E}">
        <p14:creationId xmlns:p14="http://schemas.microsoft.com/office/powerpoint/2010/main" val="4086518319"/>
      </p:ext>
    </p:extLst>
  </p:cSld>
  <p:clrMapOvr>
    <a:masterClrMapping/>
  </p:clrMapOvr>
  <mc:AlternateContent xmlns:mc="http://schemas.openxmlformats.org/markup-compatibility/2006" xmlns:p14="http://schemas.microsoft.com/office/powerpoint/2010/main">
    <mc:Choice Requires="p14">
      <p:transition spd="slow" p14:dur="59000">
        <p:sndAc>
          <p:stSnd>
            <p:snd r:embed="rId2" name="click.wav"/>
          </p:stSnd>
        </p:sndAc>
      </p:transition>
    </mc:Choice>
    <mc:Fallback xmlns="">
      <p:transition spd="slow">
        <p:sndAc>
          <p:stSnd>
            <p:snd r:embed="rId13"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452546"/>
            <a:ext cx="3071802" cy="523220"/>
          </a:xfrm>
          <a:prstGeom prst="rect">
            <a:avLst/>
          </a:prstGeom>
          <a:noFill/>
        </p:spPr>
        <p:txBody>
          <a:bodyPr wrap="square" lIns="91438" tIns="45720" rIns="91438" bIns="45720" rtlCol="0">
            <a:spAutoFit/>
          </a:bodyPr>
          <a:lstStyle/>
          <a:p>
            <a:r>
              <a:rPr lang="vi-VN" sz="2800" b="1" dirty="0">
                <a:solidFill>
                  <a:srgbClr val="FF0000"/>
                </a:solidFill>
                <a:latin typeface="Times New Roman" pitchFamily="18" charset="0"/>
                <a:cs typeface="Times New Roman" pitchFamily="18" charset="0"/>
              </a:rPr>
              <a:t>I. Luyện đọc</a:t>
            </a:r>
          </a:p>
        </p:txBody>
      </p:sp>
      <p:sp>
        <p:nvSpPr>
          <p:cNvPr id="6" name="TextBox 5"/>
          <p:cNvSpPr txBox="1"/>
          <p:nvPr/>
        </p:nvSpPr>
        <p:spPr>
          <a:xfrm>
            <a:off x="0" y="3743660"/>
            <a:ext cx="3500430"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câu</a:t>
            </a:r>
            <a:r>
              <a:rPr lang="en-US" sz="28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909746"/>
            <a:ext cx="4987102" cy="523220"/>
          </a:xfrm>
          <a:prstGeom prst="rect">
            <a:avLst/>
          </a:prstGeom>
          <a:noFill/>
        </p:spPr>
        <p:txBody>
          <a:bodyPr wrap="square" lIns="91438" tIns="45720" rIns="91438" bIns="45720" rtlCol="0">
            <a:spAutoFit/>
          </a:bodyPr>
          <a:lstStyle/>
          <a:p>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Luyện</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đọc</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đúng</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từ</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ngữ</a:t>
            </a:r>
            <a:r>
              <a:rPr lang="en-US" sz="2800" b="1" dirty="0">
                <a:solidFill>
                  <a:srgbClr val="008000"/>
                </a:solidFill>
                <a:latin typeface="Times New Roman" pitchFamily="18" charset="0"/>
                <a:ea typeface="Tahoma" panose="020B0604030504040204" pitchFamily="34" charset="0"/>
                <a:cs typeface="Times New Roman" pitchFamily="18" charset="0"/>
              </a:rPr>
              <a:t> </a:t>
            </a:r>
            <a:r>
              <a:rPr lang="en-US" sz="2800" b="1" dirty="0" err="1">
                <a:solidFill>
                  <a:srgbClr val="008000"/>
                </a:solidFill>
                <a:latin typeface="Times New Roman" pitchFamily="18" charset="0"/>
                <a:ea typeface="Tahoma" panose="020B0604030504040204" pitchFamily="34" charset="0"/>
                <a:cs typeface="Times New Roman" pitchFamily="18" charset="0"/>
              </a:rPr>
              <a:t>khó</a:t>
            </a:r>
            <a:r>
              <a:rPr lang="en-US" sz="2800" b="1" dirty="0">
                <a:solidFill>
                  <a:srgbClr val="008000"/>
                </a:solidFill>
                <a:latin typeface="Times New Roman" pitchFamily="18" charset="0"/>
                <a:ea typeface="Tahoma" panose="020B0604030504040204" pitchFamily="34" charset="0"/>
                <a:cs typeface="Times New Roman" pitchFamily="18" charset="0"/>
              </a:rPr>
              <a:t>: </a:t>
            </a:r>
            <a:endParaRPr lang="en-US" sz="2800" b="1" dirty="0">
              <a:solidFill>
                <a:srgbClr val="008000"/>
              </a:solidFill>
              <a:latin typeface="Times New Roman" pitchFamily="18" charset="0"/>
              <a:cs typeface="Times New Roman" pitchFamily="18" charset="0"/>
            </a:endParaRPr>
          </a:p>
        </p:txBody>
      </p:sp>
      <p:sp>
        <p:nvSpPr>
          <p:cNvPr id="8" name="Rectangle 7"/>
          <p:cNvSpPr/>
          <p:nvPr/>
        </p:nvSpPr>
        <p:spPr>
          <a:xfrm>
            <a:off x="1" y="2462202"/>
            <a:ext cx="12192000" cy="954107"/>
          </a:xfrm>
          <a:prstGeom prst="rect">
            <a:avLst/>
          </a:prstGeom>
        </p:spPr>
        <p:txBody>
          <a:bodyPr wrap="square">
            <a:spAutoFit/>
          </a:bodyPr>
          <a:lstStyle/>
          <a:p>
            <a:pPr lvl="0"/>
            <a:r>
              <a:rPr lang="en-US" sz="2800" b="1" i="1" dirty="0">
                <a:solidFill>
                  <a:srgbClr val="0000FF"/>
                </a:solidFill>
                <a:latin typeface="Times New Roman" pitchFamily="18" charset="0"/>
                <a:cs typeface="Times New Roman"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Gà rừng, thổi nhạc sáo, khe suối, khướu, lĩnh xướng, khoác, kì nhông, diễn ảo thuật, cọn nước,...</a:t>
            </a:r>
            <a:endParaRPr lang="en-US" sz="2800" b="1" dirty="0">
              <a:solidFill>
                <a:srgbClr val="0000FF"/>
              </a:solidFill>
              <a:latin typeface="Times New Roman" pitchFamily="18" charset="0"/>
              <a:cs typeface="Times New Roman" pitchFamily="18" charset="0"/>
            </a:endParaRPr>
          </a:p>
        </p:txBody>
      </p:sp>
      <p:sp>
        <p:nvSpPr>
          <p:cNvPr id="9" name="Rectangle 8"/>
          <p:cNvSpPr/>
          <p:nvPr/>
        </p:nvSpPr>
        <p:spPr>
          <a:xfrm>
            <a:off x="4462817" y="3390695"/>
            <a:ext cx="4449170" cy="1815882"/>
          </a:xfrm>
          <a:prstGeom prst="rect">
            <a:avLst/>
          </a:prstGeom>
        </p:spPr>
        <p:txBody>
          <a:bodyPr wrap="square">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Chim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Gõ</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Kiến</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nổi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mõ</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r>
            <a:br>
              <a:rPr lang="en-US" sz="2800" b="1" dirty="0">
                <a:solidFill>
                  <a:srgbClr val="0000CC"/>
                </a:solidFill>
                <a:latin typeface="Times New Roman" panose="02020603050405020304" pitchFamily="18" charset="0"/>
                <a:cs typeface="Times New Roman" panose="02020603050405020304" pitchFamily="18" charset="0"/>
              </a:rPr>
            </a:br>
            <a:r>
              <a:rPr lang="en-US" sz="2800" b="1" dirty="0" err="1">
                <a:solidFill>
                  <a:srgbClr val="0000CC"/>
                </a:solidFill>
                <a:latin typeface="Times New Roman" panose="02020603050405020304" pitchFamily="18" charset="0"/>
                <a:cs typeface="Times New Roman" panose="02020603050405020304" pitchFamily="18" charset="0"/>
              </a:rPr>
              <a:t>Gà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gọi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vòng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quanh</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r>
            <a:br>
              <a:rPr lang="en-US" sz="2800" b="1" dirty="0">
                <a:solidFill>
                  <a:srgbClr val="0000CC"/>
                </a:solidFill>
                <a:latin typeface="Times New Roman" panose="02020603050405020304" pitchFamily="18" charset="0"/>
                <a:cs typeface="Times New Roman" panose="02020603050405020304" pitchFamily="18" charset="0"/>
              </a:rPr>
            </a:b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Sáng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rồi</a:t>
            </a:r>
            <a:r>
              <a:rPr lang="en-US" sz="2800" b="1" dirty="0">
                <a:solidFill>
                  <a:srgbClr val="0000CC"/>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ngủ</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nữa</a:t>
            </a:r>
            <a:r>
              <a:rPr lang="en-US" sz="2800" b="1" dirty="0">
                <a:solidFill>
                  <a:srgbClr val="FF0000"/>
                </a:solidFill>
                <a:latin typeface="Times New Roman" panose="02020603050405020304" pitchFamily="18" charset="0"/>
                <a:cs typeface="Times New Roman" panose="02020603050405020304" pitchFamily="18" charset="0"/>
              </a:rPr>
              <a:t>/</a:t>
            </a:r>
            <a:br>
              <a:rPr lang="en-US" sz="2800" b="1" dirty="0">
                <a:solidFill>
                  <a:srgbClr val="FF0000"/>
                </a:solidFill>
                <a:latin typeface="Times New Roman" panose="02020603050405020304" pitchFamily="18" charset="0"/>
                <a:cs typeface="Times New Roman" panose="02020603050405020304" pitchFamily="18" charset="0"/>
              </a:rPr>
            </a:br>
            <a:r>
              <a:rPr lang="en-US" sz="2800" b="1" dirty="0" err="1">
                <a:solidFill>
                  <a:srgbClr val="0000CC"/>
                </a:solidFill>
                <a:latin typeface="Times New Roman" panose="02020603050405020304" pitchFamily="18" charset="0"/>
                <a:cs typeface="Times New Roman" panose="02020603050405020304" pitchFamily="18" charset="0"/>
              </a:rPr>
              <a:t>Nào</a:t>
            </a:r>
            <a:r>
              <a:rPr lang="en-US" sz="2800" b="1" dirty="0">
                <a:solidFill>
                  <a:srgbClr val="0000CC"/>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hội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rừng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xanh</a:t>
            </a:r>
            <a:r>
              <a:rPr lang="en-US" sz="2800" b="1" dirty="0">
                <a:solidFill>
                  <a:srgbClr val="0000CC"/>
                </a:solidFill>
                <a:latin typeface="Times New Roman" panose="02020603050405020304" pitchFamily="18" charset="0"/>
                <a:cs typeface="Times New Roman" panose="02020603050405020304" pitchFamily="18" charset="0"/>
              </a:rPr>
              <a:t>!</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0" name="TextBox 9"/>
          <p:cNvSpPr txBox="1"/>
          <p:nvPr/>
        </p:nvSpPr>
        <p:spPr>
          <a:xfrm>
            <a:off x="0" y="5009735"/>
            <a:ext cx="5578523" cy="523220"/>
          </a:xfrm>
          <a:prstGeom prst="rect">
            <a:avLst/>
          </a:prstGeom>
          <a:noFill/>
        </p:spPr>
        <p:txBody>
          <a:bodyPr wrap="square"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Giải</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nghĩa</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từ</a:t>
            </a:r>
            <a:r>
              <a:rPr lang="en-US" sz="2800" b="1" dirty="0">
                <a:solidFill>
                  <a:srgbClr val="00800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161703" y="5460201"/>
            <a:ext cx="2595537"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Mõ: </a:t>
            </a:r>
            <a:endParaRPr lang="en-US" sz="2800" b="1" dirty="0">
              <a:solidFill>
                <a:srgbClr val="0000FF"/>
              </a:solidFill>
              <a:latin typeface="Times New Roman" pitchFamily="18" charset="0"/>
              <a:cs typeface="Times New Roman" pitchFamily="18" charset="0"/>
            </a:endParaRPr>
          </a:p>
        </p:txBody>
      </p:sp>
      <p:sp>
        <p:nvSpPr>
          <p:cNvPr id="12" name="TextBox 11"/>
          <p:cNvSpPr txBox="1"/>
          <p:nvPr/>
        </p:nvSpPr>
        <p:spPr>
          <a:xfrm>
            <a:off x="3276599" y="5496578"/>
            <a:ext cx="3233382"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Ảo</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thuật</a:t>
            </a: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rgbClr val="0000FF"/>
              </a:solidFill>
              <a:latin typeface="Times New Roman" pitchFamily="18" charset="0"/>
              <a:cs typeface="Times New Roman" pitchFamily="18" charset="0"/>
            </a:endParaRPr>
          </a:p>
        </p:txBody>
      </p:sp>
      <p:sp>
        <p:nvSpPr>
          <p:cNvPr id="13" name="TextBox 12"/>
          <p:cNvSpPr txBox="1"/>
          <p:nvPr/>
        </p:nvSpPr>
        <p:spPr>
          <a:xfrm>
            <a:off x="161703" y="6043048"/>
            <a:ext cx="2374710"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nl-NL"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Lĩnh xướng: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276599" y="6100577"/>
            <a:ext cx="2168857" cy="523220"/>
          </a:xfrm>
          <a:prstGeom prst="rect">
            <a:avLst/>
          </a:prstGeom>
          <a:noFill/>
        </p:spPr>
        <p:txBody>
          <a:bodyPr wrap="squar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Con </a:t>
            </a:r>
            <a:r>
              <a:rPr lang="en-US" sz="28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nước</a:t>
            </a:r>
            <a:r>
              <a:rPr lang="vi-VN" sz="28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140043" y="12369"/>
            <a:ext cx="12192000" cy="523220"/>
          </a:xfrm>
          <a:prstGeom prst="rect">
            <a:avLst/>
          </a:prstGeom>
          <a:noFill/>
        </p:spPr>
        <p:txBody>
          <a:bodyPr wrap="square" lIns="91438" tIns="45720" rIns="91438" bIns="4572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0" name="TextBox 19"/>
          <p:cNvSpPr txBox="1"/>
          <p:nvPr/>
        </p:nvSpPr>
        <p:spPr>
          <a:xfrm>
            <a:off x="0" y="477673"/>
            <a:ext cx="12192000" cy="523220"/>
          </a:xfrm>
          <a:prstGeom prst="rect">
            <a:avLst/>
          </a:prstGeom>
          <a:noFill/>
        </p:spPr>
        <p:txBody>
          <a:bodyPr wrap="square" rtlCol="0">
            <a:spAutoFit/>
          </a:bodyPr>
          <a:lstStyle/>
          <a:p>
            <a:pPr algn="ctr"/>
            <a:r>
              <a:rPr lang="en-US" sz="2800" b="1" dirty="0" err="1">
                <a:solidFill>
                  <a:srgbClr val="FF0000"/>
                </a:solidFill>
                <a:latin typeface="Times New Roman" panose="02020603050405020304" pitchFamily="18" charset="0"/>
                <a:cs typeface="Times New Roman" panose="02020603050405020304" pitchFamily="18" charset="0"/>
              </a:rPr>
              <a:t>Đọc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Ngày</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hội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rừng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xanh</a:t>
            </a:r>
            <a:r>
              <a:rPr lang="en-US" sz="2800" b="1" dirty="0">
                <a:solidFill>
                  <a:srgbClr val="FF0000"/>
                </a:solidFill>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4DEAAD21-8D55-41F8-C59F-CFC00CF513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2463" y="4266879"/>
            <a:ext cx="2340670" cy="2560867"/>
          </a:xfrm>
          <a:prstGeom prst="rect">
            <a:avLst/>
          </a:prstGeom>
        </p:spPr>
      </p:pic>
    </p:spTree>
    <p:extLst>
      <p:ext uri="{BB962C8B-B14F-4D97-AF65-F5344CB8AC3E}">
        <p14:creationId xmlns:p14="http://schemas.microsoft.com/office/powerpoint/2010/main" val="2028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2"/>
                                        </p:tgtEl>
                                        <p:attrNameLst>
                                          <p:attrName>style.visibility</p:attrName>
                                        </p:attrNameLst>
                                      </p:cBhvr>
                                      <p:to>
                                        <p:strVal val="visible"/>
                                      </p:to>
                                    </p:set>
                                    <p:anim calcmode="discrete" valueType="clr">
                                      <p:cBhvr override="childStyle">
                                        <p:cTn id="4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2"/>
                                        </p:tgtEl>
                                        <p:attrNameLst>
                                          <p:attrName>fillcolor</p:attrName>
                                        </p:attrNameLst>
                                      </p:cBhvr>
                                      <p:tavLst>
                                        <p:tav tm="0">
                                          <p:val>
                                            <p:clrVal>
                                              <a:schemeClr val="accent2"/>
                                            </p:clrVal>
                                          </p:val>
                                        </p:tav>
                                        <p:tav tm="50000">
                                          <p:val>
                                            <p:clrVal>
                                              <a:schemeClr val="hlink"/>
                                            </p:clrVal>
                                          </p:val>
                                        </p:tav>
                                      </p:tavLst>
                                    </p:anim>
                                    <p:set>
                                      <p:cBhvr>
                                        <p:cTn id="51" dur="80"/>
                                        <p:tgtEl>
                                          <p:spTgt spid="12"/>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ppt_x"/>
                                          </p:val>
                                        </p:tav>
                                        <p:tav tm="100000">
                                          <p:val>
                                            <p:strVal val="#ppt_x"/>
                                          </p:val>
                                        </p:tav>
                                      </p:tavLst>
                                    </p:anim>
                                    <p:anim calcmode="lin" valueType="num">
                                      <p:cBhvr additive="base">
                                        <p:cTn id="5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additive="base">
                                        <p:cTn id="62" dur="500" fill="hold"/>
                                        <p:tgtEl>
                                          <p:spTgt spid="14"/>
                                        </p:tgtEl>
                                        <p:attrNameLst>
                                          <p:attrName>ppt_x</p:attrName>
                                        </p:attrNameLst>
                                      </p:cBhvr>
                                      <p:tavLst>
                                        <p:tav tm="0">
                                          <p:val>
                                            <p:strVal val="#ppt_x"/>
                                          </p:val>
                                        </p:tav>
                                        <p:tav tm="100000">
                                          <p:val>
                                            <p:strVal val="#ppt_x"/>
                                          </p:val>
                                        </p:tav>
                                      </p:tavLst>
                                    </p:anim>
                                    <p:anim calcmode="lin" valueType="num">
                                      <p:cBhvr additive="base">
                                        <p:cTn id="6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126258" y="1632379"/>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2800" b="1" dirty="0" err="1">
                <a:solidFill>
                  <a:srgbClr val="FF0000"/>
                </a:solidFill>
                <a:latin typeface="Times New Roman" panose="02020603050405020304" pitchFamily="18" charset="0"/>
                <a:cs typeface="Times New Roman" panose="02020603050405020304" pitchFamily="18" charset="0"/>
              </a:rPr>
              <a:t>Mõ</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cụ</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dân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gian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làm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bằng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tre</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gỗ</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lòng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rỗng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dùng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để</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điểm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nhịp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hoặc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báo</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phát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lệnh</a:t>
            </a:r>
            <a:r>
              <a:rPr lang="en-US" sz="2800" b="1" dirty="0">
                <a:solidFill>
                  <a:srgbClr val="002060"/>
                </a:solidFill>
                <a:latin typeface="Times New Roman" panose="02020603050405020304" pitchFamily="18" charset="0"/>
                <a:cs typeface="Times New Roman" panose="02020603050405020304" pitchFamily="18" charset="0"/>
              </a:rPr>
              <a:t>.</a:t>
            </a:r>
            <a:endParaRPr lang="en-US" sz="2800" b="1" i="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632549" y="3468448"/>
            <a:ext cx="4960943" cy="3322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772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301567" y="4810125"/>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Times New Roman" panose="02020603050405020304" pitchFamily="18" charset="0"/>
                <a:cs typeface="Times New Roman" panose="02020603050405020304" pitchFamily="18" charset="0"/>
              </a:rPr>
              <a:t>Lĩnh xướng: </a:t>
            </a:r>
            <a:r>
              <a:rPr lang="vi-VN" sz="2800" b="1" dirty="0">
                <a:solidFill>
                  <a:srgbClr val="002060"/>
                </a:solidFill>
                <a:latin typeface="Times New Roman" panose="02020603050405020304" pitchFamily="18" charset="0"/>
                <a:cs typeface="Times New Roman" panose="02020603050405020304" pitchFamily="18" charset="0"/>
              </a:rPr>
              <a:t>hát đơn ca một câu, một đoạn trước hoặc sau phần hát của tập thể</a:t>
            </a:r>
            <a:endParaRPr kumimoji="0" 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668075" y="1830977"/>
            <a:ext cx="4608775" cy="27652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89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Green sky Vectors &amp; Illustrations for Free Download | Freepik">
            <a:extLst>
              <a:ext uri="{FF2B5EF4-FFF2-40B4-BE49-F238E27FC236}">
                <a16:creationId xmlns:a16="http://schemas.microsoft.com/office/drawing/2014/main" id="{14EF4974-FC2E-459F-A4BB-958A38968F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372D74F-CCCB-46C1-AFAB-A8E93A6F0DC8}"/>
              </a:ext>
            </a:extLst>
          </p:cNvPr>
          <p:cNvPicPr>
            <a:picLocks noChangeAspect="1"/>
          </p:cNvPicPr>
          <p:nvPr/>
        </p:nvPicPr>
        <p:blipFill>
          <a:blip r:embed="rId4"/>
          <a:stretch>
            <a:fillRect/>
          </a:stretch>
        </p:blipFill>
        <p:spPr>
          <a:xfrm>
            <a:off x="2287666" y="243929"/>
            <a:ext cx="8037053" cy="1354817"/>
          </a:xfrm>
          <a:prstGeom prst="rect">
            <a:avLst/>
          </a:prstGeom>
        </p:spPr>
      </p:pic>
      <p:sp>
        <p:nvSpPr>
          <p:cNvPr id="13" name="Rectangle: Rounded Corners 8">
            <a:extLst>
              <a:ext uri="{FF2B5EF4-FFF2-40B4-BE49-F238E27FC236}">
                <a16:creationId xmlns:a16="http://schemas.microsoft.com/office/drawing/2014/main" id="{9FAA13FA-2822-408E-8D4A-7B51FD511E29}"/>
              </a:ext>
            </a:extLst>
          </p:cNvPr>
          <p:cNvSpPr/>
          <p:nvPr/>
        </p:nvSpPr>
        <p:spPr>
          <a:xfrm>
            <a:off x="5477866" y="2671224"/>
            <a:ext cx="6908857" cy="1769416"/>
          </a:xfrm>
          <a:custGeom>
            <a:avLst/>
            <a:gdLst>
              <a:gd name="connsiteX0" fmla="*/ 0 w 6908857"/>
              <a:gd name="connsiteY0" fmla="*/ 432109 h 1769416"/>
              <a:gd name="connsiteX1" fmla="*/ 432109 w 6908857"/>
              <a:gd name="connsiteY1" fmla="*/ 0 h 1769416"/>
              <a:gd name="connsiteX2" fmla="*/ 6476748 w 6908857"/>
              <a:gd name="connsiteY2" fmla="*/ 0 h 1769416"/>
              <a:gd name="connsiteX3" fmla="*/ 6908857 w 6908857"/>
              <a:gd name="connsiteY3" fmla="*/ 432109 h 1769416"/>
              <a:gd name="connsiteX4" fmla="*/ 6908857 w 6908857"/>
              <a:gd name="connsiteY4" fmla="*/ 1337307 h 1769416"/>
              <a:gd name="connsiteX5" fmla="*/ 6476748 w 6908857"/>
              <a:gd name="connsiteY5" fmla="*/ 1769416 h 1769416"/>
              <a:gd name="connsiteX6" fmla="*/ 432109 w 6908857"/>
              <a:gd name="connsiteY6" fmla="*/ 1769416 h 1769416"/>
              <a:gd name="connsiteX7" fmla="*/ 0 w 6908857"/>
              <a:gd name="connsiteY7" fmla="*/ 1337307 h 1769416"/>
              <a:gd name="connsiteX8" fmla="*/ 0 w 6908857"/>
              <a:gd name="connsiteY8" fmla="*/ 432109 h 1769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857" h="1769416" fill="none" extrusionOk="0">
                <a:moveTo>
                  <a:pt x="0" y="432109"/>
                </a:moveTo>
                <a:cubicBezTo>
                  <a:pt x="-868" y="196505"/>
                  <a:pt x="177090" y="-11002"/>
                  <a:pt x="432109" y="0"/>
                </a:cubicBezTo>
                <a:cubicBezTo>
                  <a:pt x="2621165" y="-35273"/>
                  <a:pt x="5089435" y="-144294"/>
                  <a:pt x="6476748" y="0"/>
                </a:cubicBezTo>
                <a:cubicBezTo>
                  <a:pt x="6718522" y="952"/>
                  <a:pt x="6898723" y="184918"/>
                  <a:pt x="6908857" y="432109"/>
                </a:cubicBezTo>
                <a:cubicBezTo>
                  <a:pt x="6951441" y="834300"/>
                  <a:pt x="6860498" y="936846"/>
                  <a:pt x="6908857" y="1337307"/>
                </a:cubicBezTo>
                <a:cubicBezTo>
                  <a:pt x="6933202" y="1557544"/>
                  <a:pt x="6718019" y="1766571"/>
                  <a:pt x="6476748" y="1769416"/>
                </a:cubicBezTo>
                <a:cubicBezTo>
                  <a:pt x="4958236" y="1846941"/>
                  <a:pt x="3065431" y="1725713"/>
                  <a:pt x="432109" y="1769416"/>
                </a:cubicBezTo>
                <a:cubicBezTo>
                  <a:pt x="163808" y="1761200"/>
                  <a:pt x="-3914" y="1575900"/>
                  <a:pt x="0" y="1337307"/>
                </a:cubicBezTo>
                <a:cubicBezTo>
                  <a:pt x="-3459" y="926953"/>
                  <a:pt x="-67171" y="786356"/>
                  <a:pt x="0" y="432109"/>
                </a:cubicBezTo>
                <a:close/>
              </a:path>
              <a:path w="6908857" h="1769416" stroke="0" extrusionOk="0">
                <a:moveTo>
                  <a:pt x="0" y="432109"/>
                </a:moveTo>
                <a:cubicBezTo>
                  <a:pt x="-6657" y="170461"/>
                  <a:pt x="177185" y="13183"/>
                  <a:pt x="432109" y="0"/>
                </a:cubicBezTo>
                <a:cubicBezTo>
                  <a:pt x="1221744" y="-95379"/>
                  <a:pt x="5869641" y="58096"/>
                  <a:pt x="6476748" y="0"/>
                </a:cubicBezTo>
                <a:cubicBezTo>
                  <a:pt x="6703268" y="-8536"/>
                  <a:pt x="6903746" y="189788"/>
                  <a:pt x="6908857" y="432109"/>
                </a:cubicBezTo>
                <a:cubicBezTo>
                  <a:pt x="6917767" y="612597"/>
                  <a:pt x="6860859" y="1190606"/>
                  <a:pt x="6908857" y="1337307"/>
                </a:cubicBezTo>
                <a:cubicBezTo>
                  <a:pt x="6915281" y="1568317"/>
                  <a:pt x="6685053" y="1739191"/>
                  <a:pt x="6476748" y="1769416"/>
                </a:cubicBezTo>
                <a:cubicBezTo>
                  <a:pt x="4714393" y="1709510"/>
                  <a:pt x="1506446" y="1851930"/>
                  <a:pt x="432109" y="1769416"/>
                </a:cubicBezTo>
                <a:cubicBezTo>
                  <a:pt x="175268" y="1773914"/>
                  <a:pt x="-15100" y="1591279"/>
                  <a:pt x="0" y="1337307"/>
                </a:cubicBezTo>
                <a:cubicBezTo>
                  <a:pt x="-45628" y="1077830"/>
                  <a:pt x="27880" y="635331"/>
                  <a:pt x="0" y="43210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219170">
              <a:buClr>
                <a:srgbClr val="000000"/>
              </a:buClr>
            </a:pPr>
            <a:r>
              <a:rPr lang="vi-VN" sz="2800" b="1" dirty="0">
                <a:solidFill>
                  <a:srgbClr val="FF0000"/>
                </a:solidFill>
                <a:latin typeface="Times New Roman" panose="02020603050405020304" pitchFamily="18" charset="0"/>
                <a:cs typeface="Times New Roman" panose="02020603050405020304" pitchFamily="18" charset="0"/>
              </a:rPr>
              <a:t>Cọn nước: </a:t>
            </a:r>
            <a:r>
              <a:rPr lang="vi-VN" sz="2800" b="1" dirty="0">
                <a:solidFill>
                  <a:srgbClr val="002060"/>
                </a:solidFill>
                <a:latin typeface="Times New Roman" panose="02020603050405020304" pitchFamily="18" charset="0"/>
                <a:cs typeface="Times New Roman" panose="02020603050405020304" pitchFamily="18" charset="0"/>
              </a:rPr>
              <a:t>vật hình bánh xe có gắn một hệ thống ống bằng tre, nứa, có thể tự quay được nhờ sức nước, dùng để đưa nước từ suối, sông lên ruộng.</a:t>
            </a:r>
            <a:endParaRPr kumimoji="0" lang="en-US" sz="2800" b="1" i="1"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a:endParaRPr>
          </a:p>
        </p:txBody>
      </p:sp>
      <p:pic>
        <p:nvPicPr>
          <p:cNvPr id="14" name="Picture 2">
            <a:extLst>
              <a:ext uri="{FF2B5EF4-FFF2-40B4-BE49-F238E27FC236}">
                <a16:creationId xmlns:a16="http://schemas.microsoft.com/office/drawing/2014/main" id="{B961C27E-2BBB-413E-AD76-16E68EFE4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63300" y="1530204"/>
            <a:ext cx="4827850" cy="30521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20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479</TotalTime>
  <Words>1539</Words>
  <Application>Microsoft Office PowerPoint</Application>
  <PresentationFormat>Widescreen</PresentationFormat>
  <Paragraphs>179</Paragraphs>
  <Slides>34</Slides>
  <Notes>12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Calibri</vt:lpstr>
      <vt:lpstr>Calibri Light</vt:lpstr>
      <vt:lpstr>等线</vt:lpstr>
      <vt:lpstr>HP001 5 hàng</vt:lpstr>
      <vt:lpstr>kaka</vt:lpstr>
      <vt:lpstr>Open Sans</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computer</dc:creator>
  <cp:lastModifiedBy>DELL</cp:lastModifiedBy>
  <cp:revision>23</cp:revision>
  <dcterms:created xsi:type="dcterms:W3CDTF">2024-01-27T02:42:40Z</dcterms:created>
  <dcterms:modified xsi:type="dcterms:W3CDTF">2025-04-21T08:36:01Z</dcterms:modified>
</cp:coreProperties>
</file>