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24" r:id="rId3"/>
    <p:sldMasterId id="2147483736" r:id="rId4"/>
    <p:sldMasterId id="2147483749" r:id="rId5"/>
  </p:sldMasterIdLst>
  <p:notesMasterIdLst>
    <p:notesMasterId r:id="rId36"/>
  </p:notesMasterIdLst>
  <p:sldIdLst>
    <p:sldId id="781" r:id="rId6"/>
    <p:sldId id="259" r:id="rId7"/>
    <p:sldId id="283" r:id="rId8"/>
    <p:sldId id="771" r:id="rId9"/>
    <p:sldId id="770" r:id="rId10"/>
    <p:sldId id="777" r:id="rId11"/>
    <p:sldId id="772" r:id="rId12"/>
    <p:sldId id="773" r:id="rId13"/>
    <p:sldId id="263" r:id="rId14"/>
    <p:sldId id="275" r:id="rId15"/>
    <p:sldId id="776" r:id="rId16"/>
    <p:sldId id="276" r:id="rId17"/>
    <p:sldId id="294" r:id="rId18"/>
    <p:sldId id="272" r:id="rId19"/>
    <p:sldId id="768" r:id="rId20"/>
    <p:sldId id="758" r:id="rId21"/>
    <p:sldId id="767" r:id="rId22"/>
    <p:sldId id="761" r:id="rId23"/>
    <p:sldId id="778" r:id="rId24"/>
    <p:sldId id="769" r:id="rId25"/>
    <p:sldId id="267" r:id="rId26"/>
    <p:sldId id="759" r:id="rId27"/>
    <p:sldId id="760" r:id="rId28"/>
    <p:sldId id="764" r:id="rId29"/>
    <p:sldId id="386" r:id="rId30"/>
    <p:sldId id="260" r:id="rId31"/>
    <p:sldId id="779" r:id="rId32"/>
    <p:sldId id="780" r:id="rId33"/>
    <p:sldId id="273" r:id="rId34"/>
    <p:sldId id="2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980ED-15AF-4ADB-9CA8-95B1B90A89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080D6-A84F-42AE-BEBF-A79AA7F96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lIns="68516" tIns="34258" rIns="68516" bIns="34258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lIns="68516" tIns="34258" rIns="68516" bIns="342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4829"/>
            <a:ext cx="3860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90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97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927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7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  <p:sldLayoutId id="21474837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NULL"/><Relationship Id="rId18" Type="http://schemas.microsoft.com/office/2007/relationships/hdphoto" Target="../media/hdphoto3.wdp"/><Relationship Id="rId7" Type="http://schemas.openxmlformats.org/officeDocument/2006/relationships/image" Target="NUL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5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55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6.png"/><Relationship Id="rId13" Type="http://schemas.openxmlformats.org/officeDocument/2006/relationships/image" Target="NULL"/><Relationship Id="rId3" Type="http://schemas.openxmlformats.org/officeDocument/2006/relationships/image" Target="../media/image64.png"/><Relationship Id="rId21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69.png"/><Relationship Id="rId15" Type="http://schemas.openxmlformats.org/officeDocument/2006/relationships/image" Target="NULL"/><Relationship Id="rId23" Type="http://schemas.openxmlformats.org/officeDocument/2006/relationships/image" Target="../media/image68.png"/><Relationship Id="rId22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711200" y="762000"/>
            <a:ext cx="10972800" cy="6096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8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 THẦY, CÔ VỀ DỰ </a:t>
            </a:r>
            <a:r>
              <a:rPr lang="en-US" sz="8000" b="1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8000" b="1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6" name="WordArt 4" descr="p2_002"/>
          <p:cNvSpPr>
            <a:spLocks noChangeArrowheads="1" noChangeShapeType="1" noTextEdit="1"/>
          </p:cNvSpPr>
          <p:nvPr/>
        </p:nvSpPr>
        <p:spPr bwMode="auto">
          <a:xfrm>
            <a:off x="2540000" y="28956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48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48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endParaRPr lang="en-US" sz="48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4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743200" y="4343400"/>
            <a:ext cx="73152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Người thực hiện : Nguyễn Thị Huyền </a:t>
            </a:r>
          </a:p>
          <a:p>
            <a:pPr algn="ctr"/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867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867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</a:t>
            </a:r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 Quốc Tuấn</a:t>
            </a:r>
            <a:endParaRPr lang="en-US" sz="1867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68802" y="6172201"/>
            <a:ext cx="4421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NĂM HỌC 20</a:t>
            </a:r>
            <a:r>
              <a:rPr lang="vi-VN" sz="3200" dirty="0" smtClean="0"/>
              <a:t>2</a:t>
            </a:r>
            <a:r>
              <a:rPr lang="en-US" sz="3200" dirty="0"/>
              <a:t>4</a:t>
            </a:r>
            <a:r>
              <a:rPr lang="en-US" sz="3200" dirty="0" smtClean="0"/>
              <a:t> </a:t>
            </a:r>
            <a:r>
              <a:rPr lang="en-US" sz="3200" dirty="0"/>
              <a:t>- 20</a:t>
            </a:r>
            <a:r>
              <a:rPr lang="vi-VN" sz="3200" dirty="0" smtClean="0"/>
              <a:t>2</a:t>
            </a:r>
            <a:r>
              <a:rPr lang="en-US" sz="3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46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751402" y="994548"/>
            <a:ext cx="7758935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751402" y="2735179"/>
            <a:ext cx="10168689" cy="274320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Khuyết tật được chia thành các dạng khác nhau như: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3764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318370"/>
            <a:chOff x="4133005" y="1184831"/>
            <a:chExt cx="7608997" cy="51397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493718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301402" cy="770014"/>
            <a:chOff x="4133006" y="1184831"/>
            <a:chExt cx="7721531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721531" cy="4500400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#9Slide03 IcielSamsung Sharp Bo" pitchFamily="2" charset="-93"/>
              <a:cs typeface="Times New Roman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92375"/>
            <a:chOff x="674228" y="4862098"/>
            <a:chExt cx="5343799" cy="1240689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" y="537329"/>
            <a:ext cx="5307290" cy="2545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" y="3167406"/>
            <a:ext cx="5307290" cy="2832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96" y="537329"/>
            <a:ext cx="5458118" cy="54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#9Slide03 IcielSamsung Sharp Bo" pitchFamily="2" charset="-93"/>
              <a:cs typeface="Times New Roman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14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Vận động viên.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14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Giáo viên.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561976"/>
            <a:chOff x="674228" y="4862098"/>
            <a:chExt cx="5343799" cy="1230073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14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Sản xuất các sản phẩm thủ công.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14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Đánh đàn, ca hát.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14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Mát-xa, bấm huyệt.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1950">
            <a:off x="7690253" y="4368413"/>
            <a:ext cx="6260390" cy="41005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98488">
            <a:off x="-1326862" y="-1337823"/>
            <a:ext cx="3417411" cy="22384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96475">
            <a:off x="442064" y="6269809"/>
            <a:ext cx="297762" cy="297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37906">
            <a:off x="11468122" y="271498"/>
            <a:ext cx="395211" cy="3643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653" y="136495"/>
            <a:ext cx="8483600" cy="63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77" algn="just" defTabSz="609630">
              <a:lnSpc>
                <a:spcPct val="150000"/>
              </a:lnSpc>
              <a:spcAft>
                <a:spcPts val="533"/>
              </a:spcAft>
              <a:tabLst>
                <a:tab pos="120233" algn="l"/>
              </a:tabLst>
            </a:pP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vận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thao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dành</a:t>
            </a:r>
            <a:r>
              <a:rPr lang="en-US" sz="2667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667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khuyết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tật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0000" y="1143001"/>
            <a:ext cx="4318000" cy="2640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6511" y="1143001"/>
            <a:ext cx="4318000" cy="2640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0000" y="4039653"/>
            <a:ext cx="4318000" cy="2640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3142" y="4046337"/>
            <a:ext cx="4331369" cy="2633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9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16533" y="-108347"/>
            <a:ext cx="22831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16" tIns="34258" rIns="68516" bIns="34258" numCol="1" anchor="t" anchorCtr="0" compatLnSpc="1">
            <a:prstTxWarp prst="textNoShape">
              <a:avLst/>
            </a:prstTxWarp>
          </a:bodyPr>
          <a:lstStyle/>
          <a:p>
            <a:pPr defTabSz="6851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 descr="Ngày hội bắn cung thể thao người khuyết tật - Cúp Galaxy Paragames 2020 -  Báo Người lao độ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3" y="224588"/>
            <a:ext cx="3926078" cy="28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032" y="224588"/>
            <a:ext cx="3936563" cy="2871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3" y="3248526"/>
            <a:ext cx="3926078" cy="3457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681" y="224588"/>
            <a:ext cx="3794066" cy="2871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032" y="3248526"/>
            <a:ext cx="3936563" cy="3457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1681" y="3248526"/>
            <a:ext cx="3794066" cy="3457074"/>
          </a:xfrm>
          <a:prstGeom prst="rect">
            <a:avLst/>
          </a:prstGeom>
        </p:spPr>
      </p:pic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5A7F110A-4653-44B3-8213-B6367A8E2F0B}"/>
              </a:ext>
            </a:extLst>
          </p:cNvPr>
          <p:cNvSpPr/>
          <p:nvPr/>
        </p:nvSpPr>
        <p:spPr>
          <a:xfrm>
            <a:off x="4203032" y="224588"/>
            <a:ext cx="1355557" cy="8903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Nick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Vujicic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549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838ABB35-F93A-4120-A7FF-E740AAA26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9" y="3719510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2976276" y="2639766"/>
            <a:ext cx="7534029" cy="840049"/>
            <a:chOff x="4133006" y="1184831"/>
            <a:chExt cx="7721531" cy="492204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622495"/>
              <a:chOff x="4436414" y="1551563"/>
              <a:chExt cx="7327378" cy="4133089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399"/>
                <a:ext cx="7191791" cy="2671062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721531" cy="2666878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 smtClean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Cảm 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010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82400" y="177800"/>
            <a:ext cx="298798" cy="2987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100000">
            <a:off x="11462015" y="6153415"/>
            <a:ext cx="562655" cy="5626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899766">
            <a:off x="600944" y="239889"/>
            <a:ext cx="425450" cy="13923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07726" y="1925053"/>
            <a:ext cx="7462379" cy="4490592"/>
            <a:chOff x="7804831" y="3567507"/>
            <a:chExt cx="11045630" cy="6735888"/>
          </a:xfrm>
        </p:grpSpPr>
        <p:grpSp>
          <p:nvGrpSpPr>
            <p:cNvPr id="6" name="Group 6"/>
            <p:cNvGrpSpPr/>
            <p:nvPr/>
          </p:nvGrpSpPr>
          <p:grpSpPr>
            <a:xfrm>
              <a:off x="7804831" y="3567507"/>
              <a:ext cx="11045630" cy="6735888"/>
              <a:chOff x="-76317" y="56451"/>
              <a:chExt cx="9989984" cy="244651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76317" y="56451"/>
                <a:ext cx="9989984" cy="2446512"/>
              </a:xfrm>
              <a:custGeom>
                <a:avLst/>
                <a:gdLst/>
                <a:ahLst/>
                <a:cxnLst/>
                <a:rect l="l" t="t" r="r" b="b"/>
                <a:pathLst>
                  <a:path w="9350375" h="2542899">
                    <a:moveTo>
                      <a:pt x="63030" y="1949346"/>
                    </a:moveTo>
                    <a:cubicBezTo>
                      <a:pt x="63030" y="1949346"/>
                      <a:pt x="0" y="17027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8457302" y="6965"/>
                    </a:cubicBezTo>
                    <a:lnTo>
                      <a:pt x="8457303" y="6965"/>
                    </a:lnTo>
                    <a:cubicBezTo>
                      <a:pt x="8674050" y="16819"/>
                      <a:pt x="8878365" y="36481"/>
                      <a:pt x="9012554" y="101690"/>
                    </a:cubicBezTo>
                    <a:cubicBezTo>
                      <a:pt x="9268599" y="226120"/>
                      <a:pt x="9350375" y="459160"/>
                      <a:pt x="9344887" y="704684"/>
                    </a:cubicBezTo>
                    <a:cubicBezTo>
                      <a:pt x="9344887" y="704684"/>
                      <a:pt x="9301599" y="1013073"/>
                      <a:pt x="9309033" y="1248607"/>
                    </a:cubicBezTo>
                    <a:cubicBezTo>
                      <a:pt x="9316156" y="1691147"/>
                      <a:pt x="9323312" y="1886750"/>
                      <a:pt x="9323312" y="1886750"/>
                    </a:cubicBezTo>
                    <a:cubicBezTo>
                      <a:pt x="9306631" y="2102482"/>
                      <a:pt x="9191987" y="2313094"/>
                      <a:pt x="8995118" y="2424718"/>
                    </a:cubicBezTo>
                    <a:cubicBezTo>
                      <a:pt x="8844766" y="2509967"/>
                      <a:pt x="8646735" y="2525065"/>
                      <a:pt x="6874210" y="2514323"/>
                    </a:cubicBezTo>
                    <a:lnTo>
                      <a:pt x="6874112" y="2514323"/>
                    </a:lnTo>
                    <a:cubicBezTo>
                      <a:pt x="645952" y="2509046"/>
                      <a:pt x="384604" y="2542899"/>
                      <a:pt x="254278" y="2433742"/>
                    </a:cubicBezTo>
                    <a:cubicBezTo>
                      <a:pt x="145767" y="2342857"/>
                      <a:pt x="81795" y="2149545"/>
                      <a:pt x="63030" y="1949346"/>
                    </a:cubicBezTo>
                    <a:close/>
                  </a:path>
                </a:pathLst>
              </a:custGeom>
              <a:solidFill>
                <a:srgbClr val="FFE8E5"/>
              </a:solidFill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7903957" y="4229717"/>
              <a:ext cx="10859282" cy="4985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</a:pPr>
              <a:r>
                <a:rPr lang="en-US" sz="2667" b="1" dirty="0" smtClean="0">
                  <a:solidFill>
                    <a:srgbClr val="000000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     </a:t>
              </a:r>
              <a:r>
                <a:rPr lang="vi-VN" sz="2800" b="1" dirty="0" smtClean="0">
                  <a:solidFill>
                    <a:srgbClr val="000000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Những </a:t>
              </a:r>
              <a:r>
                <a:rPr lang="vi-VN" sz="2800" b="1" dirty="0">
                  <a:solidFill>
                    <a:srgbClr val="000000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người khuyết tật dù gặp nhiều khó khăn trong cuộc sống nhưng họ vẫn có những mặt mạnh khác so với người bình thường để có thể khắc phục khó </a:t>
              </a:r>
              <a:r>
                <a:rPr lang="vi-VN" sz="2800" b="1" dirty="0" smtClean="0">
                  <a:solidFill>
                    <a:srgbClr val="000000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khăn.</a:t>
              </a:r>
              <a:r>
                <a:rPr lang="en-US" sz="2800" b="1" dirty="0" smtClean="0">
                  <a:solidFill>
                    <a:srgbClr val="000000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 </a:t>
              </a:r>
              <a:r>
                <a:rPr lang="vi-VN" sz="2800" b="1" dirty="0" smtClean="0">
                  <a:solidFill>
                    <a:srgbClr val="000000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Tìm </a:t>
              </a:r>
              <a:r>
                <a:rPr lang="vi-VN" sz="2800" b="1" dirty="0">
                  <a:solidFill>
                    <a:srgbClr val="000000"/>
                  </a:solidFill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rPr>
                <a:t>hiểu về người khuyết tật là để đồng cảm với họ.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87441"/>
            <a:ext cx="12192000" cy="7095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p:pic>
        <p:nvPicPr>
          <p:cNvPr id="1026" name="Picture 2" descr="Thể thao người khuyết tật Việt Nam tranh tài quốc tế - Báo Người lao độ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36" y="4191000"/>
            <a:ext cx="2952921" cy="20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220" y="2037208"/>
            <a:ext cx="2971637" cy="1844675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74365" y="6415645"/>
            <a:ext cx="335635" cy="3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10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#9Slide03 IcielSamsung Sharp Bo" pitchFamily="2" charset="-93"/>
              <a:cs typeface="Times New Roman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1297664" y="4633027"/>
            <a:ext cx="3137977" cy="1480427"/>
            <a:chOff x="781262" y="3217613"/>
            <a:chExt cx="4680706" cy="432670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6461845"/>
              <a:ext cx="4680706" cy="10824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32" y="1391151"/>
            <a:ext cx="4726864" cy="1695736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49"/>
            <a:ext cx="4991100" cy="884231"/>
            <a:chOff x="674228" y="4862098"/>
            <a:chExt cx="5343799" cy="1285371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 hiểu về người khuyết tật để có sự </a:t>
              </a: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noProof="0" dirty="0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ồ</a:t>
              </a: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8"/>
            <a:ext cx="4991100" cy="884233"/>
            <a:chOff x="674228" y="4862098"/>
            <a:chExt cx="5343799" cy="1285374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5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884231"/>
            <a:chOff x="674228" y="4862098"/>
            <a:chExt cx="5343799" cy="1285371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53" y="3215843"/>
            <a:ext cx="4652849" cy="271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Những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giúp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đỡ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khuyết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#9Slide03 IcielSamsung Sharp Bo" pitchFamily="2" charset="-93"/>
              <a:cs typeface="Times New Roman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4003007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39" y="4939482"/>
              <a:ext cx="5205575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thư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viên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859624"/>
            <a:ext cx="4954626" cy="1259203"/>
            <a:chOff x="674228" y="4862098"/>
            <a:chExt cx="5343799" cy="1655106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5" cy="157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2400" b="1" dirty="0" err="1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nhường</a:t>
              </a:r>
              <a:r>
                <a:rPr lang="en-US" sz="2400" b="1" dirty="0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2400" b="1" dirty="0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khách</a:t>
              </a:r>
              <a:r>
                <a:rPr lang="en-US" sz="2400" b="1" dirty="0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bus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978567" y="4269841"/>
            <a:ext cx="5109412" cy="1681788"/>
            <a:chOff x="674228" y="5317759"/>
            <a:chExt cx="5343799" cy="2171328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5317759"/>
              <a:ext cx="5343799" cy="123006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5395140"/>
              <a:ext cx="5205574" cy="2093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Quyên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góp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ủng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hộ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6534681" y="1624838"/>
            <a:ext cx="4608202" cy="945890"/>
            <a:chOff x="674228" y="4862098"/>
            <a:chExt cx="5343799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3" cy="1080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xuyên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thăm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6472989" y="2845088"/>
            <a:ext cx="4998915" cy="905484"/>
            <a:chOff x="6802320" y="-291833"/>
            <a:chExt cx="5343799" cy="1230073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802320" y="-291833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6871432" y="-225066"/>
              <a:ext cx="5205574" cy="1009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vũ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sân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khấu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biểu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6545179" y="4184596"/>
            <a:ext cx="4998915" cy="905484"/>
            <a:chOff x="6802320" y="-291833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802320" y="-291833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6871432" y="-225066"/>
              <a:ext cx="5205574" cy="62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626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 chúng ta đều có thể bày tỏ sự quan tâm và chia sẻ cùng các bạn khó khăn 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</a:t>
            </a:r>
            <a:r>
              <a:rPr lang="vi-VN" sz="34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à </a:t>
            </a:r>
            <a:r>
              <a:rPr lang="vi-VN" sz="34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1246983" y="838285"/>
            <a:ext cx="7969196" cy="1064554"/>
            <a:chOff x="3126503" y="-6419650"/>
            <a:chExt cx="8452146" cy="623747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3156577" y="-6419650"/>
              <a:ext cx="8422072" cy="5847006"/>
              <a:chOff x="3481224" y="-5515629"/>
              <a:chExt cx="8146981" cy="5227955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436414" y="-2958736"/>
                <a:ext cx="7191791" cy="2671062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3481224" y="-5515629"/>
                <a:ext cx="7155053" cy="4925697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3126503" y="-6367233"/>
              <a:ext cx="7601817" cy="61850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- Ở lớp, trường em, nơi em ở có </a:t>
              </a:r>
              <a:r>
                <a:rPr lang="nl-NL" sz="2800" b="1" dirty="0" smtClean="0"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là người khuyết </a:t>
              </a:r>
              <a:r>
                <a:rPr lang="nl-NL" sz="2800" b="1" dirty="0" smtClean="0">
                  <a:latin typeface="Times New Roman" pitchFamily="18" charset="0"/>
                  <a:cs typeface="Times New Roman" pitchFamily="18" charset="0"/>
                </a:rPr>
                <a:t>tật không?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47" y="2137653"/>
            <a:ext cx="4010527" cy="37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30" y="2137653"/>
            <a:ext cx="4439359" cy="375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526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Diagonal Corners Rounded 4">
            <a:extLst>
              <a:ext uri="{FF2B5EF4-FFF2-40B4-BE49-F238E27FC236}">
                <a16:creationId xmlns:a16="http://schemas.microsoft.com/office/drawing/2014/main" id="{930ADC02-6498-49EE-8B6C-20D0F650FE17}"/>
              </a:ext>
            </a:extLst>
          </p:cNvPr>
          <p:cNvSpPr/>
          <p:nvPr/>
        </p:nvSpPr>
        <p:spPr>
          <a:xfrm flipH="1">
            <a:off x="1341658" y="4199962"/>
            <a:ext cx="4183165" cy="1294459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8501" y="1284432"/>
            <a:ext cx="4555393" cy="2387108"/>
            <a:chOff x="786064" y="2960832"/>
            <a:chExt cx="4161796" cy="2387108"/>
          </a:xfrm>
        </p:grpSpPr>
        <p:sp>
          <p:nvSpPr>
            <p:cNvPr id="15" name="Rectangle: Diagonal Corners Rounded 30">
              <a:extLst>
                <a:ext uri="{FF2B5EF4-FFF2-40B4-BE49-F238E27FC236}">
                  <a16:creationId xmlns:a16="http://schemas.microsoft.com/office/drawing/2014/main" id="{E2B7BDA1-6F61-47A9-8182-F9CAFD15BD7E}"/>
                </a:ext>
              </a:extLst>
            </p:cNvPr>
            <p:cNvSpPr/>
            <p:nvPr/>
          </p:nvSpPr>
          <p:spPr>
            <a:xfrm flipH="1">
              <a:off x="786064" y="2960832"/>
              <a:ext cx="4161796" cy="2387108"/>
            </a:xfrm>
            <a:prstGeom prst="wedgeRoundRectCallout">
              <a:avLst>
                <a:gd name="adj1" fmla="val 37475"/>
                <a:gd name="adj2" fmla="val 84938"/>
                <a:gd name="adj3" fmla="val 16667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94611" y="3048993"/>
              <a:ext cx="364957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nl-NL" sz="2800" b="1" dirty="0" smtClean="0">
                  <a:latin typeface="Times New Roman" pitchFamily="18" charset="0"/>
                  <a:cs typeface="Times New Roman" pitchFamily="18" charset="0"/>
                </a:rPr>
                <a:t>m </a:t>
              </a:r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đã làm để giúp đỡ những </a:t>
              </a:r>
              <a:r>
                <a:rPr lang="nl-NL" sz="2800" b="1" dirty="0" smtClean="0">
                  <a:latin typeface="Times New Roman" pitchFamily="18" charset="0"/>
                  <a:cs typeface="Times New Roman" pitchFamily="18" charset="0"/>
                </a:rPr>
                <a:t>bạn học </a:t>
              </a:r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sinh khuyết tật ở trường, lớp và ở địa phương em?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2" y="745958"/>
            <a:ext cx="5245769" cy="526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724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702968" y="1997242"/>
            <a:ext cx="5598695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ĐÂY LÀ AI?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5 ô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sổ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phim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1 ô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kì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quà</a:t>
              </a:r>
              <a:r>
                <a:rPr lang="en-US" alt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89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157650" y="451081"/>
            <a:ext cx="7876700" cy="47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ĐÂY LÀ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AI?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58564" y="5349240"/>
            <a:ext cx="902447" cy="1284669"/>
            <a:chOff x="990600" y="2621280"/>
            <a:chExt cx="2735176" cy="387598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90600" y="5243665"/>
              <a:ext cx="2735176" cy="12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Số</a:t>
              </a:r>
              <a:r>
                <a:rPr lang="en-US" sz="2100" b="1" dirty="0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1</a:t>
              </a:r>
              <a:endParaRPr lang="en-US" sz="2100" b="1" dirty="0">
                <a:solidFill>
                  <a:srgbClr val="00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13356" y="5372100"/>
            <a:ext cx="902447" cy="1284669"/>
            <a:chOff x="990600" y="2621280"/>
            <a:chExt cx="2735176" cy="387598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0600" y="5243665"/>
              <a:ext cx="2735176" cy="12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Số</a:t>
              </a:r>
              <a:r>
                <a:rPr lang="en-US" sz="2100" b="1" dirty="0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53992" y="5372100"/>
            <a:ext cx="902447" cy="1284669"/>
            <a:chOff x="990600" y="2621280"/>
            <a:chExt cx="2735176" cy="387598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90600" y="5243665"/>
              <a:ext cx="2735176" cy="12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Số</a:t>
              </a:r>
              <a:r>
                <a:rPr lang="en-US" sz="2100" b="1" dirty="0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51706" y="5394960"/>
            <a:ext cx="902447" cy="1284669"/>
            <a:chOff x="990600" y="2621280"/>
            <a:chExt cx="2735176" cy="387598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90600" y="5243665"/>
              <a:ext cx="2735176" cy="12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Số</a:t>
              </a:r>
              <a:r>
                <a:rPr lang="en-US" sz="2100" b="1" dirty="0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2050" name="Picture 2" descr="Độc đáo hình tượng ông bụt trong truyện cổ Việt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/>
          <a:stretch/>
        </p:blipFill>
        <p:spPr bwMode="auto">
          <a:xfrm>
            <a:off x="1358565" y="1485901"/>
            <a:ext cx="2046277" cy="15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9463575" y="5394960"/>
            <a:ext cx="902447" cy="1284669"/>
            <a:chOff x="990600" y="2621280"/>
            <a:chExt cx="2735176" cy="387598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90600" y="5243665"/>
              <a:ext cx="2735176" cy="12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Số</a:t>
              </a:r>
              <a:r>
                <a:rPr lang="en-US" sz="2100" b="1" dirty="0" smtClean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>
                  <a:solidFill>
                    <a:srgbClr val="0000CC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2" name="Picture 4" descr="Nữ ca sĩ khiến Hari Won ghen tuông hoá chị Hằng Nga xinh đẹp say đắm lòng  người - Yeah1 Mus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b="13418"/>
          <a:stretch/>
        </p:blipFill>
        <p:spPr bwMode="auto">
          <a:xfrm>
            <a:off x="4874934" y="1485901"/>
            <a:ext cx="2210146" cy="15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ôn Ngộ Không - Nhân vật mang đầy tính nhân văn - Tượng Mỹ Hầu Vương trang  trí 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153" y="1485900"/>
            <a:ext cx="2510278" cy="15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ự tích chú Cuội cung trăng lớp 3, sự tích chú Cuội chị Hằ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18" y="3371850"/>
            <a:ext cx="2620170" cy="154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12 Bài văn tả cô Tấm trong truyện cổ tích &quot;Tấm Cám&quot; (lớp 5) hay nhất -  Toplist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47" y="3371850"/>
            <a:ext cx="2747028" cy="154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0842" y="3061901"/>
            <a:ext cx="978344" cy="346184"/>
          </a:xfrm>
          <a:prstGeom prst="rect">
            <a:avLst/>
          </a:prstGeom>
          <a:noFill/>
        </p:spPr>
        <p:txBody>
          <a:bodyPr wrap="none" lIns="68516" tIns="34258" rIns="68516" bIns="34258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Bụt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29123" y="3016181"/>
            <a:ext cx="1093760" cy="346184"/>
          </a:xfrm>
          <a:prstGeom prst="rect">
            <a:avLst/>
          </a:prstGeom>
          <a:noFill/>
        </p:spPr>
        <p:txBody>
          <a:bodyPr wrap="none" lIns="68516" tIns="34258" rIns="68516" bIns="34258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721567" y="3004751"/>
            <a:ext cx="1677253" cy="346184"/>
          </a:xfrm>
          <a:prstGeom prst="rect">
            <a:avLst/>
          </a:prstGeom>
          <a:noFill/>
        </p:spPr>
        <p:txBody>
          <a:bodyPr wrap="none" lIns="68516" tIns="34258" rIns="68516" bIns="34258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92765" y="4909595"/>
            <a:ext cx="1093760" cy="346184"/>
          </a:xfrm>
          <a:prstGeom prst="rect">
            <a:avLst/>
          </a:prstGeom>
          <a:noFill/>
        </p:spPr>
        <p:txBody>
          <a:bodyPr wrap="none" lIns="68516" tIns="34258" rIns="68516" bIns="34258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65861" y="4909594"/>
            <a:ext cx="935704" cy="346184"/>
          </a:xfrm>
          <a:prstGeom prst="rect">
            <a:avLst/>
          </a:prstGeom>
          <a:noFill/>
        </p:spPr>
        <p:txBody>
          <a:bodyPr wrap="none" lIns="68516" tIns="34258" rIns="68516" bIns="34258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047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702968" y="1997242"/>
            <a:ext cx="5598695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ĐÂY LÀ AI?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16533" y="-108347"/>
            <a:ext cx="22831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16" tIns="34258" rIns="68516" bIns="34258" numCol="1" anchor="t" anchorCtr="0" compatLnSpc="1">
            <a:prstTxWarp prst="textNoShape">
              <a:avLst/>
            </a:prstTxWarp>
          </a:bodyPr>
          <a:lstStyle/>
          <a:p>
            <a:pPr defTabSz="6851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3" y="120254"/>
            <a:ext cx="3926078" cy="314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41" y="120255"/>
            <a:ext cx="4014654" cy="314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497" y="86800"/>
            <a:ext cx="4012433" cy="317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68" y="3452082"/>
            <a:ext cx="6112042" cy="318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2" y="3452082"/>
            <a:ext cx="5249551" cy="318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3198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633304" y="250311"/>
            <a:ext cx="44083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1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3384815" y="1312787"/>
            <a:ext cx="5194056" cy="43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27: GIÚP ĐỠ NGƯỜI KHUYẾT TẬT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7899" y="635679"/>
            <a:ext cx="644788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CHỦ ĐỀ: HOẠT ĐỘNG VÌ CỘNG ĐỒNG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850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734</Words>
  <Application>Microsoft Office PowerPoint</Application>
  <PresentationFormat>Widescreen</PresentationFormat>
  <Paragraphs>67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微软雅黑</vt:lpstr>
      <vt:lpstr>黑体</vt:lpstr>
      <vt:lpstr>宋体</vt:lpstr>
      <vt:lpstr>#9Slide03 IcielSamsung Sharp Bo</vt:lpstr>
      <vt:lpstr>Arial</vt:lpstr>
      <vt:lpstr>Arial-Rounded</vt:lpstr>
      <vt:lpstr>Calibri</vt:lpstr>
      <vt:lpstr>Calibri Light</vt:lpstr>
      <vt:lpstr>Cambria</vt:lpstr>
      <vt:lpstr>Georgia</vt:lpstr>
      <vt:lpstr>Tahoma</vt:lpstr>
      <vt:lpstr>Times New Roman</vt:lpstr>
      <vt:lpstr>Wingdings</vt:lpstr>
      <vt:lpstr>sách</vt:lpstr>
      <vt:lpstr>2_Office Theme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69</cp:revision>
  <dcterms:created xsi:type="dcterms:W3CDTF">2022-12-30T06:05:50Z</dcterms:created>
  <dcterms:modified xsi:type="dcterms:W3CDTF">2025-04-21T08:32:53Z</dcterms:modified>
</cp:coreProperties>
</file>