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262" r:id="rId2"/>
    <p:sldId id="312" r:id="rId3"/>
    <p:sldId id="261" r:id="rId4"/>
    <p:sldId id="259" r:id="rId5"/>
    <p:sldId id="313" r:id="rId6"/>
    <p:sldId id="263" r:id="rId7"/>
    <p:sldId id="270" r:id="rId8"/>
    <p:sldId id="272" r:id="rId9"/>
    <p:sldId id="277" r:id="rId10"/>
    <p:sldId id="271" r:id="rId11"/>
    <p:sldId id="276" r:id="rId12"/>
    <p:sldId id="278" r:id="rId13"/>
    <p:sldId id="279" r:id="rId14"/>
    <p:sldId id="275" r:id="rId15"/>
    <p:sldId id="311" r:id="rId16"/>
    <p:sldId id="280" r:id="rId17"/>
    <p:sldId id="281" r:id="rId18"/>
    <p:sldId id="314" r:id="rId19"/>
    <p:sldId id="315" r:id="rId20"/>
    <p:sldId id="284" r:id="rId21"/>
    <p:sldId id="316" r:id="rId22"/>
    <p:sldId id="290" r:id="rId23"/>
    <p:sldId id="291" r:id="rId24"/>
    <p:sldId id="292" r:id="rId25"/>
    <p:sldId id="293" r:id="rId26"/>
    <p:sldId id="317" r:id="rId27"/>
    <p:sldId id="296" r:id="rId28"/>
    <p:sldId id="297" r:id="rId29"/>
    <p:sldId id="294" r:id="rId30"/>
    <p:sldId id="295" r:id="rId31"/>
    <p:sldId id="318" r:id="rId32"/>
    <p:sldId id="298" r:id="rId33"/>
    <p:sldId id="299" r:id="rId34"/>
    <p:sldId id="301" r:id="rId35"/>
    <p:sldId id="300" r:id="rId36"/>
    <p:sldId id="302" r:id="rId37"/>
    <p:sldId id="303" r:id="rId38"/>
    <p:sldId id="304" r:id="rId39"/>
    <p:sldId id="305" r:id="rId40"/>
    <p:sldId id="306" r:id="rId41"/>
    <p:sldId id="307" r:id="rId42"/>
    <p:sldId id="309" r:id="rId43"/>
    <p:sldId id="30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0" y="690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32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2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10" Type="http://schemas.openxmlformats.org/officeDocument/2006/relationships/image" Target="../media/image34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3818" y="2827406"/>
            <a:ext cx="98010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</a:t>
            </a:r>
            <a:r>
              <a:rPr lang="nl-NL" altLang="en-US" sz="4400" b="1" dirty="0">
                <a:latin typeface="Times New Roman" panose="02020603050405020304" pitchFamily="18" charset="0"/>
              </a:rPr>
              <a:t>ả vờ,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nl-NL" altLang="en-US" sz="4400" b="1" dirty="0">
                <a:latin typeface="Times New Roman" panose="02020603050405020304" pitchFamily="18" charset="0"/>
              </a:rPr>
              <a:t>âm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400" b="1" dirty="0">
                <a:latin typeface="Times New Roman" panose="02020603050405020304" pitchFamily="18" charset="0"/>
              </a:rPr>
              <a:t>iếm, c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ưỡi</a:t>
            </a:r>
            <a:r>
              <a:rPr lang="nl-NL" altLang="en-US" sz="4400" b="1" dirty="0">
                <a:latin typeface="Times New Roman" panose="02020603050405020304" pitchFamily="18" charset="0"/>
              </a:rPr>
              <a:t> cổ, ngh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iến</a:t>
            </a:r>
            <a:r>
              <a:rPr lang="nl-NL" altLang="en-US" sz="4400" b="1" dirty="0">
                <a:latin typeface="Times New Roman" panose="02020603050405020304" pitchFamily="18" charset="0"/>
              </a:rPr>
              <a:t>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nl-NL" altLang="en-US" sz="4400" b="1" dirty="0">
                <a:latin typeface="Times New Roman" panose="02020603050405020304" pitchFamily="18" charset="0"/>
              </a:rPr>
              <a:t>ăng</a:t>
            </a:r>
            <a:r>
              <a:rPr lang="nl-NL" altLang="en-US" sz="2000" b="1" dirty="0"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85" y="117707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" y="-109655"/>
            <a:ext cx="12192000" cy="6858000"/>
          </a:xfrm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858112" y="1235272"/>
            <a:ext cx="8915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800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Đợi từ sáng đến trưa,  vẫn không được gặp,  cậu bèn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liều chết </a:t>
            </a:r>
            <a:r>
              <a:rPr lang="nl-NL" altLang="en-US" sz="2800" b="1" dirty="0">
                <a:latin typeface="Times New Roman" panose="02020603050405020304" pitchFamily="18" charset="0"/>
              </a:rPr>
              <a:t> xô mấy người lính gác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ngã chúi</a:t>
            </a:r>
            <a:r>
              <a:rPr lang="nl-NL" altLang="en-US" sz="2800" b="1" dirty="0">
                <a:latin typeface="Times New Roman" panose="02020603050405020304" pitchFamily="18" charset="0"/>
              </a:rPr>
              <a:t>,  xăm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xăm</a:t>
            </a:r>
            <a:r>
              <a:rPr lang="nl-NL" altLang="en-US" sz="2800" b="1" dirty="0">
                <a:latin typeface="Times New Roman" panose="02020603050405020304" pitchFamily="18" charset="0"/>
              </a:rPr>
              <a:t> xuống bến.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 flipH="1">
            <a:off x="5485074" y="1324867"/>
            <a:ext cx="163398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8857465" y="1379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 flipH="1">
            <a:off x="3258385" y="1760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9868735" y="176724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3690938" y="2194793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3607496" y="218731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53470" y="2620941"/>
            <a:ext cx="915342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Low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b="1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Ta xuống xin bệ kiến Vua, không kẻ nào được giữ ta lại (giọng giận dữ). Quốc Toản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tạ ơn</a:t>
            </a:r>
            <a:r>
              <a:rPr lang="nl-NL" altLang="en-US" sz="2800" b="1" dirty="0">
                <a:latin typeface="Times New Roman" panose="02020603050405020304" pitchFamily="18" charset="0"/>
              </a:rPr>
              <a:t> Vua, chân bước lên bờ mà lòng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ấm ức</a:t>
            </a:r>
            <a:r>
              <a:rPr lang="nl-NL" altLang="en-US" sz="2800" b="1" dirty="0">
                <a:latin typeface="Times New Roman" panose="02020603050405020304" pitchFamily="18" charset="0"/>
              </a:rPr>
              <a:t>:    “Vua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ban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cam quý  nhưng xem ta như trẻ con,  vẫn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không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dự bàn việc nước.”   Nghĩ đến quân giặc đang lăm le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đè đầu cưỡi cổ</a:t>
            </a:r>
            <a:r>
              <a:rPr lang="nl-NL" altLang="en-US" sz="2800" b="1" dirty="0">
                <a:latin typeface="Times New Roman" panose="02020603050405020304" pitchFamily="18" charset="0"/>
              </a:rPr>
              <a:t> dân mình,  cậu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nghiến răng</a:t>
            </a:r>
            <a:r>
              <a:rPr lang="nl-NL" altLang="en-US" sz="2800" b="1" dirty="0">
                <a:latin typeface="Times New Roman" panose="02020603050405020304" pitchFamily="18" charset="0"/>
              </a:rPr>
              <a:t>,  hai bàn tay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bóp chặt</a:t>
            </a:r>
            <a:r>
              <a:rPr lang="nl-NL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153983" y="274462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42992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42230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7837946" y="3128845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9055281" y="4080796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8973385" y="408147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3637028" y="4096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9916950" y="4477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7106681" y="489143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7030481" y="490971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3651905" y="497915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6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6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6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6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6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6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86975" y="428024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853" y="411532"/>
            <a:ext cx="841059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(1279 – 1368),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3365" y="1436703"/>
            <a:ext cx="1136444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5562" y="1970231"/>
            <a:ext cx="927571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(1267 – 1285):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3362" y="3559390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3365" y="4233122"/>
            <a:ext cx="41929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3880" y="4860204"/>
            <a:ext cx="117268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48158" y="2296685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769607" y="3442007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1634470" y="480670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2031987" y="74774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3" y="443892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8" y="1947193"/>
            <a:ext cx="527050" cy="1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39" y="3126377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01" y="4457364"/>
            <a:ext cx="527050" cy="18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9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7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8446" y="6334780"/>
            <a:ext cx="5792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820" y="1041"/>
            <a:ext cx="7863285" cy="1724532"/>
            <a:chOff x="-253302" y="411458"/>
            <a:chExt cx="3790932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-253302" y="411458"/>
              <a:ext cx="906865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7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832302" y="1672518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xin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808859" y="2157300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xin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836023" y="2700527"/>
            <a:ext cx="951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Tìm</a:t>
            </a:r>
            <a:r>
              <a:rPr lang="en-US" sz="2400" b="1" dirty="0"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rất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lòng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832302" y="3271233"/>
            <a:ext cx="951186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xô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lính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bến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832302" y="4210315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khen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832302" y="4720205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60" y="230713"/>
            <a:ext cx="906780" cy="848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9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902979" y="3054053"/>
            <a:ext cx="1000468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687294" y="2803165"/>
            <a:ext cx="955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bóp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119133" y="4033628"/>
            <a:ext cx="995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bóp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281065" y="993400"/>
            <a:ext cx="10371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vua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khen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ấm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ức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119132" y="1577532"/>
            <a:ext cx="1037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coi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con,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6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985554" y="522287"/>
            <a:ext cx="9056915" cy="5813425"/>
          </a:xfrm>
          <a:prstGeom prst="flowChartConnector">
            <a:avLst/>
          </a:prstGeom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5" y="398263"/>
            <a:ext cx="1703159" cy="17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713" r="11766" b="2701"/>
          <a:stretch/>
        </p:blipFill>
        <p:spPr>
          <a:xfrm>
            <a:off x="386500" y="365125"/>
            <a:ext cx="10614581" cy="5027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16" y="5609764"/>
            <a:ext cx="10784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 tuổi như Trần Quốc Toản mà đã có lòng yêu nư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căm thù giặc thì thật đáng khâm phục, đáng để chúng ta học tập.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14001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2210" y="1028750"/>
            <a:ext cx="1160957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Nguyên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thần</a:t>
            </a:r>
            <a:r>
              <a:rPr lang="en-US" b="1" dirty="0">
                <a:latin typeface="UTM Avo" panose="02040603050506020204" pitchFamily="18" charset="0"/>
              </a:rPr>
              <a:t> sang </a:t>
            </a:r>
            <a:r>
              <a:rPr lang="en-US" b="1" dirty="0" err="1">
                <a:latin typeface="UTM Avo" panose="02040603050506020204" pitchFamily="18" charset="0"/>
              </a:rPr>
              <a:t>giả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vờ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ta.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Trần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giận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họp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dưới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thuyền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quyết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được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lính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bến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tâu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>
                <a:latin typeface="UTM Avo" panose="02040603050506020204" pitchFamily="18" charset="0"/>
              </a:rPr>
              <a:t>Cho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. Xin </a:t>
            </a:r>
            <a:r>
              <a:rPr lang="en-US" b="1" dirty="0" err="1">
                <a:latin typeface="UTM Avo" panose="02040603050506020204" pitchFamily="18" charset="0"/>
              </a:rPr>
              <a:t>bệ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gươm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chịu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ôn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tồn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phép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lẽ</a:t>
            </a:r>
            <a:r>
              <a:rPr lang="en-US" b="1" dirty="0">
                <a:latin typeface="UTM Avo" panose="02040603050506020204" pitchFamily="18" charset="0"/>
              </a:rPr>
              <a:t> ra </a:t>
            </a:r>
            <a:r>
              <a:rPr lang="en-US" b="1" dirty="0" err="1">
                <a:latin typeface="UTM Avo" panose="02040603050506020204" pitchFamily="18" charset="0"/>
              </a:rPr>
              <a:t>phải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trị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lo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ta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khen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ức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bờ</a:t>
            </a:r>
            <a:r>
              <a:rPr lang="en-US" b="1" dirty="0">
                <a:latin typeface="UTM Avo" panose="02040603050506020204" pitchFamily="18" charset="0"/>
              </a:rPr>
              <a:t>: “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ta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con,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”. </a:t>
            </a:r>
            <a:r>
              <a:rPr lang="en-US" b="1" dirty="0" err="1">
                <a:latin typeface="UTM Avo" panose="02040603050506020204" pitchFamily="18" charset="0"/>
              </a:rPr>
              <a:t>Nghĩ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nghiến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răng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bóp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chặt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Khi </a:t>
            </a:r>
            <a:r>
              <a:rPr lang="en-US" b="1" dirty="0" err="1">
                <a:latin typeface="UTM Avo" panose="02040603050506020204" pitchFamily="18" charset="0"/>
              </a:rPr>
              <a:t>trở</a:t>
            </a:r>
            <a:r>
              <a:rPr lang="en-US" b="1" dirty="0">
                <a:latin typeface="UTM Avo" panose="02040603050506020204" pitchFamily="18" charset="0"/>
              </a:rPr>
              <a:t> ra,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xoè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nát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từ</a:t>
            </a:r>
            <a:r>
              <a:rPr lang="en-US" b="1" dirty="0">
                <a:latin typeface="UTM Avo" panose="02040603050506020204" pitchFamily="18" charset="0"/>
              </a:rPr>
              <a:t> bao </a:t>
            </a:r>
            <a:r>
              <a:rPr lang="en-US" b="1" dirty="0" err="1">
                <a:latin typeface="UTM Avo" panose="02040603050506020204" pitchFamily="18" charset="0"/>
              </a:rPr>
              <a:t>giờ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				(Theo Nguyễn </a:t>
            </a:r>
            <a:r>
              <a:rPr lang="en-US" b="1" dirty="0" err="1">
                <a:latin typeface="UTM Avo" panose="02040603050506020204" pitchFamily="18" charset="0"/>
              </a:rPr>
              <a:t>Huy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Tưởng</a:t>
            </a:r>
            <a:r>
              <a:rPr lang="en-US" b="1" dirty="0">
                <a:latin typeface="UTM Avo" panose="02040603050506020204" pitchFamily="18" charset="0"/>
              </a:rPr>
              <a:t>)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0165" y="181929"/>
            <a:ext cx="26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62210" y="12849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71940" y="382419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1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72" y="1081902"/>
            <a:ext cx="11293312" cy="1325563"/>
          </a:xfrm>
        </p:spPr>
        <p:txBody>
          <a:bodyPr>
            <a:noAutofit/>
          </a:bodyPr>
          <a:lstStyle/>
          <a:p>
            <a:r>
              <a:rPr lang="vi-VN" sz="3200" b="1" dirty="0"/>
              <a:t>Câu 1. Xếp 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200" b="1" dirty="0"/>
              <a:t>c từ ngữ vào 2 nhóm: từ ngữ chỉ người và từ ngữ chỉ vật</a:t>
            </a:r>
            <a:r>
              <a:rPr lang="en-US" sz="3200" b="1" dirty="0"/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026957"/>
              </p:ext>
            </p:extLst>
          </p:nvPr>
        </p:nvGraphicFramePr>
        <p:xfrm>
          <a:off x="838190" y="2345124"/>
          <a:ext cx="11001876" cy="4385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0938">
                  <a:extLst>
                    <a:ext uri="{9D8B030D-6E8A-4147-A177-3AD203B41FA5}">
                      <a16:colId xmlns:a16="http://schemas.microsoft.com/office/drawing/2014/main" val="1011976219"/>
                    </a:ext>
                  </a:extLst>
                </a:gridCol>
                <a:gridCol w="5500938">
                  <a:extLst>
                    <a:ext uri="{9D8B030D-6E8A-4147-A177-3AD203B41FA5}">
                      <a16:colId xmlns:a16="http://schemas.microsoft.com/office/drawing/2014/main" val="1740812272"/>
                    </a:ext>
                  </a:extLst>
                </a:gridCol>
              </a:tblGrid>
              <a:tr h="15990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16247"/>
                  </a:ext>
                </a:extLst>
              </a:tr>
              <a:tr h="2786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3479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3992" y="401768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78870" y="4503136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8869" y="5139565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0906" y="5794979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17633" y="3970015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7633" y="4554790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0606" y="5288837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/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126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364" r="1112" b="1718"/>
          <a:stretch/>
        </p:blipFill>
        <p:spPr>
          <a:xfrm>
            <a:off x="631596" y="443060"/>
            <a:ext cx="10850251" cy="5542961"/>
          </a:xfrm>
        </p:spPr>
      </p:pic>
      <p:sp>
        <p:nvSpPr>
          <p:cNvPr id="5" name="Oval 4"/>
          <p:cNvSpPr/>
          <p:nvPr/>
        </p:nvSpPr>
        <p:spPr>
          <a:xfrm>
            <a:off x="94268" y="400696"/>
            <a:ext cx="537328" cy="6152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48174" y="3949830"/>
            <a:ext cx="1461154" cy="10558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5867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Z</a:t>
            </a:r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673965" y="1706849"/>
            <a:ext cx="7154436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Z</a:t>
            </a:r>
            <a:endParaRPr lang="en-US" sz="26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11" y="848411"/>
            <a:ext cx="3718089" cy="49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86001" y="1371600"/>
            <a:ext cx="1648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/>
              <a:t>: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38985" y="2362199"/>
            <a:ext cx="4562573" cy="2360629"/>
          </a:xfrm>
          <a:prstGeom prst="wedgeRoundRectCallout">
            <a:avLst>
              <a:gd name="adj1" fmla="val 75764"/>
              <a:gd name="adj2" fmla="val 543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dirty="0">
                <a:latin typeface="+mj-lt"/>
              </a:rPr>
              <a:t>Cao 5 li, gồm 1 nét viết liền  kết hợp của 3 nét cơ bản: nét cong trên, cong phải và lượn ngang. </a:t>
            </a:r>
          </a:p>
        </p:txBody>
      </p:sp>
      <p:pic>
        <p:nvPicPr>
          <p:cNvPr id="5127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51063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" y="5953125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40024" y="-103780"/>
            <a:ext cx="573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82963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04999"/>
            <a:ext cx="3200400" cy="392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534400" y="1447799"/>
            <a:ext cx="1219200" cy="1717563"/>
            <a:chOff x="816" y="1440"/>
            <a:chExt cx="768" cy="872"/>
          </a:xfrm>
        </p:grpSpPr>
        <p:grpSp>
          <p:nvGrpSpPr>
            <p:cNvPr id="6153" name="Group 9"/>
            <p:cNvGrpSpPr>
              <a:grpSpLocks/>
            </p:cNvGrpSpPr>
            <p:nvPr/>
          </p:nvGrpSpPr>
          <p:grpSpPr bwMode="auto">
            <a:xfrm>
              <a:off x="816" y="1440"/>
              <a:ext cx="768" cy="864"/>
              <a:chOff x="816" y="1440"/>
              <a:chExt cx="768" cy="864"/>
            </a:xfrm>
          </p:grpSpPr>
          <p:sp>
            <p:nvSpPr>
              <p:cNvPr id="6161" name="Line 10"/>
              <p:cNvSpPr>
                <a:spLocks noChangeShapeType="1"/>
              </p:cNvSpPr>
              <p:nvPr/>
            </p:nvSpPr>
            <p:spPr bwMode="auto">
              <a:xfrm flipH="1">
                <a:off x="816" y="2112"/>
                <a:ext cx="4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Line 11"/>
              <p:cNvSpPr>
                <a:spLocks noChangeShapeType="1"/>
              </p:cNvSpPr>
              <p:nvPr/>
            </p:nvSpPr>
            <p:spPr bwMode="auto">
              <a:xfrm>
                <a:off x="1440" y="1440"/>
                <a:ext cx="1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54" name="Group 12"/>
            <p:cNvGrpSpPr>
              <a:grpSpLocks/>
            </p:cNvGrpSpPr>
            <p:nvPr/>
          </p:nvGrpSpPr>
          <p:grpSpPr bwMode="auto">
            <a:xfrm>
              <a:off x="816" y="1440"/>
              <a:ext cx="768" cy="872"/>
              <a:chOff x="816" y="1440"/>
              <a:chExt cx="768" cy="872"/>
            </a:xfrm>
          </p:grpSpPr>
          <p:sp>
            <p:nvSpPr>
              <p:cNvPr id="6155" name="Line 13"/>
              <p:cNvSpPr>
                <a:spLocks noChangeShapeType="1"/>
              </p:cNvSpPr>
              <p:nvPr/>
            </p:nvSpPr>
            <p:spPr bwMode="auto">
              <a:xfrm flipV="1">
                <a:off x="864" y="1440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Line 14"/>
              <p:cNvSpPr>
                <a:spLocks noChangeShapeType="1"/>
              </p:cNvSpPr>
              <p:nvPr/>
            </p:nvSpPr>
            <p:spPr bwMode="auto">
              <a:xfrm flipV="1">
                <a:off x="1008" y="1544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5"/>
              <p:cNvSpPr>
                <a:spLocks noChangeShapeType="1"/>
              </p:cNvSpPr>
              <p:nvPr/>
            </p:nvSpPr>
            <p:spPr bwMode="auto">
              <a:xfrm flipV="1">
                <a:off x="816" y="1488"/>
                <a:ext cx="672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6"/>
              <p:cNvSpPr>
                <a:spLocks noChangeShapeType="1"/>
              </p:cNvSpPr>
              <p:nvPr/>
            </p:nvSpPr>
            <p:spPr bwMode="auto">
              <a:xfrm flipV="1">
                <a:off x="816" y="2216"/>
                <a:ext cx="19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Arc 17"/>
              <p:cNvSpPr>
                <a:spLocks/>
              </p:cNvSpPr>
              <p:nvPr/>
            </p:nvSpPr>
            <p:spPr bwMode="auto">
              <a:xfrm>
                <a:off x="864" y="2120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60" name="Arc 18"/>
              <p:cNvSpPr>
                <a:spLocks/>
              </p:cNvSpPr>
              <p:nvPr/>
            </p:nvSpPr>
            <p:spPr bwMode="auto">
              <a:xfrm>
                <a:off x="912" y="2168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360023" y="308679"/>
            <a:ext cx="2090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r>
              <a:rPr lang="en-US" altLang="en-US" sz="2400" dirty="0"/>
              <a:t>:</a:t>
            </a:r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287383" y="1026728"/>
            <a:ext cx="5945777" cy="4600303"/>
          </a:xfrm>
          <a:prstGeom prst="wedgeRoundRectCallout">
            <a:avLst>
              <a:gd name="adj1" fmla="val 64023"/>
              <a:gd name="adj2" fmla="val 3946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+mj-lt"/>
              </a:rPr>
              <a:t>iữa đường kẻ 4 với đường kẻ 5, viết  nét cong trên sát đường kẻ 6.</a:t>
            </a:r>
          </a:p>
          <a:p>
            <a:r>
              <a:rPr lang="vi-VN" sz="2800" dirty="0">
                <a:latin typeface="+mj-lt"/>
              </a:rPr>
              <a:t>Tiếp tục lượn cong sang phải xuống sát đường kẻ 1 (nét cong phải)</a:t>
            </a:r>
          </a:p>
          <a:p>
            <a:r>
              <a:rPr lang="vi-VN" sz="2800" dirty="0">
                <a:latin typeface="+mj-lt"/>
              </a:rPr>
              <a:t> Đổi chiều bút viết nét lượn ngang từ trái sang phải tạo thành một vòng xoắn ở chân chữ, dừng bút ở đường kẻ 2.</a:t>
            </a:r>
          </a:p>
        </p:txBody>
      </p:sp>
      <p:pic>
        <p:nvPicPr>
          <p:cNvPr id="6151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59" y="5830577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2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C 0.00482 0.00232 0.00977 0.00486 0.01289 0.00764 C 0.01602 0.01042 0.01654 0.01366 0.01862 0.01713 C 0.0207 0.0206 0.02383 0.02315 0.02565 0.02847 C 0.0276 0.0338 0.0293 0.04283 0.03008 0.04954 C 0.03073 0.05625 0.03138 0.06227 0.03008 0.06852 C 0.02865 0.07477 0.02565 0.07986 0.02135 0.08773 C 0.01706 0.0956 0.01081 0.10926 0.00417 0.11621 C -0.00247 0.12315 -0.0099 0.12685 -0.01862 0.12963 C -0.02721 0.13241 -0.03789 0.13565 -0.04857 0.13334 C -0.05937 0.13102 -0.07448 0.12315 -0.08294 0.11621 C -0.09154 0.10926 -0.0957 0.09838 -0.1 0.09144 C -0.1043 0.08449 -0.10625 0.08195 -0.10872 0.07431 C -0.11107 0.06667 -0.11302 0.05625 -0.11445 0.04584 C -0.11576 0.03542 -0.11771 0.02176 -0.11719 0.01135 C -0.11667 0.00093 -0.11497 -0.00393 -0.11146 -0.01713 C -0.10794 -0.03032 -0.10312 -0.0537 -0.09583 -0.06852 C -0.08854 -0.08333 -0.0776 -0.09722 -0.06719 -0.10671 C -0.05677 -0.1162 -0.04219 -0.12129 -0.03294 -0.12569 C -0.02383 -0.13009 -0.02122 -0.13217 -0.01146 -0.13333 C -0.00169 -0.13449 0.01302 -0.13657 0.02565 -0.13333 C 0.03841 -0.13009 0.05469 -0.11898 0.06419 -0.11435 C 0.07383 -0.10972 0.07513 -0.11365 0.08281 -0.10486 C 0.09049 -0.09606 0.1026 -0.07685 0.1099 -0.06088 C 0.11719 -0.0449 0.12344 -0.02546 0.12708 -0.00949 C 0.13073 0.00648 0.13164 0.0169 0.13138 0.03426 C 0.13125 0.05162 0.1293 0.0757 0.12565 0.09514 C 0.12201 0.11459 0.11654 0.13172 0.1099 0.15047 C 0.10326 0.16922 0.09701 0.18959 0.08555 0.20764 C 0.07409 0.2257 0.05482 0.24537 0.04128 0.25903 C 0.02773 0.27269 0.01497 0.28172 0.00417 0.28959 C -0.00664 0.29746 -0.01198 0.30162 -0.02292 0.30672 C -0.03385 0.31181 -0.04883 0.31783 -0.06146 0.31991 C -0.07409 0.32199 -0.08711 0.32153 -0.09857 0.31991 C -0.11003 0.31829 -0.1224 0.31621 -0.13008 0.31042 C -0.13763 0.30463 -0.14167 0.29236 -0.14427 0.28565 C -0.14687 0.27894 -0.14727 0.27685 -0.14583 0.2706 C -0.1444 0.26435 -0.14414 0.2544 -0.13581 0.24769 C -0.12747 0.24097 -0.11081 0.23172 -0.09583 0.23056 C -0.08086 0.2294 -0.06133 0.23496 -0.04583 0.24005 C -0.03034 0.24514 -0.01562 0.25324 -0.00299 0.26088 C 0.00977 0.26852 0.01549 0.27801 0.03008 0.28565 C 0.04466 0.29329 0.06979 0.30232 0.08424 0.30672 C 0.09857 0.31111 0.1056 0.31366 0.11706 0.3125 C 0.12852 0.31135 0.14167 0.30787 0.15273 0.29908 C 0.16393 0.29028 0.17721 0.26991 0.18424 0.25903 C 0.19115 0.24815 0.19271 0.24121 0.19427 0.23426 " pathEditMode="relative" rAng="0" ptsTypes="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2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viết lớp 1, Q hoa kiểu 2, thuan mai, tập viế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8564" r="-617"/>
          <a:stretch/>
        </p:blipFill>
        <p:spPr>
          <a:xfrm>
            <a:off x="838200" y="365125"/>
            <a:ext cx="10653073" cy="581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87173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412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29" b="38107"/>
          <a:stretch/>
        </p:blipFill>
        <p:spPr bwMode="auto">
          <a:xfrm>
            <a:off x="109979" y="935356"/>
            <a:ext cx="11972041" cy="2286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2" name="TextBox 8"/>
          <p:cNvSpPr txBox="1"/>
          <p:nvPr/>
        </p:nvSpPr>
        <p:spPr>
          <a:xfrm>
            <a:off x="961534" y="1248501"/>
            <a:ext cx="12738146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Trần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Quốc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người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6535" y="91123"/>
            <a:ext cx="3751580" cy="571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105349" y="3314641"/>
            <a:ext cx="10612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a.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hoa</a:t>
            </a:r>
            <a:r>
              <a:rPr lang="en-US" sz="24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b. </a:t>
            </a:r>
            <a:r>
              <a:rPr lang="en-US" sz="2400" b="1" dirty="0" err="1"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giữa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như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?</a:t>
            </a: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c. </a:t>
            </a:r>
            <a:r>
              <a:rPr lang="en-US" sz="2400" b="1" dirty="0" err="1"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</a:rPr>
              <a:t> 2.5 li ?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961534" y="4904013"/>
            <a:ext cx="1061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1105348" y="3851172"/>
            <a:ext cx="2694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1105348" y="5879808"/>
            <a:ext cx="1061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40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3" grpId="0" uiExpand="1" build="p"/>
      <p:bldP spid="14" grpId="0" uiExpand="1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3" y="258415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2518778" y="2130496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3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</a:t>
            </a:r>
            <a:r>
              <a:rPr lang="en-US" sz="2133" b="1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133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C39D4-90BB-4BBE-988A-65D06D33E6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249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63" y="1530123"/>
            <a:ext cx="6226414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92427" y="237318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4100" y="3137687"/>
            <a:ext cx="2825509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6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p nát quả cam -- Truyện kể lớp 2 -- Hạt giống tâm h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571" y="292231"/>
            <a:ext cx="10963373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641023"/>
            <a:ext cx="11123629" cy="5872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9096" y="273474"/>
            <a:ext cx="5709192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tranh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9" y="744719"/>
            <a:ext cx="10548594" cy="4788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97585" y="5665509"/>
            <a:ext cx="10539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1. Trần Quốc Toản xô ngã mấy người lính gác để được vào gặp vua, xin đánh giặc.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0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8" y="961532"/>
            <a:ext cx="9860436" cy="471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23828" y="5818258"/>
            <a:ext cx="10262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2. Trần Quốc Toản quỳ xuống tâu với vua: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“Cho giặc mượn đường là mất nước. Xin bệ hạ cho đánh!”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đặt thanh gươm lên gáy xin chịu tội.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433" y="5667428"/>
            <a:ext cx="10997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Tranh 3. Vua nói: 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“Quốc Toản làm trái phép nước, lẽ ra phải trị tội. Nhưng còn trẻ mà đã biết ỉo việc nước, ta có lời khen."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ban cho Quốc Toản một quả cam.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" y="886121"/>
            <a:ext cx="11180189" cy="4703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887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940325"/>
            <a:ext cx="10935093" cy="464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10618" y="5913061"/>
            <a:ext cx="1098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865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4. Quốc Toản xoè tay cho mọi người xem quả cam vua ban nhưng quả cam đã nát từ bao giở.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1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7315200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0875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KÓ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theo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nhãm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</a:p>
        </p:txBody>
      </p:sp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131215" y="2050659"/>
            <a:ext cx="10020693" cy="414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1036948"/>
            <a:ext cx="11123629" cy="5476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633081" y="348888"/>
            <a:ext cx="4397935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 KỂ THEO NHÓM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doors dir="vert"/>
      </p:transition>
    </mc:Choice>
    <mc:Fallback xmlns="">
      <p:transition spd="slow" advClick="0" advTm="3713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622168"/>
            <a:ext cx="10586300" cy="4204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5279" y="5071620"/>
            <a:ext cx="110576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người anh hùng nhỏ tuổi Trần Quốc Toản. 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còn bé, Trẩn Quốc Toản đã rất quan tâm đến việc nư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Điều này thể hiện Trần Quốc Toản lả người yêu nước và có chí lớn.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flip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VẬN </a:t>
            </a:r>
          </a:p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 chi tiết hoặc </a:t>
            </a:r>
            <a:endParaRPr lang="en-US" sz="3200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 em thích về nhân vật Tr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ầ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Quốc Toản để kể cho người thân 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48773" y="320212"/>
            <a:ext cx="2534738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59318" y="312926"/>
            <a:ext cx="587498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454642" y="1078276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355963" y="1132565"/>
            <a:ext cx="136554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623166" y="1306207"/>
            <a:ext cx="35797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2182080" y="452780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526190" y="225008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987392" y="1162286"/>
            <a:ext cx="363539" cy="403179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92372" y="1737299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nhỏ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9326" y="219823"/>
            <a:ext cx="1410788" cy="110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2806041"/>
            <a:ext cx="5305205" cy="3418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280" y="2674763"/>
            <a:ext cx="3942961" cy="3611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055046" cy="2016125"/>
            <a:chOff x="2118480" y="1316166"/>
            <a:chExt cx="1653053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56319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1898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lớp 2, học ki 2, tuần 33, Bóp nát quả cam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279" y="327581"/>
            <a:ext cx="11057641" cy="6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</TotalTime>
  <Words>1388</Words>
  <Application>Microsoft Office PowerPoint</Application>
  <PresentationFormat>Widescreen</PresentationFormat>
  <Paragraphs>129</Paragraphs>
  <Slides>43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5" baseType="lpstr">
      <vt:lpstr>Microsoft YaHei</vt:lpstr>
      <vt:lpstr>SimSun</vt:lpstr>
      <vt:lpstr>.VnTime</vt:lpstr>
      <vt:lpstr>.VnTimeH</vt:lpstr>
      <vt:lpstr>Arial</vt:lpstr>
      <vt:lpstr>Arial Rounded MT Bold</vt:lpstr>
      <vt:lpstr>Arial-Rounded</vt:lpstr>
      <vt:lpstr>Calibri</vt:lpstr>
      <vt:lpstr>Calibri Light</vt:lpstr>
      <vt:lpstr>Courier New</vt:lpstr>
      <vt:lpstr>等线</vt:lpstr>
      <vt:lpstr>HP001</vt:lpstr>
      <vt:lpstr>HP001 4 hàng</vt:lpstr>
      <vt:lpstr>Montserrat</vt:lpstr>
      <vt:lpstr>Nunito</vt:lpstr>
      <vt:lpstr>SVN-Cookies</vt:lpstr>
      <vt:lpstr>Times New Roman</vt:lpstr>
      <vt:lpstr>UTM Avo</vt:lpstr>
      <vt:lpstr>UTM Cookies</vt:lpstr>
      <vt:lpstr>Verdana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Xếp các từ ngữ vào 2 nhóm: từ ngữ chỉ người và từ ngữ chỉ vật: Trần Quốc Toản, vua, thuyền rồng, quả cam, lính, sứ thần, thanh gươm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Ngo Duy Phong</cp:lastModifiedBy>
  <cp:revision>53</cp:revision>
  <dcterms:created xsi:type="dcterms:W3CDTF">2021-07-07T09:47:17Z</dcterms:created>
  <dcterms:modified xsi:type="dcterms:W3CDTF">2025-04-20T16:44:27Z</dcterms:modified>
</cp:coreProperties>
</file>