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78" r:id="rId3"/>
    <p:sldId id="256" r:id="rId4"/>
    <p:sldId id="259" r:id="rId5"/>
    <p:sldId id="272" r:id="rId6"/>
    <p:sldId id="258" r:id="rId7"/>
    <p:sldId id="260" r:id="rId8"/>
    <p:sldId id="262" r:id="rId9"/>
    <p:sldId id="261" r:id="rId10"/>
    <p:sldId id="257" r:id="rId11"/>
    <p:sldId id="273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530F"/>
    <a:srgbClr val="78B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DB1BA-521F-4DC4-9008-EA78A4C4D54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F3E1F-43A5-4F29-9EC7-547C3838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9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33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HD giọng</a:t>
            </a:r>
            <a:r>
              <a:rPr lang="en-US" baseline="0" dirty="0"/>
              <a:t> đọc cho </a:t>
            </a:r>
            <a:r>
              <a:rPr lang="en-US" baseline="0" dirty="0" err="1"/>
              <a:t>hs</a:t>
            </a:r>
            <a:r>
              <a:rPr lang="en-US" baseline="0" dirty="0"/>
              <a:t> ghi nhớ cần nhấn giọng nhấn từ gợi tả.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7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 </a:t>
            </a:r>
            <a:r>
              <a:rPr lang="en-US" dirty="0" err="1"/>
              <a:t>hs</a:t>
            </a:r>
            <a:r>
              <a:rPr lang="en-US" dirty="0"/>
              <a:t> thảo</a:t>
            </a:r>
            <a:r>
              <a:rPr lang="en-US" baseline="0" dirty="0"/>
              <a:t> luận nhóm và TLCH theo ý các dòng thơ để các em có thể ghi nhớ bài tốt hơn để không bị động và học vẹt.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53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41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3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65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F090F0-5A59-4815-932B-04D5434CBB40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459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60318-E8F4-42B6-AC14-689A41A75CDD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80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97EBD2-2DD5-45A6-AB97-670ED79CBFA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53C2ED-5FC7-4A37-9415-53D8F99664D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478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93DC66-1FFF-47C4-B9DD-E4546C905B7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821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2DC569-0C16-4494-9112-B477BF92557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783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CD3476-F487-499C-8E9E-27F608DB801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380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AAA91-BA4E-4103-9B2E-0571E04B87B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57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58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BF32B1-2A3A-4A4F-AB0C-8FF1EC3C9E96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31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2CDD10-6076-479F-A90B-0AEA678C16F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967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3C085C-D36D-4F04-BC27-FC990D01AAB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97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1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6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19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37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9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6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42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0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146DF5-B6E9-4874-8E2B-71BC174A721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25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4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36.gi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40.png"/><Relationship Id="rId10" Type="http://schemas.microsoft.com/office/2007/relationships/hdphoto" Target="../media/hdphoto21.wdp"/><Relationship Id="rId4" Type="http://schemas.microsoft.com/office/2007/relationships/hdphoto" Target="../media/hdphoto18.wdp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.gif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openxmlformats.org/officeDocument/2006/relationships/slide" Target="slide9.xml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openxmlformats.org/officeDocument/2006/relationships/slide" Target="slide9.xml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openxmlformats.org/officeDocument/2006/relationships/slide" Target="slide9.xml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openxmlformats.org/officeDocument/2006/relationships/slide" Target="slide9.xml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4.wdp"/><Relationship Id="rId18" Type="http://schemas.openxmlformats.org/officeDocument/2006/relationships/image" Target="../media/image16.png"/><Relationship Id="rId3" Type="http://schemas.openxmlformats.org/officeDocument/2006/relationships/image" Target="../media/image10.png"/><Relationship Id="rId21" Type="http://schemas.microsoft.com/office/2007/relationships/hdphoto" Target="../media/hdphoto12.wdp"/><Relationship Id="rId7" Type="http://schemas.openxmlformats.org/officeDocument/2006/relationships/slide" Target="slide6.xml"/><Relationship Id="rId12" Type="http://schemas.openxmlformats.org/officeDocument/2006/relationships/image" Target="../media/image8.png"/><Relationship Id="rId17" Type="http://schemas.microsoft.com/office/2007/relationships/hdphoto" Target="../media/hdphoto10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microsoft.com/office/2007/relationships/hdphoto" Target="../media/hdphoto5.wdp"/><Relationship Id="rId24" Type="http://schemas.openxmlformats.org/officeDocument/2006/relationships/image" Target="../media/image7.gif"/><Relationship Id="rId5" Type="http://schemas.microsoft.com/office/2007/relationships/hdphoto" Target="../media/hdphoto2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4.png"/><Relationship Id="rId9" Type="http://schemas.openxmlformats.org/officeDocument/2006/relationships/slide" Target="slide7.xml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-37011"/>
            <a:ext cx="1211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940300" y="2473325"/>
            <a:ext cx="35179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vi-VN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altLang="vi-VN" sz="27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VIỆT</a:t>
            </a:r>
            <a:r>
              <a:rPr kumimoji="0" lang="en-US" altLang="vi-VN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vi-VN" alt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endParaRPr kumimoji="0" lang="en-US" altLang="vi-VN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9421" y="1925294"/>
            <a:ext cx="9387402" cy="4114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CHÀO MỪNG CÁC THẦY GIÁO, CÔ GIÁO VỀ DỰ GIỜ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95324" y="3167947"/>
            <a:ext cx="5455597" cy="71558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smtClean="0">
                <a:ln/>
                <a:solidFill>
                  <a:prstClr val="black"/>
                </a:solidFill>
                <a:effectLst/>
                <a:uLnTx/>
                <a:uFillTx/>
                <a:latin typeface="Time nes New Roman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4050" b="1" i="0" u="none" strike="noStrike" kern="1200" cap="none" spc="0" normalizeH="0" noProof="0" dirty="0" smtClean="0">
                <a:ln/>
                <a:solidFill>
                  <a:prstClr val="black"/>
                </a:solidFill>
                <a:effectLst/>
                <a:uLnTx/>
                <a:uFillTx/>
                <a:latin typeface="Time nes New Roman"/>
                <a:ea typeface="+mn-ea"/>
                <a:cs typeface="Arial" panose="020B0604020202020204" pitchFamily="34" charset="0"/>
              </a:rPr>
              <a:t> SẮC CẦU VỒNG</a:t>
            </a:r>
            <a:endParaRPr kumimoji="0" lang="en-US" sz="4050" b="1" i="0" u="none" strike="noStrike" kern="1200" cap="none" spc="0" normalizeH="0" baseline="0" noProof="0" dirty="0">
              <a:ln/>
              <a:solidFill>
                <a:prstClr val="black"/>
              </a:solidFill>
              <a:effectLst/>
              <a:uLnTx/>
              <a:uFillTx/>
              <a:latin typeface="Time n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9208" y="1013226"/>
            <a:ext cx="6304932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 nes New Roman"/>
                <a:ea typeface="+mn-ea"/>
                <a:cs typeface="Arial" panose="020B0604020202020204" pitchFamily="34" charset="0"/>
              </a:rPr>
              <a:t>TRƯỜNG TIỂU HỌC QUỐC TUẤN</a:t>
            </a:r>
            <a:endParaRPr kumimoji="0" lang="en-US" sz="3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36348" y="3982694"/>
            <a:ext cx="4579937" cy="4953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03688" y="3999511"/>
            <a:ext cx="444525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GIÁO VIÊN: </a:t>
            </a:r>
            <a:r>
              <a:rPr kumimoji="0" lang="en-US" sz="24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LƯƠNG THỊ</a:t>
            </a:r>
            <a:r>
              <a:rPr kumimoji="0" lang="en-US" sz="2400" b="1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VÂN ANH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7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y vọng cho ngày mai (Vì sao cầu vồng có 7 sắc màu)-Bóng mát tâm hồ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4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595187" y="-512966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A7D9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-76454" y="286257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B05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3030" y="378591"/>
            <a:ext cx="714257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THIÊN NHIÊN KÌ THÚ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30085" y="3520324"/>
            <a:ext cx="7076006" cy="1067179"/>
            <a:chOff x="2052684" y="2617912"/>
            <a:chExt cx="5768788" cy="1092595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249895" y="2703338"/>
              <a:ext cx="5121462" cy="769430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algn="ctr"/>
              <a:r>
                <a:rPr lang="en-US" sz="4297" b="1" dirty="0">
                  <a:solidFill>
                    <a:srgbClr val="00863D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BẢY SẮC CẦU VỒNG</a:t>
              </a:r>
            </a:p>
          </p:txBody>
        </p:sp>
      </p:grpSp>
      <p:sp>
        <p:nvSpPr>
          <p:cNvPr id="15" name="Rectangle 16"/>
          <p:cNvSpPr/>
          <p:nvPr/>
        </p:nvSpPr>
        <p:spPr>
          <a:xfrm rot="269291">
            <a:off x="2895738" y="3581566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 rot="489815">
            <a:off x="3156244" y="3710324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" fmla="*/ 38 w 1322330"/>
              <a:gd name="connsiteY0" fmla="*/ 0 h 1023843"/>
              <a:gd name="connsiteX1" fmla="*/ 1322330 w 1322330"/>
              <a:gd name="connsiteY1" fmla="*/ 0 h 1023843"/>
              <a:gd name="connsiteX2" fmla="*/ 1322330 w 1322330"/>
              <a:gd name="connsiteY2" fmla="*/ 1023843 h 1023843"/>
              <a:gd name="connsiteX3" fmla="*/ 38 w 1322330"/>
              <a:gd name="connsiteY3" fmla="*/ 1023843 h 1023843"/>
              <a:gd name="connsiteX4" fmla="*/ 401820 w 1322330"/>
              <a:gd name="connsiteY4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05" y="3294285"/>
            <a:ext cx="1416718" cy="125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759786" y="3264419"/>
            <a:ext cx="967557" cy="1232519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algn="ctr"/>
            <a:r>
              <a:rPr lang="en-US" sz="3125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125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97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82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47304" y="324847"/>
            <a:ext cx="595420" cy="59542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16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724" y="252655"/>
            <a:ext cx="930130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03" b="99618" l="9909" r="100000">
                        <a14:foregroundMark x1="51524" y1="4586" x2="52591" y2="19363"/>
                        <a14:foregroundMark x1="64787" y1="5860" x2="79268" y2="3694"/>
                        <a14:foregroundMark x1="59909" y1="37197" x2="91311" y2="3439"/>
                        <a14:foregroundMark x1="61585" y1="36943" x2="99848" y2="88917"/>
                        <a14:foregroundMark x1="60366" y1="38344" x2="71037" y2="66879"/>
                        <a14:foregroundMark x1="73933" y1="58726" x2="75457" y2="64459"/>
                        <a14:foregroundMark x1="83079" y1="34777" x2="98628" y2="77834"/>
                        <a14:foregroundMark x1="91616" y1="34522" x2="97561" y2="59745"/>
                        <a14:foregroundMark x1="93293" y1="31975" x2="96646" y2="36178"/>
                        <a14:foregroundMark x1="74390" y1="75414" x2="96189" y2="99745"/>
                        <a14:foregroundMark x1="64939" y1="6497" x2="53354" y2="18599"/>
                        <a14:foregroundMark x1="52134" y1="5096" x2="63110" y2="2803"/>
                        <a14:foregroundMark x1="54573" y1="19363" x2="71037" y2="25096"/>
                        <a14:foregroundMark x1="22713" y1="30446" x2="52591" y2="38981"/>
                        <a14:foregroundMark x1="10823" y1="41783" x2="44512" y2="36561"/>
                        <a14:foregroundMark x1="35671" y1="29045" x2="60366" y2="34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7" t="5085"/>
          <a:stretch/>
        </p:blipFill>
        <p:spPr>
          <a:xfrm>
            <a:off x="7010400" y="324846"/>
            <a:ext cx="5181600" cy="4018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240" y="671518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lang="en-US" sz="36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014" y="1634966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vui trông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15772" y="1705911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màu lá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7305" y="4114800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thế.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3174" y="4070517"/>
            <a:ext cx="6096000" cy="34470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rào.</a:t>
            </a:r>
          </a:p>
          <a:p>
            <a:pPr marL="0" lvl="1" algn="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(Ngọc Hà)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9055658" y="4564778"/>
            <a:ext cx="3048000" cy="730269"/>
          </a:xfrm>
          <a:prstGeom prst="cloud">
            <a:avLst/>
          </a:pr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47304" y="324847"/>
            <a:ext cx="595420" cy="59542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16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724" y="252655"/>
            <a:ext cx="930130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3" b="99618" l="9909" r="100000">
                        <a14:foregroundMark x1="51524" y1="4586" x2="52591" y2="19363"/>
                        <a14:foregroundMark x1="64787" y1="5860" x2="79268" y2="3694"/>
                        <a14:foregroundMark x1="59909" y1="37197" x2="91311" y2="3439"/>
                        <a14:foregroundMark x1="61585" y1="36943" x2="99848" y2="88917"/>
                        <a14:foregroundMark x1="60366" y1="38344" x2="71037" y2="66879"/>
                        <a14:foregroundMark x1="73933" y1="58726" x2="75457" y2="64459"/>
                        <a14:foregroundMark x1="83079" y1="34777" x2="98628" y2="77834"/>
                        <a14:foregroundMark x1="91616" y1="34522" x2="97561" y2="59745"/>
                        <a14:foregroundMark x1="93293" y1="31975" x2="96646" y2="36178"/>
                        <a14:foregroundMark x1="74390" y1="75414" x2="96189" y2="99745"/>
                        <a14:foregroundMark x1="64939" y1="6497" x2="53354" y2="18599"/>
                        <a14:foregroundMark x1="52134" y1="5096" x2="63110" y2="2803"/>
                        <a14:foregroundMark x1="54573" y1="19363" x2="71037" y2="25096"/>
                        <a14:foregroundMark x1="22713" y1="30446" x2="52591" y2="38981"/>
                        <a14:foregroundMark x1="10823" y1="41783" x2="44512" y2="36561"/>
                        <a14:foregroundMark x1="35671" y1="29045" x2="60366" y2="34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7" t="5085"/>
          <a:stretch/>
        </p:blipFill>
        <p:spPr>
          <a:xfrm>
            <a:off x="7010400" y="252654"/>
            <a:ext cx="5181600" cy="40907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417" y="318185"/>
            <a:ext cx="5950212" cy="963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10065"/>
            <a:ext cx="6096528" cy="3036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878" y="1110065"/>
            <a:ext cx="6096528" cy="3036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0" y="3450874"/>
            <a:ext cx="6096528" cy="3036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4352" y="3478583"/>
            <a:ext cx="6187976" cy="35237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76691" y="5704711"/>
            <a:ext cx="3210185" cy="830960"/>
          </a:xfrm>
          <a:prstGeom prst="rect">
            <a:avLst/>
          </a:prstGeom>
          <a:solidFill>
            <a:srgbClr val="92D050"/>
          </a:solidFill>
          <a:ln>
            <a:solidFill>
              <a:srgbClr val="78B832"/>
            </a:solidFill>
          </a:ln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khó đọc, </a:t>
            </a:r>
          </a:p>
          <a:p>
            <a:pPr algn="ctr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 hiểu trong bài.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6869690" y="4038600"/>
            <a:ext cx="11313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483927" y="4968909"/>
            <a:ext cx="15170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182091" y="2655809"/>
            <a:ext cx="1257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67214" y="4003964"/>
            <a:ext cx="1257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586876" y="5486400"/>
            <a:ext cx="1257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99323" y="5691880"/>
            <a:ext cx="3644641" cy="892516"/>
          </a:xfrm>
          <a:prstGeom prst="rect">
            <a:avLst/>
          </a:prstGeom>
          <a:solidFill>
            <a:srgbClr val="92D050"/>
          </a:solidFill>
          <a:ln>
            <a:solidFill>
              <a:srgbClr val="78B832"/>
            </a:solidFill>
          </a:ln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" y="2018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2724" y="252655"/>
            <a:ext cx="930130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5" name="Oval 4"/>
          <p:cNvSpPr/>
          <p:nvPr/>
        </p:nvSpPr>
        <p:spPr>
          <a:xfrm>
            <a:off x="147304" y="324847"/>
            <a:ext cx="595420" cy="59542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16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3" b="99618" l="9909" r="100000">
                        <a14:foregroundMark x1="51524" y1="4586" x2="52591" y2="19363"/>
                        <a14:foregroundMark x1="64787" y1="5860" x2="79268" y2="3694"/>
                        <a14:foregroundMark x1="59909" y1="37197" x2="91311" y2="3439"/>
                        <a14:foregroundMark x1="61585" y1="36943" x2="99848" y2="88917"/>
                        <a14:foregroundMark x1="60366" y1="38344" x2="71037" y2="66879"/>
                        <a14:foregroundMark x1="73933" y1="58726" x2="75457" y2="64459"/>
                        <a14:foregroundMark x1="83079" y1="34777" x2="98628" y2="77834"/>
                        <a14:foregroundMark x1="91616" y1="34522" x2="97561" y2="59745"/>
                        <a14:foregroundMark x1="93293" y1="31975" x2="96646" y2="36178"/>
                        <a14:foregroundMark x1="74390" y1="75414" x2="96189" y2="99745"/>
                        <a14:foregroundMark x1="64939" y1="6497" x2="53354" y2="18599"/>
                        <a14:foregroundMark x1="52134" y1="5096" x2="63110" y2="2803"/>
                        <a14:foregroundMark x1="54573" y1="19363" x2="71037" y2="25096"/>
                        <a14:foregroundMark x1="22713" y1="30446" x2="52591" y2="38981"/>
                        <a14:foregroundMark x1="10823" y1="41783" x2="44512" y2="36561"/>
                        <a14:foregroundMark x1="35671" y1="29045" x2="60366" y2="34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7" t="5085"/>
          <a:stretch/>
        </p:blipFill>
        <p:spPr>
          <a:xfrm>
            <a:off x="7010400" y="252654"/>
            <a:ext cx="5181600" cy="40907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" y="13855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20945" y="153292"/>
            <a:ext cx="3325776" cy="769405"/>
          </a:xfrm>
          <a:prstGeom prst="rect">
            <a:avLst/>
          </a:prstGeom>
          <a:solidFill>
            <a:srgbClr val="92D050"/>
          </a:solidFill>
          <a:ln>
            <a:solidFill>
              <a:srgbClr val="78B832"/>
            </a:solidFill>
          </a:ln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00862" y="2399479"/>
            <a:ext cx="86868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 hiện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lúc xuất hiện, lúc biến mất.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 tỉnh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đột ngột thức dậy.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 rào</a:t>
            </a:r>
            <a:r>
              <a:rPr lang="en-US" sz="36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mưa mùa hè, mưa to, mau tạnh.</a:t>
            </a:r>
            <a:endParaRPr lang="en-US" sz="2800" b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7304" y="324847"/>
            <a:ext cx="595420" cy="59542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16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724" y="252655"/>
            <a:ext cx="930130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40" y="357500"/>
            <a:ext cx="5950212" cy="963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0065"/>
            <a:ext cx="6096528" cy="3036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878" y="1110065"/>
            <a:ext cx="6096528" cy="3036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3450874"/>
            <a:ext cx="6096528" cy="3036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352" y="3478583"/>
            <a:ext cx="6187976" cy="3523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554" y="215354"/>
            <a:ext cx="4383300" cy="23408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71800" y="5817588"/>
            <a:ext cx="6096000" cy="584739"/>
          </a:xfrm>
          <a:prstGeom prst="rect">
            <a:avLst/>
          </a:prstGeom>
          <a:solidFill>
            <a:srgbClr val="92D050"/>
          </a:solidFill>
          <a:ln>
            <a:solidFill>
              <a:srgbClr val="78B832"/>
            </a:solidFill>
          </a:ln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VB chia thành mấy khổ thơ?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66" y="642028"/>
            <a:ext cx="5270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654" y="690220"/>
            <a:ext cx="5270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221" y="2982837"/>
            <a:ext cx="5270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31" y="2982837"/>
            <a:ext cx="5270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61674" y="5814869"/>
            <a:ext cx="6096000" cy="584739"/>
          </a:xfrm>
          <a:prstGeom prst="rect">
            <a:avLst/>
          </a:prstGeom>
          <a:solidFill>
            <a:srgbClr val="92D050"/>
          </a:solidFill>
          <a:ln>
            <a:solidFill>
              <a:srgbClr val="78B832"/>
            </a:solidFill>
          </a:ln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khổ thơ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56552" y="5808222"/>
            <a:ext cx="6096000" cy="584739"/>
          </a:xfrm>
          <a:prstGeom prst="rect">
            <a:avLst/>
          </a:prstGeom>
          <a:solidFill>
            <a:srgbClr val="92D050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nhóm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41304" y="5806924"/>
            <a:ext cx="6096000" cy="584739"/>
          </a:xfrm>
          <a:prstGeom prst="rect">
            <a:avLst/>
          </a:prstGeom>
          <a:solidFill>
            <a:srgbClr val="92D050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nhóm 4</a:t>
            </a:r>
          </a:p>
        </p:txBody>
      </p:sp>
    </p:spTree>
    <p:extLst>
      <p:ext uri="{BB962C8B-B14F-4D97-AF65-F5344CB8AC3E}">
        <p14:creationId xmlns:p14="http://schemas.microsoft.com/office/powerpoint/2010/main" val="291483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7304" y="324847"/>
            <a:ext cx="595420" cy="5954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16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724" y="252655"/>
            <a:ext cx="930130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854" y="324847"/>
            <a:ext cx="5950212" cy="963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0065"/>
            <a:ext cx="6096528" cy="3036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878" y="1110065"/>
            <a:ext cx="6096528" cy="3036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3450874"/>
            <a:ext cx="6096528" cy="3036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352" y="3478583"/>
            <a:ext cx="6187976" cy="3523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87647"/>
            <a:ext cx="4158036" cy="2176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961674" y="5789438"/>
            <a:ext cx="6096000" cy="584739"/>
          </a:xfrm>
          <a:prstGeom prst="rect">
            <a:avLst/>
          </a:prstGeom>
          <a:solidFill>
            <a:srgbClr val="92D050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335187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0" y="304800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382" y="304800"/>
            <a:ext cx="100537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trong bài đọc nhưng tiếng có vần </a:t>
            </a:r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ông, ơi, ưa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1" b="97436" l="7222" r="9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1" r="7555" b="1563"/>
          <a:stretch/>
        </p:blipFill>
        <p:spPr>
          <a:xfrm>
            <a:off x="9580418" y="180718"/>
            <a:ext cx="2590800" cy="312420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853" y="3962400"/>
            <a:ext cx="363713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04800" y="1982270"/>
            <a:ext cx="5579189" cy="2893460"/>
          </a:xfrm>
          <a:prstGeom prst="wedgeRoundRectCallout">
            <a:avLst>
              <a:gd name="adj1" fmla="val 92403"/>
              <a:gd name="adj2" fmla="val 62394"/>
              <a:gd name="adj3" fmla="val 16667"/>
            </a:avLst>
          </a:prstGeom>
          <a:solidFill>
            <a:srgbClr val="00B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0437" y="2228403"/>
            <a:ext cx="1598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 </a:t>
            </a:r>
            <a:endParaRPr lang="en-US" sz="4800" dirty="0"/>
          </a:p>
        </p:txBody>
      </p:sp>
      <p:sp>
        <p:nvSpPr>
          <p:cNvPr id="14" name="Rectangle 13"/>
          <p:cNvSpPr/>
          <p:nvPr/>
        </p:nvSpPr>
        <p:spPr>
          <a:xfrm>
            <a:off x="741219" y="3342809"/>
            <a:ext cx="16770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</a:t>
            </a:r>
            <a:endParaRPr lang="en-US" sz="4800" dirty="0"/>
          </a:p>
        </p:txBody>
      </p:sp>
      <p:sp>
        <p:nvSpPr>
          <p:cNvPr id="15" name="Rectangle 14"/>
          <p:cNvSpPr/>
          <p:nvPr/>
        </p:nvSpPr>
        <p:spPr>
          <a:xfrm>
            <a:off x="2734589" y="2272997"/>
            <a:ext cx="11288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 </a:t>
            </a:r>
            <a:endParaRPr lang="en-US" sz="4800" dirty="0"/>
          </a:p>
        </p:txBody>
      </p:sp>
      <p:sp>
        <p:nvSpPr>
          <p:cNvPr id="16" name="Rectangle 15"/>
          <p:cNvSpPr/>
          <p:nvPr/>
        </p:nvSpPr>
        <p:spPr>
          <a:xfrm>
            <a:off x="2791994" y="3322636"/>
            <a:ext cx="11304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 </a:t>
            </a:r>
            <a:endParaRPr lang="en-US" sz="4800" dirty="0"/>
          </a:p>
        </p:txBody>
      </p:sp>
      <p:sp>
        <p:nvSpPr>
          <p:cNvPr id="17" name="Rectangle 16"/>
          <p:cNvSpPr/>
          <p:nvPr/>
        </p:nvSpPr>
        <p:spPr>
          <a:xfrm>
            <a:off x="4102608" y="2761470"/>
            <a:ext cx="16658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mưa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4688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0" y="182764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173791"/>
            <a:ext cx="345014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9745" y="4552008"/>
            <a:ext cx="8123006" cy="584727"/>
          </a:xfrm>
          <a:prstGeom prst="rect">
            <a:avLst/>
          </a:prstGeom>
          <a:solidFill>
            <a:srgbClr val="00B050"/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Cầu vồng thường xuất hiện khi nào?.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82764"/>
            <a:ext cx="4343400" cy="22556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0065"/>
            <a:ext cx="6096528" cy="3036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878" y="1110065"/>
            <a:ext cx="6096528" cy="303607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914400" y="16764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14400" y="21336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59745" y="4152571"/>
            <a:ext cx="8123006" cy="1077170"/>
          </a:xfrm>
          <a:prstGeom prst="rect">
            <a:avLst/>
          </a:prstGeom>
          <a:solidFill>
            <a:srgbClr val="00B050"/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Cầu vồng có mấy màu? Đó là những màu nào?.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713690" y="2628100"/>
            <a:ext cx="1267510" cy="13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876801" y="1662545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029200" y="21336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105400" y="2641955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029200" y="31242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25" y="3483785"/>
            <a:ext cx="6096528" cy="303607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914400" y="40386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14400" y="449580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14400" y="5001820"/>
            <a:ext cx="243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78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0" y="182764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173791"/>
            <a:ext cx="345014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6512" y="3221262"/>
            <a:ext cx="8123006" cy="1077170"/>
          </a:xfrm>
          <a:prstGeom prst="rect">
            <a:avLst/>
          </a:prstGeom>
          <a:solidFill>
            <a:srgbClr val="00B050"/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Câu thơ nào cho thấy cầu vồng thường xuất hiện và tan đi rất nhanh?.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00400" y="1128116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ẩn hiện</a:t>
            </a:r>
          </a:p>
          <a:p>
            <a:pPr marL="0" lvl="1"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Rồi lại tan mau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82764"/>
            <a:ext cx="4343400" cy="225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0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lang="en-US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41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" y="173791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207618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một khổ thơ  em thích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37" y="2633663"/>
            <a:ext cx="2088573" cy="187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918729" y="1138066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vui trông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5236" y="1107034"/>
            <a:ext cx="6096000" cy="295465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 lại nắng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cầu vồng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tươi thắm 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 vui trông</a:t>
            </a:r>
          </a:p>
          <a:p>
            <a:pPr marL="0" lvl="1" algn="just"/>
            <a:endParaRPr lang="en-US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5" y="2015109"/>
            <a:ext cx="2438400" cy="14382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3089"/>
            <a:ext cx="2514600" cy="13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123753"/>
            <a:ext cx="9670473" cy="24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3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-6927" y="173791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8037" y="173791"/>
            <a:ext cx="1200496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vào vở tên bảy màu bảy màu của cầu vồng theo thứ tự dưới đây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590800" y="2175164"/>
            <a:ext cx="990600" cy="838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00600" y="2206337"/>
            <a:ext cx="990600" cy="838200"/>
          </a:xfrm>
          <a:prstGeom prst="ellipse">
            <a:avLst/>
          </a:prstGeom>
          <a:solidFill>
            <a:srgbClr val="FD530F"/>
          </a:solidFill>
          <a:ln>
            <a:solidFill>
              <a:srgbClr val="FD5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47163" y="2154383"/>
            <a:ext cx="990600" cy="8382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66800" y="3646581"/>
            <a:ext cx="990600" cy="838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81400" y="3646581"/>
            <a:ext cx="990600" cy="8382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91200" y="3539837"/>
            <a:ext cx="990600" cy="8382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285018" y="3446317"/>
            <a:ext cx="990600" cy="8382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76748" y="3095677"/>
            <a:ext cx="418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5162179" y="3095677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7070934" y="3013364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1352748" y="4791866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3867348" y="4686274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(5)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6172596" y="4642504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(6)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8686800" y="4607564"/>
            <a:ext cx="457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(7)</a:t>
            </a:r>
            <a:endParaRPr lang="en-US" sz="1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9" b="91528" l="0" r="100000">
                        <a14:foregroundMark x1="17734" y1="36528" x2="30312" y2="45278"/>
                        <a14:foregroundMark x1="18047" y1="16667" x2="58672" y2="71806"/>
                        <a14:foregroundMark x1="51484" y1="73194" x2="65156" y2="88889"/>
                        <a14:foregroundMark x1="14297" y1="28889" x2="23281" y2="16111"/>
                        <a14:foregroundMark x1="391" y1="7361" x2="18438" y2="20556"/>
                        <a14:foregroundMark x1="547" y1="16944" x2="28906" y2="80139"/>
                        <a14:foregroundMark x1="11172" y1="35278" x2="19297" y2="55833"/>
                        <a14:foregroundMark x1="30156" y1="78056" x2="37578" y2="50417"/>
                        <a14:foregroundMark x1="29453" y1="88333" x2="69297" y2="29444"/>
                        <a14:foregroundMark x1="44219" y1="90417" x2="88281" y2="83194"/>
                        <a14:foregroundMark x1="75234" y1="76944" x2="83047" y2="91111"/>
                        <a14:foregroundMark x1="74219" y1="90139" x2="80313" y2="86667"/>
                        <a14:foregroundMark x1="95313" y1="5833" x2="98359" y2="26250"/>
                        <a14:foregroundMark x1="93516" y1="31806" x2="95469" y2="15972"/>
                        <a14:foregroundMark x1="30859" y1="10278" x2="54922" y2="44028"/>
                        <a14:foregroundMark x1="33438" y1="10972" x2="44922" y2="12917"/>
                        <a14:foregroundMark x1="29219" y1="40694" x2="64219" y2="25278"/>
                        <a14:foregroundMark x1="48047" y1="19583" x2="55234" y2="37222"/>
                        <a14:foregroundMark x1="64297" y1="25278" x2="73828" y2="3194"/>
                        <a14:foregroundMark x1="66016" y1="7778" x2="90469" y2="13472"/>
                        <a14:foregroundMark x1="63359" y1="26667" x2="63203" y2="2639"/>
                        <a14:foregroundMark x1="63906" y1="6806" x2="85234" y2="3889"/>
                        <a14:foregroundMark x1="70781" y1="12222" x2="91016" y2="26667"/>
                        <a14:foregroundMark x1="86641" y1="13889" x2="90625" y2="35972"/>
                        <a14:foregroundMark x1="89688" y1="15694" x2="91016" y2="24444"/>
                        <a14:foregroundMark x1="87891" y1="30556" x2="88125" y2="39722"/>
                        <a14:foregroundMark x1="78203" y1="35556" x2="78203" y2="35556"/>
                        <a14:foregroundMark x1="77266" y1="34306" x2="78125" y2="37222"/>
                        <a14:foregroundMark x1="22344" y1="18333" x2="28672" y2="24444"/>
                        <a14:foregroundMark x1="14219" y1="20278" x2="24531" y2="44583"/>
                        <a14:foregroundMark x1="12266" y1="24306" x2="18281" y2="35278"/>
                        <a14:foregroundMark x1="18047" y1="36250" x2="31719" y2="43333"/>
                        <a14:foregroundMark x1="22031" y1="33333" x2="22344" y2="45556"/>
                        <a14:foregroundMark x1="18984" y1="35556" x2="25234" y2="44583"/>
                        <a14:foregroundMark x1="23828" y1="32778" x2="48516" y2="37500"/>
                        <a14:foregroundMark x1="27109" y1="8333" x2="28125" y2="1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797246"/>
            <a:ext cx="3274656" cy="2884715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057400" y="894850"/>
            <a:ext cx="1454727" cy="858981"/>
          </a:xfrm>
          <a:prstGeom prst="wedgeEllipseCallout">
            <a:avLst>
              <a:gd name="adj1" fmla="val 20119"/>
              <a:gd name="adj2" fmla="val 96371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</a:t>
            </a:r>
            <a:endParaRPr lang="en-US"/>
          </a:p>
        </p:txBody>
      </p:sp>
      <p:sp>
        <p:nvSpPr>
          <p:cNvPr id="25" name="Oval Callout 24"/>
          <p:cNvSpPr/>
          <p:nvPr/>
        </p:nvSpPr>
        <p:spPr>
          <a:xfrm>
            <a:off x="4059726" y="935265"/>
            <a:ext cx="1454727" cy="858981"/>
          </a:xfrm>
          <a:prstGeom prst="wedgeEllipseCallout">
            <a:avLst>
              <a:gd name="adj1" fmla="val 20119"/>
              <a:gd name="adj2" fmla="val 96371"/>
            </a:avLst>
          </a:prstGeom>
          <a:solidFill>
            <a:schemeClr val="bg1"/>
          </a:solidFill>
          <a:ln>
            <a:solidFill>
              <a:srgbClr val="FD5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cam</a:t>
            </a:r>
            <a:endParaRPr lang="en-US" dirty="0"/>
          </a:p>
        </p:txBody>
      </p:sp>
      <p:sp>
        <p:nvSpPr>
          <p:cNvPr id="26" name="Oval Callout 25"/>
          <p:cNvSpPr/>
          <p:nvPr/>
        </p:nvSpPr>
        <p:spPr>
          <a:xfrm>
            <a:off x="6310746" y="876281"/>
            <a:ext cx="1454727" cy="858981"/>
          </a:xfrm>
          <a:prstGeom prst="wedgeEllipseCallout">
            <a:avLst>
              <a:gd name="adj1" fmla="val 20119"/>
              <a:gd name="adj2" fmla="val 96371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dirty="0"/>
          </a:p>
        </p:txBody>
      </p:sp>
      <p:sp>
        <p:nvSpPr>
          <p:cNvPr id="27" name="Oval Callout 26"/>
          <p:cNvSpPr/>
          <p:nvPr/>
        </p:nvSpPr>
        <p:spPr>
          <a:xfrm>
            <a:off x="297873" y="5408767"/>
            <a:ext cx="1454727" cy="858981"/>
          </a:xfrm>
          <a:prstGeom prst="wedgeEllipseCallout">
            <a:avLst>
              <a:gd name="adj1" fmla="val 21071"/>
              <a:gd name="adj2" fmla="val -156855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Oval Callout 27"/>
          <p:cNvSpPr/>
          <p:nvPr/>
        </p:nvSpPr>
        <p:spPr>
          <a:xfrm>
            <a:off x="2876748" y="5349432"/>
            <a:ext cx="1454727" cy="858981"/>
          </a:xfrm>
          <a:prstGeom prst="wedgeEllipseCallout">
            <a:avLst>
              <a:gd name="adj1" fmla="val 21071"/>
              <a:gd name="adj2" fmla="val -156855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Oval Callout 28"/>
          <p:cNvSpPr/>
          <p:nvPr/>
        </p:nvSpPr>
        <p:spPr>
          <a:xfrm>
            <a:off x="4955274" y="5240501"/>
            <a:ext cx="1692132" cy="858981"/>
          </a:xfrm>
          <a:prstGeom prst="wedgeEllipseCallout">
            <a:avLst>
              <a:gd name="adj1" fmla="val 21071"/>
              <a:gd name="adj2" fmla="val -156855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0" name="Oval Callout 29"/>
          <p:cNvSpPr/>
          <p:nvPr/>
        </p:nvSpPr>
        <p:spPr>
          <a:xfrm>
            <a:off x="7545744" y="5212163"/>
            <a:ext cx="1454727" cy="858981"/>
          </a:xfrm>
          <a:prstGeom prst="wedgeEllipseCallout">
            <a:avLst>
              <a:gd name="adj1" fmla="val 21071"/>
              <a:gd name="adj2" fmla="val -156855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03542" y="1004521"/>
            <a:ext cx="663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07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1231207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27" t="24000" r="16806" b="28000"/>
          <a:stretch/>
        </p:blipFill>
        <p:spPr>
          <a:xfrm>
            <a:off x="2971800" y="3733800"/>
            <a:ext cx="3191163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25" b="83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6" t="20388" r="27960" b="55402"/>
          <a:stretch/>
        </p:blipFill>
        <p:spPr>
          <a:xfrm>
            <a:off x="4991099" y="1143000"/>
            <a:ext cx="3276601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54" b="100000" l="0" r="99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869" y="58085"/>
            <a:ext cx="1449886" cy="1359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5" b="99633" l="1000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505200"/>
            <a:ext cx="1720864" cy="18691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854" y="5954628"/>
            <a:ext cx="12305145" cy="903372"/>
          </a:xfrm>
          <a:prstGeom prst="rect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1A1 tạm biệt các bạn </a:t>
            </a:r>
          </a:p>
          <a:p>
            <a:pPr algn="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 gặp lại ở 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tiếp :  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nhớ học bài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 </a:t>
            </a:r>
          </a:p>
        </p:txBody>
      </p:sp>
    </p:spTree>
    <p:extLst>
      <p:ext uri="{BB962C8B-B14F-4D97-AF65-F5344CB8AC3E}">
        <p14:creationId xmlns:p14="http://schemas.microsoft.com/office/powerpoint/2010/main" val="36201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742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1" y="-26161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46" y="75442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05" y="38099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45" y="38099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625" y="22077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412" y="177047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27" y="-87865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110" y="-646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63" y="-49765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lowchart: Connector 16">
            <a:hlinkClick r:id="rId8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44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0"/>
            <a:ext cx="588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chúng ta học bài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800" y="4824139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chim của biển cả</a:t>
            </a:r>
          </a:p>
        </p:txBody>
      </p:sp>
    </p:spTree>
    <p:extLst>
      <p:ext uri="{BB962C8B-B14F-4D97-AF65-F5344CB8AC3E}">
        <p14:creationId xmlns:p14="http://schemas.microsoft.com/office/powerpoint/2010/main" val="168666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bài loài chim của biển cả em biết thêm điều thú vị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13799" y="4209149"/>
            <a:ext cx="5307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thêm. Ngoài bay 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 hải âu còn có thể 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 rất giỏi</a:t>
            </a:r>
          </a:p>
        </p:txBody>
      </p:sp>
    </p:spTree>
    <p:extLst>
      <p:ext uri="{BB962C8B-B14F-4D97-AF65-F5344CB8AC3E}">
        <p14:creationId xmlns:p14="http://schemas.microsoft.com/office/powerpoint/2010/main" val="427947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gì xa tít chân trời</a:t>
            </a: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rực rỡ không người nào qua</a:t>
            </a:r>
          </a:p>
          <a:p>
            <a:pPr algn="r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4839" y="5316582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</a:t>
            </a:r>
          </a:p>
        </p:txBody>
      </p:sp>
    </p:spTree>
    <p:extLst>
      <p:ext uri="{BB962C8B-B14F-4D97-AF65-F5344CB8AC3E}">
        <p14:creationId xmlns:p14="http://schemas.microsoft.com/office/powerpoint/2010/main" val="427947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từng thấy cầu vông chưa? Cầu vồng xuất hiện ở đâu? Em có cảm nghĩ gì khi thấy cầu vồng? 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95600" y="4176337"/>
            <a:ext cx="670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thấy cầu vồng xuất hiện. Nơi  chân trời sau cơn mưa. Khi thấy cầu vồng thấy bảy màu sắc vô cùng đẹp mỗi mầu có sắc thái riêng.</a:t>
            </a:r>
          </a:p>
        </p:txBody>
      </p:sp>
    </p:spTree>
    <p:extLst>
      <p:ext uri="{BB962C8B-B14F-4D97-AF65-F5344CB8AC3E}">
        <p14:creationId xmlns:p14="http://schemas.microsoft.com/office/powerpoint/2010/main" val="427947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6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</TotalTime>
  <Words>676</Words>
  <Application>Microsoft Office PowerPoint</Application>
  <PresentationFormat>Widescreen</PresentationFormat>
  <Paragraphs>124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Arial</vt:lpstr>
      <vt:lpstr>Arial Rounded MT Bold</vt:lpstr>
      <vt:lpstr>Arial-Rounded</vt:lpstr>
      <vt:lpstr>Calibri</vt:lpstr>
      <vt:lpstr>Calibri Light</vt:lpstr>
      <vt:lpstr>Time nes New Roman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61</cp:revision>
  <dcterms:created xsi:type="dcterms:W3CDTF">2020-06-14T13:23:43Z</dcterms:created>
  <dcterms:modified xsi:type="dcterms:W3CDTF">2023-05-25T23:09:05Z</dcterms:modified>
</cp:coreProperties>
</file>