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82" r:id="rId3"/>
    <p:sldId id="257" r:id="rId4"/>
    <p:sldId id="258" r:id="rId5"/>
    <p:sldId id="259" r:id="rId6"/>
    <p:sldId id="260" r:id="rId7"/>
    <p:sldId id="261" r:id="rId8"/>
    <p:sldId id="262" r:id="rId9"/>
    <p:sldId id="263" r:id="rId10"/>
    <p:sldId id="264" r:id="rId11"/>
    <p:sldId id="265" r:id="rId12"/>
    <p:sldId id="266" r:id="rId13"/>
    <p:sldId id="267" r:id="rId14"/>
    <p:sldId id="272" r:id="rId15"/>
    <p:sldId id="268" r:id="rId16"/>
    <p:sldId id="269" r:id="rId17"/>
    <p:sldId id="270" r:id="rId18"/>
    <p:sldId id="271" r:id="rId19"/>
    <p:sldId id="273" r:id="rId20"/>
    <p:sldId id="275" r:id="rId21"/>
    <p:sldId id="274" r:id="rId22"/>
    <p:sldId id="279" r:id="rId23"/>
    <p:sldId id="276" r:id="rId24"/>
    <p:sldId id="277" r:id="rId25"/>
    <p:sldId id="278" r:id="rId26"/>
    <p:sldId id="280"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62E3"/>
    <a:srgbClr val="D60093"/>
    <a:srgbClr val="E20CA5"/>
    <a:srgbClr val="FF9999"/>
    <a:srgbClr val="F743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CC1E2B-BA7A-4636-B300-4783895CF41C}" type="datetimeFigureOut">
              <a:rPr lang="en-US" smtClean="0"/>
              <a:t>5/26/2024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6E290-0A5A-47EB-906A-E0B30A0139A6}" type="slidenum">
              <a:rPr lang="en-US" smtClean="0"/>
              <a:t>‹#›</a:t>
            </a:fld>
            <a:endParaRPr lang="en-US"/>
          </a:p>
        </p:txBody>
      </p:sp>
    </p:spTree>
    <p:extLst>
      <p:ext uri="{BB962C8B-B14F-4D97-AF65-F5344CB8AC3E}">
        <p14:creationId xmlns:p14="http://schemas.microsoft.com/office/powerpoint/2010/main" val="380968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9288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Giáo</a:t>
            </a:r>
            <a:r>
              <a:rPr lang="en-US" baseline="0" dirty="0"/>
              <a:t> viên chủ động giải thích từ khó, cho </a:t>
            </a:r>
            <a:r>
              <a:rPr lang="en-US" baseline="0" dirty="0" err="1"/>
              <a:t>hs</a:t>
            </a:r>
            <a:r>
              <a:rPr lang="en-US" baseline="0" dirty="0"/>
              <a:t> luyện đọc từ. Từ khó có thể linh động theo vùng miền, không nhất thiết dạy theo giáo án soạn sẵn.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8C6E290-0A5A-47EB-906A-E0B30A0139A6}" type="slidenum">
              <a:rPr lang="en-US" smtClean="0"/>
              <a:t>14</a:t>
            </a:fld>
            <a:endParaRPr lang="en-US"/>
          </a:p>
        </p:txBody>
      </p:sp>
    </p:spTree>
    <p:extLst>
      <p:ext uri="{BB962C8B-B14F-4D97-AF65-F5344CB8AC3E}">
        <p14:creationId xmlns:p14="http://schemas.microsoft.com/office/powerpoint/2010/main" val="2253422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335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881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366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EDACDF-65F9-4A71-A349-B7310A3B2EDB}"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40692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B9CBAF-6988-41A6-9653-821DA455B359}"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75848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C7FC7C-0B44-4837-A9C1-AEB04821A1A4}"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24962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35602D-1125-46C7-B6EE-4DB435BE05FA}"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80343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F3DA31-C8C7-463A-8847-514A5A8A7C3D}"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4063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EAC3FA-3EFD-4C7B-A66E-06AF94E0373B}"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88300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08C571-D1CA-4E12-983D-B425ED83F4AD}"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44430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090D6A-3209-4BAA-BF36-5C0D1A8465EB}"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963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6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9DF186-ED7C-4BA6-8DC3-D94DCFF1F153}"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71750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34A833-126D-4EFA-B13D-3823621C3502}"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95976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F03A6C-3452-4BF4-97E3-BF20729E1465}"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4142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28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22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83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80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58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7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00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5/26/2024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51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6132" name="Rectangle 4"/>
          <p:cNvSpPr>
            <a:spLocks noGrp="1" noChangeArrowheads="1"/>
          </p:cNvSpPr>
          <p:nvPr>
            <p:ph type="dt" sz="half" idx="2"/>
          </p:nvPr>
        </p:nvSpPr>
        <p:spPr bwMode="auto">
          <a:xfrm>
            <a:off x="609600" y="6246285"/>
            <a:ext cx="2844800" cy="47624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867">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76133" name="Rectangle 5"/>
          <p:cNvSpPr>
            <a:spLocks noGrp="1" noChangeArrowheads="1"/>
          </p:cNvSpPr>
          <p:nvPr>
            <p:ph type="ftr" sz="quarter" idx="3"/>
          </p:nvPr>
        </p:nvSpPr>
        <p:spPr bwMode="auto">
          <a:xfrm>
            <a:off x="4165600" y="6246285"/>
            <a:ext cx="3860800" cy="47624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867">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Arial" charset="0"/>
              <a:ea typeface="+mn-ea"/>
              <a:cs typeface="+mn-cs"/>
            </a:endParaRPr>
          </a:p>
        </p:txBody>
      </p:sp>
      <p:sp>
        <p:nvSpPr>
          <p:cNvPr id="176134" name="Rectangle 6"/>
          <p:cNvSpPr>
            <a:spLocks noGrp="1" noChangeArrowheads="1"/>
          </p:cNvSpPr>
          <p:nvPr>
            <p:ph type="sldNum" sz="quarter" idx="4"/>
          </p:nvPr>
        </p:nvSpPr>
        <p:spPr bwMode="auto">
          <a:xfrm>
            <a:off x="8737600" y="6246285"/>
            <a:ext cx="2844800" cy="476249"/>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867"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80196E7-36D2-411B-BE47-FDBA76572FAD}" type="slidenum">
              <a:rPr kumimoji="0" lang="en-US" altLang="en-US" sz="1867"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17165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defRPr>
      </a:lvl2pPr>
      <a:lvl3pPr algn="ctr" rtl="0" eaLnBrk="0" fontAlgn="base" hangingPunct="0">
        <a:spcBef>
          <a:spcPct val="0"/>
        </a:spcBef>
        <a:spcAft>
          <a:spcPct val="0"/>
        </a:spcAft>
        <a:defRPr sz="5867">
          <a:solidFill>
            <a:schemeClr val="tx2"/>
          </a:solidFill>
          <a:latin typeface="Arial" charset="0"/>
        </a:defRPr>
      </a:lvl3pPr>
      <a:lvl4pPr algn="ctr" rtl="0" eaLnBrk="0" fontAlgn="base" hangingPunct="0">
        <a:spcBef>
          <a:spcPct val="0"/>
        </a:spcBef>
        <a:spcAft>
          <a:spcPct val="0"/>
        </a:spcAft>
        <a:defRPr sz="5867">
          <a:solidFill>
            <a:schemeClr val="tx2"/>
          </a:solidFill>
          <a:latin typeface="Arial" charset="0"/>
        </a:defRPr>
      </a:lvl4pPr>
      <a:lvl5pPr algn="ctr" rtl="0" eaLnBrk="0" fontAlgn="base" hangingPunct="0">
        <a:spcBef>
          <a:spcPct val="0"/>
        </a:spcBef>
        <a:spcAft>
          <a:spcPct val="0"/>
        </a:spcAft>
        <a:defRPr sz="5867">
          <a:solidFill>
            <a:schemeClr val="tx2"/>
          </a:solidFill>
          <a:latin typeface="Arial" charset="0"/>
        </a:defRPr>
      </a:lvl5pPr>
      <a:lvl6pPr marL="609585" algn="ctr" rtl="0" fontAlgn="base">
        <a:spcBef>
          <a:spcPct val="0"/>
        </a:spcBef>
        <a:spcAft>
          <a:spcPct val="0"/>
        </a:spcAft>
        <a:defRPr sz="5867">
          <a:solidFill>
            <a:schemeClr val="tx2"/>
          </a:solidFill>
          <a:latin typeface="Arial" charset="0"/>
        </a:defRPr>
      </a:lvl6pPr>
      <a:lvl7pPr marL="1219170" algn="ctr" rtl="0" fontAlgn="base">
        <a:spcBef>
          <a:spcPct val="0"/>
        </a:spcBef>
        <a:spcAft>
          <a:spcPct val="0"/>
        </a:spcAft>
        <a:defRPr sz="5867">
          <a:solidFill>
            <a:schemeClr val="tx2"/>
          </a:solidFill>
          <a:latin typeface="Arial" charset="0"/>
        </a:defRPr>
      </a:lvl7pPr>
      <a:lvl8pPr marL="1828754" algn="ctr" rtl="0" fontAlgn="base">
        <a:spcBef>
          <a:spcPct val="0"/>
        </a:spcBef>
        <a:spcAft>
          <a:spcPct val="0"/>
        </a:spcAft>
        <a:defRPr sz="5867">
          <a:solidFill>
            <a:schemeClr val="tx2"/>
          </a:solidFill>
          <a:latin typeface="Arial" charset="0"/>
        </a:defRPr>
      </a:lvl8pPr>
      <a:lvl9pPr marL="2438339" algn="ctr" rtl="0" fontAlgn="base">
        <a:spcBef>
          <a:spcPct val="0"/>
        </a:spcBef>
        <a:spcAft>
          <a:spcPct val="0"/>
        </a:spcAft>
        <a:defRPr sz="5867">
          <a:solidFill>
            <a:schemeClr val="tx2"/>
          </a:solidFill>
          <a:latin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wmf"/><Relationship Id="rId3" Type="http://schemas.openxmlformats.org/officeDocument/2006/relationships/image" Target="../media/image2.wmf"/><Relationship Id="rId7" Type="http://schemas.openxmlformats.org/officeDocument/2006/relationships/image" Target="../media/image5.gif"/><Relationship Id="rId12" Type="http://schemas.openxmlformats.org/officeDocument/2006/relationships/image" Target="../media/image10.gif"/><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4.gif"/><Relationship Id="rId11" Type="http://schemas.openxmlformats.org/officeDocument/2006/relationships/image" Target="../media/image9.gif"/><Relationship Id="rId5" Type="http://schemas.openxmlformats.org/officeDocument/2006/relationships/image" Target="../media/image3.gif"/><Relationship Id="rId10" Type="http://schemas.openxmlformats.org/officeDocument/2006/relationships/image" Target="../media/image8.gif"/><Relationship Id="rId4" Type="http://schemas.openxmlformats.org/officeDocument/2006/relationships/hyperlink" Target="http://www.taochu.com/" TargetMode="External"/><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0.jp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0.wdp"/><Relationship Id="rId5" Type="http://schemas.openxmlformats.org/officeDocument/2006/relationships/image" Target="../media/image27.png"/><Relationship Id="rId10" Type="http://schemas.microsoft.com/office/2007/relationships/hdphoto" Target="../media/hdphoto24.wdp"/><Relationship Id="rId4" Type="http://schemas.openxmlformats.org/officeDocument/2006/relationships/image" Target="../media/image45.jp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gif"/><Relationship Id="rId4" Type="http://schemas.microsoft.com/office/2007/relationships/hdphoto" Target="../media/hdphoto25.wdp"/></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4.gif"/><Relationship Id="rId7" Type="http://schemas.microsoft.com/office/2007/relationships/hdphoto" Target="../media/hdphoto27.wdp"/><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26.wdp"/><Relationship Id="rId10" Type="http://schemas.microsoft.com/office/2007/relationships/hdphoto" Target="../media/hdphoto28.wdp"/><Relationship Id="rId4" Type="http://schemas.openxmlformats.org/officeDocument/2006/relationships/image" Target="../media/image55.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6.gif"/><Relationship Id="rId4" Type="http://schemas.openxmlformats.org/officeDocument/2006/relationships/image" Target="../media/image12.jp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gif"/><Relationship Id="rId1" Type="http://schemas.openxmlformats.org/officeDocument/2006/relationships/slideLayout" Target="../slideLayouts/slideLayout2.xml"/><Relationship Id="rId5" Type="http://schemas.openxmlformats.org/officeDocument/2006/relationships/image" Target="../media/image61.png"/><Relationship Id="rId4" Type="http://schemas.microsoft.com/office/2007/relationships/hdphoto" Target="../media/hdphoto28.wdp"/></Relationships>
</file>

<file path=ppt/slides/_rels/slide2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microsoft.com/office/2007/relationships/hdphoto" Target="../media/hdphoto25.wdp"/><Relationship Id="rId3" Type="http://schemas.microsoft.com/office/2007/relationships/hdphoto" Target="../media/hdphoto29.wdp"/><Relationship Id="rId7" Type="http://schemas.openxmlformats.org/officeDocument/2006/relationships/image" Target="../media/image50.png"/><Relationship Id="rId12" Type="http://schemas.microsoft.com/office/2007/relationships/hdphoto" Target="../media/hdphoto31.wdp"/><Relationship Id="rId2" Type="http://schemas.openxmlformats.org/officeDocument/2006/relationships/image" Target="../media/image62.png"/><Relationship Id="rId1" Type="http://schemas.openxmlformats.org/officeDocument/2006/relationships/slideLayout" Target="../slideLayouts/slideLayout2.xml"/><Relationship Id="rId6" Type="http://schemas.microsoft.com/office/2007/relationships/hdphoto" Target="../media/hdphoto30.wdp"/><Relationship Id="rId11"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image" Target="../media/image66.gif"/><Relationship Id="rId4" Type="http://schemas.openxmlformats.org/officeDocument/2006/relationships/image" Target="../media/image63.gif"/><Relationship Id="rId9" Type="http://schemas.openxmlformats.org/officeDocument/2006/relationships/image" Target="../media/image65.gif"/></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2.png"/><Relationship Id="rId18" Type="http://schemas.openxmlformats.org/officeDocument/2006/relationships/image" Target="../media/image24.png"/><Relationship Id="rId3" Type="http://schemas.openxmlformats.org/officeDocument/2006/relationships/slideLayout" Target="../slideLayouts/slideLayout2.xml"/><Relationship Id="rId21" Type="http://schemas.openxmlformats.org/officeDocument/2006/relationships/image" Target="../media/image14.png"/><Relationship Id="rId7" Type="http://schemas.openxmlformats.org/officeDocument/2006/relationships/image" Target="../media/image19.pn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audio" Target="../media/media2.mp3"/><Relationship Id="rId16" Type="http://schemas.openxmlformats.org/officeDocument/2006/relationships/image" Target="../media/image23.png"/><Relationship Id="rId20" Type="http://schemas.openxmlformats.org/officeDocument/2006/relationships/slide" Target="slide5.xml"/><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slide" Target="slide4.xml"/><Relationship Id="rId10" Type="http://schemas.microsoft.com/office/2007/relationships/hdphoto" Target="../media/hdphoto5.wdp"/><Relationship Id="rId19" Type="http://schemas.microsoft.com/office/2007/relationships/hdphoto" Target="../media/hdphoto9.wdp"/><Relationship Id="rId4" Type="http://schemas.openxmlformats.org/officeDocument/2006/relationships/image" Target="../media/image17.jpg"/><Relationship Id="rId9" Type="http://schemas.openxmlformats.org/officeDocument/2006/relationships/image" Target="../media/image20.png"/><Relationship Id="rId1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7.jp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1.png"/><Relationship Id="rId18" Type="http://schemas.openxmlformats.org/officeDocument/2006/relationships/image" Target="../media/image33.png"/><Relationship Id="rId3" Type="http://schemas.openxmlformats.org/officeDocument/2006/relationships/slideLayout" Target="../slideLayouts/slideLayout2.xml"/><Relationship Id="rId21" Type="http://schemas.microsoft.com/office/2007/relationships/hdphoto" Target="../media/hdphoto8.wdp"/><Relationship Id="rId7" Type="http://schemas.openxmlformats.org/officeDocument/2006/relationships/image" Target="../media/image29.png"/><Relationship Id="rId12" Type="http://schemas.microsoft.com/office/2007/relationships/hdphoto" Target="../media/hdphoto6.wdp"/><Relationship Id="rId17" Type="http://schemas.openxmlformats.org/officeDocument/2006/relationships/slide" Target="slide6.xml"/><Relationship Id="rId2" Type="http://schemas.openxmlformats.org/officeDocument/2006/relationships/audio" Target="../media/media3.mp3"/><Relationship Id="rId16" Type="http://schemas.microsoft.com/office/2007/relationships/hdphoto" Target="../media/hdphoto14.wdp"/><Relationship Id="rId20" Type="http://schemas.openxmlformats.org/officeDocument/2006/relationships/image" Target="../media/image23.png"/><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32.png"/><Relationship Id="rId23" Type="http://schemas.openxmlformats.org/officeDocument/2006/relationships/image" Target="../media/image14.png"/><Relationship Id="rId10" Type="http://schemas.microsoft.com/office/2007/relationships/hdphoto" Target="../media/hdphoto12.wdp"/><Relationship Id="rId19" Type="http://schemas.microsoft.com/office/2007/relationships/hdphoto" Target="../media/hdphoto15.wdp"/><Relationship Id="rId4" Type="http://schemas.openxmlformats.org/officeDocument/2006/relationships/image" Target="../media/image28.png"/><Relationship Id="rId9" Type="http://schemas.openxmlformats.org/officeDocument/2006/relationships/image" Target="../media/image30.png"/><Relationship Id="rId14" Type="http://schemas.microsoft.com/office/2007/relationships/hdphoto" Target="../media/hdphoto13.wdp"/><Relationship Id="rId22"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10"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6.wdp"/><Relationship Id="rId18" Type="http://schemas.openxmlformats.org/officeDocument/2006/relationships/slide" Target="slide8.xml"/><Relationship Id="rId3" Type="http://schemas.openxmlformats.org/officeDocument/2006/relationships/slideLayout" Target="../slideLayouts/slideLayout2.xml"/><Relationship Id="rId21" Type="http://schemas.openxmlformats.org/officeDocument/2006/relationships/image" Target="../media/image38.png"/><Relationship Id="rId7" Type="http://schemas.microsoft.com/office/2007/relationships/hdphoto" Target="../media/hdphoto8.wdp"/><Relationship Id="rId12" Type="http://schemas.openxmlformats.org/officeDocument/2006/relationships/image" Target="../media/image35.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6.png"/><Relationship Id="rId20" Type="http://schemas.microsoft.com/office/2007/relationships/hdphoto" Target="../media/hdphoto18.wdp"/><Relationship Id="rId1" Type="http://schemas.microsoft.com/office/2007/relationships/media" Target="../media/media3.mp3"/><Relationship Id="rId6" Type="http://schemas.openxmlformats.org/officeDocument/2006/relationships/image" Target="../media/image23.png"/><Relationship Id="rId11" Type="http://schemas.microsoft.com/office/2007/relationships/hdphoto" Target="../media/hdphoto3.wdp"/><Relationship Id="rId24" Type="http://schemas.openxmlformats.org/officeDocument/2006/relationships/image" Target="../media/image14.png"/><Relationship Id="rId5" Type="http://schemas.openxmlformats.org/officeDocument/2006/relationships/image" Target="../media/image34.jpg"/><Relationship Id="rId15" Type="http://schemas.microsoft.com/office/2007/relationships/hdphoto" Target="../media/hdphoto6.wdp"/><Relationship Id="rId23" Type="http://schemas.openxmlformats.org/officeDocument/2006/relationships/slide" Target="slide9.xml"/><Relationship Id="rId10" Type="http://schemas.openxmlformats.org/officeDocument/2006/relationships/image" Target="../media/image18.png"/><Relationship Id="rId19" Type="http://schemas.openxmlformats.org/officeDocument/2006/relationships/image" Target="../media/image37.png"/><Relationship Id="rId4" Type="http://schemas.openxmlformats.org/officeDocument/2006/relationships/notesSlide" Target="../notesSlides/notesSlide1.xml"/><Relationship Id="rId9" Type="http://schemas.microsoft.com/office/2007/relationships/hdphoto" Target="../media/hdphoto5.wdp"/><Relationship Id="rId14" Type="http://schemas.openxmlformats.org/officeDocument/2006/relationships/image" Target="../media/image21.png"/><Relationship Id="rId22" Type="http://schemas.microsoft.com/office/2007/relationships/hdphoto" Target="../media/hdphoto19.wdp"/></Relationships>
</file>

<file path=ppt/slides/_rels/slide8.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 Target="slide7.xml"/><Relationship Id="rId7" Type="http://schemas.microsoft.com/office/2007/relationships/hdphoto" Target="../media/hdphoto10.wdp"/><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8.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image" Target="../media/image43.png"/><Relationship Id="rId18" Type="http://schemas.openxmlformats.org/officeDocument/2006/relationships/slide" Target="slide11.xml"/><Relationship Id="rId3" Type="http://schemas.openxmlformats.org/officeDocument/2006/relationships/slideLayout" Target="../slideLayouts/slideLayout2.xml"/><Relationship Id="rId7" Type="http://schemas.openxmlformats.org/officeDocument/2006/relationships/image" Target="../media/image41.png"/><Relationship Id="rId12" Type="http://schemas.microsoft.com/office/2007/relationships/hdphoto" Target="../media/hdphoto6.wdp"/><Relationship Id="rId17" Type="http://schemas.openxmlformats.org/officeDocument/2006/relationships/slide" Target="slide10.xml"/><Relationship Id="rId2" Type="http://schemas.openxmlformats.org/officeDocument/2006/relationships/audio" Target="../media/media3.mp3"/><Relationship Id="rId16" Type="http://schemas.microsoft.com/office/2007/relationships/hdphoto" Target="../media/hdphoto23.wdp"/><Relationship Id="rId1" Type="http://schemas.microsoft.com/office/2007/relationships/media" Target="../media/media3.mp3"/><Relationship Id="rId6" Type="http://schemas.microsoft.com/office/2007/relationships/hdphoto" Target="../media/hdphoto5.wdp"/><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44.png"/><Relationship Id="rId10" Type="http://schemas.microsoft.com/office/2007/relationships/hdphoto" Target="../media/hdphoto21.wdp"/><Relationship Id="rId19" Type="http://schemas.openxmlformats.org/officeDocument/2006/relationships/image" Target="../media/image14.png"/><Relationship Id="rId4" Type="http://schemas.openxmlformats.org/officeDocument/2006/relationships/image" Target="../media/image40.jpg"/><Relationship Id="rId9" Type="http://schemas.openxmlformats.org/officeDocument/2006/relationships/image" Target="../media/image42.png"/><Relationship Id="rId14" Type="http://schemas.microsoft.com/office/2007/relationships/hdphoto" Target="../media/hdphoto2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descr="Water lilies"/>
          <p:cNvSpPr>
            <a:spLocks noChangeArrowheads="1" noChangeShapeType="1" noTextEdit="1"/>
          </p:cNvSpPr>
          <p:nvPr/>
        </p:nvSpPr>
        <p:spPr bwMode="auto">
          <a:xfrm>
            <a:off x="781051" y="334434"/>
            <a:ext cx="10769600" cy="67521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4267" b="1" i="0" u="none" strike="noStrike" kern="10" cap="none" spc="0" normalizeH="0" baseline="0" noProof="0">
                <a:ln w="19050">
                  <a:solidFill>
                    <a:srgbClr val="00FF00"/>
                  </a:solidFill>
                  <a:round/>
                  <a:headEnd/>
                  <a:tailEnd/>
                </a:ln>
                <a:blipFill dpi="0" rotWithShape="1">
                  <a:blip r:embed="rId2"/>
                  <a:srcRect/>
                  <a:tile tx="0" ty="0" sx="100000" sy="100000" flip="none" algn="tl"/>
                </a:blip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TRƯỜNG TIỂU HỌC QUỐC TUẤN</a:t>
            </a:r>
            <a:endParaRPr kumimoji="0" lang="en-US" sz="4267" b="1" i="0" u="none" strike="noStrike" kern="10" cap="none" spc="0" normalizeH="0" baseline="0" noProof="0">
              <a:ln w="19050">
                <a:solidFill>
                  <a:srgbClr val="00FF00"/>
                </a:solidFill>
                <a:round/>
                <a:headEnd/>
                <a:tailEnd/>
              </a:ln>
              <a:blipFill dpi="0" rotWithShape="1">
                <a:blip r:embed="rId2"/>
                <a:srcRect/>
                <a:tile tx="0" ty="0" sx="100000" sy="100000" flip="none" algn="tl"/>
              </a:blip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endParaRPr>
          </a:p>
        </p:txBody>
      </p:sp>
      <p:pic>
        <p:nvPicPr>
          <p:cNvPr id="3075" name="Picture 3" descr="FIREWRK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1201" y="2819400"/>
            <a:ext cx="1538817" cy="11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c">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20800" y="1631951"/>
            <a:ext cx="142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h">
            <a:hlinkClick r:id="rId4"/>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1860551"/>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m">
            <a:hlinkClick r:id="rId4"/>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99201" y="1909234"/>
            <a:ext cx="1519767"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a">
            <a:hlinkClick r:id="rId4"/>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1708151"/>
            <a:ext cx="2133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o">
            <a:hlinkClick r:id="rId4"/>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1784351"/>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u">
            <a:hlinkClick r:id="rId4"/>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13600" y="2012951"/>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n">
            <a:hlinkClick r:id="rId4"/>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2089151"/>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g">
            <a:hlinkClick r:id="rId4"/>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012951"/>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FIREWRK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3200" y="304801"/>
            <a:ext cx="13546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Rectangle 13"/>
          <p:cNvSpPr>
            <a:spLocks noChangeArrowheads="1"/>
          </p:cNvSpPr>
          <p:nvPr/>
        </p:nvSpPr>
        <p:spPr bwMode="auto">
          <a:xfrm rot="827097">
            <a:off x="8026400" y="1641386"/>
            <a:ext cx="8995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3333CC"/>
                </a:solidFill>
                <a:effectLst/>
                <a:uLnTx/>
                <a:uFillTx/>
                <a:latin typeface="VNI-Korin" pitchFamily="2" charset="0"/>
                <a:ea typeface="+mn-ea"/>
                <a:cs typeface="Arial" panose="020B0604020202020204" pitchFamily="34" charset="0"/>
              </a:rPr>
              <a:t>?</a:t>
            </a:r>
          </a:p>
        </p:txBody>
      </p:sp>
      <p:sp>
        <p:nvSpPr>
          <p:cNvPr id="3086" name="Rectangle 14"/>
          <p:cNvSpPr>
            <a:spLocks noChangeArrowheads="1"/>
          </p:cNvSpPr>
          <p:nvPr/>
        </p:nvSpPr>
        <p:spPr bwMode="auto">
          <a:xfrm rot="827097">
            <a:off x="3556000" y="400875"/>
            <a:ext cx="89958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800" b="0" i="0" u="none" strike="noStrike" kern="1200" cap="none" spc="0" normalizeH="0" baseline="0" noProof="0">
                <a:ln>
                  <a:noFill/>
                </a:ln>
                <a:solidFill>
                  <a:srgbClr val="FF6600"/>
                </a:solidFill>
                <a:effectLst/>
                <a:uLnTx/>
                <a:uFillTx/>
                <a:latin typeface="VNI-Korin" pitchFamily="2" charset="0"/>
                <a:ea typeface="+mn-ea"/>
                <a:cs typeface="Arial" panose="020B0604020202020204" pitchFamily="34" charset="0"/>
              </a:rPr>
              <a:t>-</a:t>
            </a:r>
          </a:p>
        </p:txBody>
      </p:sp>
      <p:sp>
        <p:nvSpPr>
          <p:cNvPr id="3087" name="Rectangle 15"/>
          <p:cNvSpPr>
            <a:spLocks noChangeArrowheads="1"/>
          </p:cNvSpPr>
          <p:nvPr/>
        </p:nvSpPr>
        <p:spPr bwMode="auto">
          <a:xfrm rot="827097">
            <a:off x="8142818" y="661225"/>
            <a:ext cx="89958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800" b="0" i="0" u="none" strike="noStrike" kern="1200" cap="none" spc="0" normalizeH="0" baseline="0" noProof="0">
                <a:ln>
                  <a:noFill/>
                </a:ln>
                <a:solidFill>
                  <a:srgbClr val="FF6600"/>
                </a:solidFill>
                <a:effectLst/>
                <a:uLnTx/>
                <a:uFillTx/>
                <a:latin typeface="VNI-Korin" pitchFamily="2" charset="0"/>
                <a:ea typeface="+mn-ea"/>
                <a:cs typeface="Arial" panose="020B0604020202020204" pitchFamily="34" charset="0"/>
              </a:rPr>
              <a:t>-</a:t>
            </a:r>
          </a:p>
        </p:txBody>
      </p:sp>
      <p:sp>
        <p:nvSpPr>
          <p:cNvPr id="3088" name="WordArt 16"/>
          <p:cNvSpPr>
            <a:spLocks noChangeArrowheads="1" noChangeShapeType="1" noTextEdit="1"/>
          </p:cNvSpPr>
          <p:nvPr/>
        </p:nvSpPr>
        <p:spPr bwMode="auto">
          <a:xfrm>
            <a:off x="711201" y="5029200"/>
            <a:ext cx="10909300" cy="1390651"/>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400" b="1" i="1" u="none" strike="noStrike" kern="10" cap="none" spc="0" normalizeH="0" baseline="0" noProof="0">
                <a:ln w="12700">
                  <a:solidFill>
                    <a:srgbClr val="003300"/>
                  </a:solidFill>
                  <a:round/>
                  <a:headEnd/>
                  <a:tailEnd/>
                </a:ln>
                <a:solidFill>
                  <a:srgbClr val="002060"/>
                </a:solidFill>
                <a:effectLst>
                  <a:outerShdw sy="50000" kx="-2453608" rotWithShape="0">
                    <a:srgbClr val="C0C0C0">
                      <a:alpha val="50000"/>
                    </a:srgbClr>
                  </a:outerShdw>
                </a:effectLst>
                <a:uLnTx/>
                <a:uFillTx/>
                <a:latin typeface="Times New Roman" panose="02020603050405020304" pitchFamily="18" charset="0"/>
                <a:ea typeface="+mn-ea"/>
                <a:cs typeface="Times New Roman" panose="02020603050405020304" pitchFamily="18" charset="0"/>
              </a:rPr>
              <a:t>Môn: </a:t>
            </a:r>
            <a:r>
              <a:rPr kumimoji="0" lang="en-US" sz="6400" b="1" i="1" u="none" strike="noStrike" kern="10" cap="none" spc="0" normalizeH="0" baseline="0" noProof="0" smtClean="0">
                <a:ln w="12700">
                  <a:solidFill>
                    <a:srgbClr val="003300"/>
                  </a:solidFill>
                  <a:round/>
                  <a:headEnd/>
                  <a:tailEnd/>
                </a:ln>
                <a:solidFill>
                  <a:srgbClr val="002060"/>
                </a:solidFill>
                <a:effectLst>
                  <a:outerShdw sy="50000" kx="-2453608" rotWithShape="0">
                    <a:srgbClr val="C0C0C0">
                      <a:alpha val="50000"/>
                    </a:srgbClr>
                  </a:outerShdw>
                </a:effectLst>
                <a:uLnTx/>
                <a:uFillTx/>
                <a:latin typeface="Times New Roman" panose="02020603050405020304" pitchFamily="18" charset="0"/>
                <a:ea typeface="+mn-ea"/>
                <a:cs typeface="Times New Roman" panose="02020603050405020304" pitchFamily="18" charset="0"/>
              </a:rPr>
              <a:t>Tiếng Việt </a:t>
            </a:r>
            <a:endParaRPr kumimoji="0" lang="en-US" sz="6400" b="1" i="1" u="none" strike="noStrike" kern="10" cap="none" spc="0" normalizeH="0" baseline="0" noProof="0">
              <a:ln w="12700">
                <a:solidFill>
                  <a:srgbClr val="003300"/>
                </a:solidFill>
                <a:round/>
                <a:headEnd/>
                <a:tailEnd/>
              </a:ln>
              <a:solidFill>
                <a:srgbClr val="002060"/>
              </a:solidFill>
              <a:effectLst>
                <a:outerShdw sy="50000" kx="-2453608" rotWithShape="0">
                  <a:srgbClr val="C0C0C0">
                    <a:alpha val="50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400" b="1" i="1" u="none" strike="noStrike" kern="10" cap="none" spc="0" normalizeH="0" baseline="0" noProof="0">
                <a:ln w="12700">
                  <a:solidFill>
                    <a:srgbClr val="003300"/>
                  </a:solidFill>
                  <a:round/>
                  <a:headEnd/>
                  <a:tailEnd/>
                </a:ln>
                <a:solidFill>
                  <a:srgbClr val="002060"/>
                </a:solidFill>
                <a:effectLst>
                  <a:outerShdw sy="50000" kx="-2453608" rotWithShape="0">
                    <a:srgbClr val="C0C0C0">
                      <a:alpha val="50000"/>
                    </a:srgbClr>
                  </a:outerShdw>
                </a:effectLst>
                <a:uLnTx/>
                <a:uFillTx/>
                <a:latin typeface="Times New Roman" panose="02020603050405020304" pitchFamily="18" charset="0"/>
                <a:ea typeface="+mn-ea"/>
                <a:cs typeface="Times New Roman" panose="02020603050405020304" pitchFamily="18" charset="0"/>
              </a:rPr>
              <a:t>Giáo viên: </a:t>
            </a:r>
            <a:r>
              <a:rPr kumimoji="0" lang="en-US" sz="6400" b="1" i="1" u="none" strike="noStrike" kern="10" cap="none" spc="0" normalizeH="0" baseline="0" noProof="0" smtClean="0">
                <a:ln w="12700">
                  <a:solidFill>
                    <a:srgbClr val="003300"/>
                  </a:solidFill>
                  <a:round/>
                  <a:headEnd/>
                  <a:tailEnd/>
                </a:ln>
                <a:solidFill>
                  <a:srgbClr val="002060"/>
                </a:solidFill>
                <a:effectLst>
                  <a:outerShdw sy="50000" kx="-2453608" rotWithShape="0">
                    <a:srgbClr val="C0C0C0">
                      <a:alpha val="50000"/>
                    </a:srgbClr>
                  </a:outerShdw>
                </a:effectLst>
                <a:uLnTx/>
                <a:uFillTx/>
                <a:latin typeface="Times New Roman" panose="02020603050405020304" pitchFamily="18" charset="0"/>
                <a:ea typeface="+mn-ea"/>
                <a:cs typeface="Times New Roman" panose="02020603050405020304" pitchFamily="18" charset="0"/>
              </a:rPr>
              <a:t>Lương Thị Vân Anh</a:t>
            </a:r>
            <a:endParaRPr kumimoji="0" lang="en-US" sz="6400" b="1" i="1" u="none" strike="noStrike" kern="10" cap="none" spc="0" normalizeH="0" baseline="0" noProof="0">
              <a:ln w="12700">
                <a:solidFill>
                  <a:srgbClr val="003300"/>
                </a:solidFill>
                <a:round/>
                <a:headEnd/>
                <a:tailEnd/>
              </a:ln>
              <a:solidFill>
                <a:srgbClr val="002060"/>
              </a:solidFill>
              <a:effectLst>
                <a:outerShdw sy="50000" kx="-2453608" rotWithShape="0">
                  <a:srgbClr val="C0C0C0">
                    <a:alpha val="50000"/>
                  </a:srgbClr>
                </a:outerShdw>
              </a:effectLst>
              <a:uLnTx/>
              <a:uFillTx/>
              <a:latin typeface="Times New Roman" panose="02020603050405020304" pitchFamily="18" charset="0"/>
              <a:ea typeface="+mn-ea"/>
              <a:cs typeface="Times New Roman" panose="02020603050405020304" pitchFamily="18" charset="0"/>
            </a:endParaRPr>
          </a:p>
        </p:txBody>
      </p:sp>
      <p:sp>
        <p:nvSpPr>
          <p:cNvPr id="70673" name="WordArt 17"/>
          <p:cNvSpPr>
            <a:spLocks noChangeArrowheads="1" noChangeShapeType="1" noTextEdit="1"/>
          </p:cNvSpPr>
          <p:nvPr/>
        </p:nvSpPr>
        <p:spPr bwMode="auto">
          <a:xfrm>
            <a:off x="304800" y="3200400"/>
            <a:ext cx="11277600" cy="19050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400" b="1" i="0" u="none" strike="noStrike" kern="10" cap="none" spc="0" normalizeH="0" baseline="0" noProof="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QUÝ THẦY CÔ VỀ DỰ GIỜ </a:t>
            </a:r>
            <a:r>
              <a:rPr kumimoji="0" lang="en-US" sz="6400" b="1" i="0" u="none" strike="noStrike" kern="10" cap="none" spc="0" normalizeH="0" baseline="0" noProof="0" smtClean="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LỚP 1E</a:t>
            </a:r>
            <a:endParaRPr kumimoji="0" lang="en-US" sz="6400" b="1" i="0" u="none" strike="noStrike" kern="10" cap="none" spc="0" normalizeH="0" baseline="0" noProof="0">
              <a:ln w="12700">
                <a:solidFill>
                  <a:srgbClr val="800000"/>
                </a:solidFill>
                <a:prstDash val="dash"/>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2989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3000" fill="hold"/>
                                        <p:tgtEl>
                                          <p:spTgt spid="70673"/>
                                        </p:tgtEl>
                                        <p:attrNameLst>
                                          <p:attrName>style.color</p:attrName>
                                        </p:attrNameLst>
                                      </p:cBhvr>
                                      <p:by>
                                        <p:hsl h="-7200000" s="0" l="0"/>
                                      </p:by>
                                    </p:animClr>
                                    <p:animClr clrSpc="hsl" dir="cw">
                                      <p:cBhvr>
                                        <p:cTn id="7" dur="3000" fill="hold"/>
                                        <p:tgtEl>
                                          <p:spTgt spid="70673"/>
                                        </p:tgtEl>
                                        <p:attrNameLst>
                                          <p:attrName>fillcolor</p:attrName>
                                        </p:attrNameLst>
                                      </p:cBhvr>
                                      <p:by>
                                        <p:hsl h="-7200000" s="0" l="0"/>
                                      </p:by>
                                    </p:animClr>
                                    <p:animClr clrSpc="hsl" dir="cw">
                                      <p:cBhvr>
                                        <p:cTn id="8" dur="3000" fill="hold"/>
                                        <p:tgtEl>
                                          <p:spTgt spid="70673"/>
                                        </p:tgtEl>
                                        <p:attrNameLst>
                                          <p:attrName>stroke.color</p:attrName>
                                        </p:attrNameLst>
                                      </p:cBhvr>
                                      <p:by>
                                        <p:hsl h="-7200000" s="0" l="0"/>
                                      </p:by>
                                    </p:animClr>
                                    <p:set>
                                      <p:cBhvr>
                                        <p:cTn id="9" dur="3000" fill="hold"/>
                                        <p:tgtEl>
                                          <p:spTgt spid="7067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0000" r="-2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533401" y="1633209"/>
            <a:ext cx="4853916" cy="1085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Rung cây thật mạnh cho quả cầu rơi xuống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4877839" cy="10853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Dùng que dài để khều quả cầu xuống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371137" y="3075084"/>
            <a:ext cx="4827767" cy="10947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đều đúng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558795" y="3040663"/>
            <a:ext cx="4794667" cy="10900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Nhờ người lớn giúp đỡ như thầy cô, bác bảo vệ….</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924" y="2216899"/>
            <a:ext cx="604292" cy="519712"/>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9530" y="3040663"/>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9905" y="3139153"/>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9460"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055983" y="6308814"/>
            <a:ext cx="1086630" cy="55179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itchFamily="18" charset="0"/>
                <a:cs typeface="Times New Roman" pitchFamily="18" charset="0"/>
              </a:rPr>
              <a:t>:</a:t>
            </a: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251956" y="71060"/>
            <a:ext cx="8035044" cy="12056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các bạn cần làm gì để lấy được quả cầu? </a:t>
            </a:r>
          </a:p>
        </p:txBody>
      </p:sp>
    </p:spTree>
    <p:extLst>
      <p:ext uri="{BB962C8B-B14F-4D97-AF65-F5344CB8AC3E}">
        <p14:creationId xmlns:p14="http://schemas.microsoft.com/office/powerpoint/2010/main" val="21744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276600" y="3646896"/>
            <a:ext cx="6858000" cy="3238813"/>
          </a:xfrm>
        </p:spPr>
      </p:pic>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7800" y="1458503"/>
            <a:ext cx="609600" cy="609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9509" y="-72424"/>
            <a:ext cx="5410200" cy="3494497"/>
          </a:xfrm>
          <a:prstGeom prst="ellipse">
            <a:avLst/>
          </a:prstGeom>
          <a:ln>
            <a:noFill/>
          </a:ln>
          <a:effectLst>
            <a:softEdge rad="112500"/>
          </a:effectLst>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
        <p:nvSpPr>
          <p:cNvPr id="11" name="Oval Callout 10"/>
          <p:cNvSpPr/>
          <p:nvPr/>
        </p:nvSpPr>
        <p:spPr>
          <a:xfrm>
            <a:off x="8208818" y="152400"/>
            <a:ext cx="3962400" cy="3494497"/>
          </a:xfrm>
          <a:prstGeom prst="wedgeEllipseCallout">
            <a:avLst>
              <a:gd name="adj1" fmla="val -71532"/>
              <a:gd name="adj2" fmla="val 26818"/>
            </a:avLst>
          </a:prstGeom>
          <a:solidFill>
            <a:srgbClr val="F862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bg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spTree>
    <p:extLst>
      <p:ext uri="{BB962C8B-B14F-4D97-AF65-F5344CB8AC3E}">
        <p14:creationId xmlns:p14="http://schemas.microsoft.com/office/powerpoint/2010/main" val="25146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1"/>
                                        </p:tgtEl>
                                        <p:attrNameLst>
                                          <p:attrName>ppt_w</p:attrName>
                                        </p:attrNameLst>
                                      </p:cBhvr>
                                      <p:tavLst>
                                        <p:tav tm="0">
                                          <p:val>
                                            <p:strVal val="ppt_w"/>
                                          </p:val>
                                        </p:tav>
                                        <p:tav tm="100000">
                                          <p:val>
                                            <p:fltVal val="0"/>
                                          </p:val>
                                        </p:tav>
                                      </p:tavLst>
                                    </p:anim>
                                    <p:anim calcmode="lin" valueType="num">
                                      <p:cBhvr>
                                        <p:cTn id="11" dur="500"/>
                                        <p:tgtEl>
                                          <p:spTgt spid="11"/>
                                        </p:tgtEl>
                                        <p:attrNameLst>
                                          <p:attrName>ppt_h</p:attrName>
                                        </p:attrNameLst>
                                      </p:cBhvr>
                                      <p:tavLst>
                                        <p:tav tm="0">
                                          <p:val>
                                            <p:strVal val="ppt_h"/>
                                          </p:val>
                                        </p:tav>
                                        <p:tav tm="100000">
                                          <p:val>
                                            <p:fltVal val="0"/>
                                          </p:val>
                                        </p:tav>
                                      </p:tavLst>
                                    </p:anim>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390" y="-84016"/>
            <a:ext cx="1341530" cy="1200280"/>
          </a:xfrm>
          <a:prstGeom prst="rect">
            <a:avLst/>
          </a:prstGeom>
          <a:noFill/>
        </p:spPr>
        <p:txBody>
          <a:bodyPr wrap="square" lIns="91391" tIns="45696" rIns="91391" bIns="45696" rtlCol="0">
            <a:spAutoFit/>
          </a:bodyPr>
          <a:lstStyle/>
          <a:p>
            <a:pPr algn="ctr"/>
            <a:r>
              <a:rPr lang="en-US" sz="7200" b="1" dirty="0">
                <a:solidFill>
                  <a:srgbClr val="E20CA5"/>
                </a:solidFill>
                <a:latin typeface="Arial Rounded MT Bold" pitchFamily="34" charset="0"/>
                <a:ea typeface="Arial-Rounded" pitchFamily="34" charset="0"/>
                <a:cs typeface="Times New Roman" pitchFamily="18" charset="0"/>
              </a:rPr>
              <a:t>8</a:t>
            </a:r>
          </a:p>
        </p:txBody>
      </p:sp>
      <p:sp>
        <p:nvSpPr>
          <p:cNvPr id="11" name="TextBox 10"/>
          <p:cNvSpPr txBox="1"/>
          <p:nvPr/>
        </p:nvSpPr>
        <p:spPr>
          <a:xfrm>
            <a:off x="1478584" y="178394"/>
            <a:ext cx="10718034" cy="1200280"/>
          </a:xfrm>
          <a:prstGeom prst="rect">
            <a:avLst/>
          </a:prstGeom>
          <a:noFill/>
        </p:spPr>
        <p:txBody>
          <a:bodyPr wrap="square" lIns="91391" tIns="45696" rIns="91391" bIns="45696" rtlCol="0">
            <a:spAutoFit/>
          </a:bodyPr>
          <a:lstStyle/>
          <a:p>
            <a:pPr algn="ctr"/>
            <a:r>
              <a:rPr lang="en-US" sz="7000" b="1" dirty="0">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grpSp>
        <p:nvGrpSpPr>
          <p:cNvPr id="12" name="Group 11"/>
          <p:cNvGrpSpPr/>
          <p:nvPr/>
        </p:nvGrpSpPr>
        <p:grpSpPr>
          <a:xfrm>
            <a:off x="3200400" y="3193764"/>
            <a:ext cx="82296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6" name="Group 15"/>
          <p:cNvGrpSpPr/>
          <p:nvPr/>
        </p:nvGrpSpPr>
        <p:grpSpPr>
          <a:xfrm>
            <a:off x="2360459" y="3172365"/>
            <a:ext cx="1378806" cy="1412343"/>
            <a:chOff x="1149549" y="1066515"/>
            <a:chExt cx="992332" cy="992332"/>
          </a:xfrm>
          <a:solidFill>
            <a:srgbClr val="F0720A"/>
          </a:solidFill>
        </p:grpSpPr>
        <p:sp>
          <p:nvSpPr>
            <p:cNvPr id="17" name="Oval 16"/>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2581196" y="3172365"/>
            <a:ext cx="990600" cy="1477279"/>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1</a:t>
            </a:r>
          </a:p>
        </p:txBody>
      </p:sp>
      <p:sp>
        <p:nvSpPr>
          <p:cNvPr id="20" name="TextBox 19"/>
          <p:cNvSpPr txBox="1"/>
          <p:nvPr/>
        </p:nvSpPr>
        <p:spPr>
          <a:xfrm>
            <a:off x="3720806" y="3416895"/>
            <a:ext cx="6605191" cy="923281"/>
          </a:xfrm>
          <a:prstGeom prst="rect">
            <a:avLst/>
          </a:prstGeom>
          <a:noFill/>
        </p:spPr>
        <p:txBody>
          <a:bodyPr wrap="square" lIns="91391" tIns="45696" rIns="91391" bIns="45696" rtlCol="0">
            <a:spAutoFit/>
          </a:bodyPr>
          <a:lstStyle/>
          <a:p>
            <a:pPr algn="ctr"/>
            <a:r>
              <a:rPr lang="en-US" sz="5400" b="1" dirty="0">
                <a:solidFill>
                  <a:schemeClr val="accent6">
                    <a:lumMod val="75000"/>
                  </a:schemeClr>
                </a:solidFill>
                <a:latin typeface="Arial-Rounded" pitchFamily="34" charset="0"/>
                <a:ea typeface="Arial-Rounded" pitchFamily="34" charset="0"/>
                <a:cs typeface="Arial-Rounded" pitchFamily="34" charset="0"/>
              </a:rPr>
              <a:t>CẬU BÉ THÔNG MINH</a:t>
            </a:r>
          </a:p>
        </p:txBody>
      </p:sp>
    </p:spTree>
    <p:extLst>
      <p:ext uri="{BB962C8B-B14F-4D97-AF65-F5344CB8AC3E}">
        <p14:creationId xmlns:p14="http://schemas.microsoft.com/office/powerpoint/2010/main" val="3250454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0" t="6000" b="48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pic>
        <p:nvPicPr>
          <p:cNvPr id="6" name="Hành trang số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5400" y="324847"/>
            <a:ext cx="609600" cy="609600"/>
          </a:xfrm>
          <a:prstGeom prst="rect">
            <a:avLst/>
          </a:prstGeom>
        </p:spPr>
      </p:pic>
      <p:sp>
        <p:nvSpPr>
          <p:cNvPr id="7" name="Rectangle 6"/>
          <p:cNvSpPr/>
          <p:nvPr/>
        </p:nvSpPr>
        <p:spPr>
          <a:xfrm>
            <a:off x="402431" y="388996"/>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8" name="Cloud 7"/>
          <p:cNvSpPr/>
          <p:nvPr/>
        </p:nvSpPr>
        <p:spPr>
          <a:xfrm>
            <a:off x="5410200" y="5747779"/>
            <a:ext cx="3048000" cy="730269"/>
          </a:xfrm>
          <a:prstGeom prst="cloud">
            <a:avLst/>
          </a:prstGeom>
          <a:solidFill>
            <a:srgbClr val="F862E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207797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5361" fill="hold"/>
                                        <p:tgtEl>
                                          <p:spTgt spid="6"/>
                                        </p:tgtEl>
                                      </p:cBhvr>
                                    </p:cmd>
                                  </p:childTnLst>
                                </p:cTn>
                              </p:par>
                            </p:childTnLst>
                          </p:cTn>
                        </p:par>
                      </p:childTnLst>
                    </p:cTn>
                  </p:par>
                </p:childTnLst>
              </p:cTn>
              <p:nextCondLst>
                <p:cond evt="onClick" delay="0">
                  <p:tgtEl>
                    <p:spTgt spid="6"/>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4000" t="-3000" r="1000" b="4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8" name="Rectangle 7"/>
          <p:cNvSpPr/>
          <p:nvPr/>
        </p:nvSpPr>
        <p:spPr>
          <a:xfrm>
            <a:off x="402431" y="388996"/>
            <a:ext cx="11789569" cy="5570756"/>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a:t>
            </a:r>
            <a:r>
              <a:rPr lang="en-US" sz="2600" dirty="0" err="1">
                <a:latin typeface="Arial-Rounded" panose="020B0500000000000000" pitchFamily="34" charset="0"/>
                <a:ea typeface="Arial-Rounded" panose="020B0500000000000000" pitchFamily="34" charset="0"/>
                <a:cs typeface="Arial-Rounded" panose="020B0500000000000000" pitchFamily="34" charset="0"/>
              </a:rPr>
              <a:t>cậ</a:t>
            </a:r>
            <a:r>
              <a:rPr lang="en-US" sz="2600" dirty="0">
                <a:latin typeface="Arial-Rounded" panose="020B0500000000000000" pitchFamily="34" charset="0"/>
                <a:ea typeface="Arial-Rounded" panose="020B0500000000000000" pitchFamily="34" charset="0"/>
                <a:cs typeface="Arial-Rounded" panose="020B0500000000000000" pitchFamily="34" charset="0"/>
              </a:rPr>
              <a:t>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9" name="TextBox 8"/>
          <p:cNvSpPr txBox="1"/>
          <p:nvPr/>
        </p:nvSpPr>
        <p:spPr>
          <a:xfrm>
            <a:off x="1944832" y="5820544"/>
            <a:ext cx="7543800" cy="584739"/>
          </a:xfrm>
          <a:prstGeom prst="rect">
            <a:avLst/>
          </a:prstGeom>
          <a:solidFill>
            <a:srgbClr val="F862E3"/>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Em hãy tìm từ khó đọc, khó hiểu trong bài.</a:t>
            </a:r>
          </a:p>
        </p:txBody>
      </p:sp>
      <p:sp>
        <p:nvSpPr>
          <p:cNvPr id="10" name="Minus 9"/>
          <p:cNvSpPr/>
          <p:nvPr/>
        </p:nvSpPr>
        <p:spPr>
          <a:xfrm>
            <a:off x="10744200" y="2667000"/>
            <a:ext cx="1371600" cy="1582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Minus 10"/>
          <p:cNvSpPr/>
          <p:nvPr/>
        </p:nvSpPr>
        <p:spPr>
          <a:xfrm>
            <a:off x="6019800" y="4267200"/>
            <a:ext cx="1828800" cy="228600"/>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Minus 11"/>
          <p:cNvSpPr/>
          <p:nvPr/>
        </p:nvSpPr>
        <p:spPr>
          <a:xfrm>
            <a:off x="10591799" y="5024114"/>
            <a:ext cx="1855327" cy="233686"/>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Minus 12"/>
          <p:cNvSpPr/>
          <p:nvPr/>
        </p:nvSpPr>
        <p:spPr>
          <a:xfrm>
            <a:off x="301254" y="5410200"/>
            <a:ext cx="689346" cy="1582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Minus 13"/>
          <p:cNvSpPr/>
          <p:nvPr/>
        </p:nvSpPr>
        <p:spPr>
          <a:xfrm>
            <a:off x="5334000" y="1828800"/>
            <a:ext cx="1371600" cy="1582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Minus 14"/>
          <p:cNvSpPr/>
          <p:nvPr/>
        </p:nvSpPr>
        <p:spPr>
          <a:xfrm>
            <a:off x="11068009" y="3494870"/>
            <a:ext cx="1225168" cy="151414"/>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Minus 15"/>
          <p:cNvSpPr/>
          <p:nvPr/>
        </p:nvSpPr>
        <p:spPr>
          <a:xfrm>
            <a:off x="301254" y="3886200"/>
            <a:ext cx="689346" cy="82022"/>
          </a:xfrm>
          <a:prstGeom prst="mathMinus">
            <a:avLst/>
          </a:prstGeom>
          <a:solidFill>
            <a:srgbClr val="E20CA5"/>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48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1000" t="5000" b="4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6" name="Rectangle 5"/>
          <p:cNvSpPr/>
          <p:nvPr/>
        </p:nvSpPr>
        <p:spPr>
          <a:xfrm>
            <a:off x="445014" y="228600"/>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7" name="TextBox 6"/>
          <p:cNvSpPr txBox="1"/>
          <p:nvPr/>
        </p:nvSpPr>
        <p:spPr>
          <a:xfrm>
            <a:off x="1207789" y="5869252"/>
            <a:ext cx="6703261"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Văn bản chia thành mấy câu? </a:t>
            </a:r>
          </a:p>
        </p:txBody>
      </p:sp>
      <p:sp>
        <p:nvSpPr>
          <p:cNvPr id="8" name="TextBox 7"/>
          <p:cNvSpPr txBox="1"/>
          <p:nvPr/>
        </p:nvSpPr>
        <p:spPr>
          <a:xfrm>
            <a:off x="914400" y="5869252"/>
            <a:ext cx="794702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Cuối mỗi câu kết thúc bằng dấu gì? </a:t>
            </a:r>
          </a:p>
        </p:txBody>
      </p:sp>
      <p:cxnSp>
        <p:nvCxnSpPr>
          <p:cNvPr id="9" name="Straight Connector 8"/>
          <p:cNvCxnSpPr/>
          <p:nvPr/>
        </p:nvCxnSpPr>
        <p:spPr>
          <a:xfrm flipH="1">
            <a:off x="1672854" y="179087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9616786" y="1790877"/>
            <a:ext cx="1524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flipH="1">
            <a:off x="7227589" y="2324277"/>
            <a:ext cx="76200" cy="460272"/>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flipH="1">
            <a:off x="1115291" y="2726692"/>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flipH="1">
            <a:off x="949036" y="3894909"/>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H="1">
            <a:off x="2423527" y="4202806"/>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H="1">
            <a:off x="7329055" y="3753778"/>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H="1">
            <a:off x="7812169" y="4131485"/>
            <a:ext cx="76200" cy="53340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H="1">
            <a:off x="3429000" y="5257800"/>
            <a:ext cx="76200" cy="611451"/>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flipH="1">
            <a:off x="7151389" y="4932178"/>
            <a:ext cx="76200" cy="533400"/>
          </a:xfrm>
          <a:prstGeom prst="line">
            <a:avLst/>
          </a:prstGeom>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1423021" y="5869251"/>
            <a:ext cx="6703261"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26522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1+#ppt_w/2"/>
                                          </p:val>
                                        </p:tav>
                                        <p:tav tm="100000">
                                          <p:val>
                                            <p:strVal val="#ppt_x"/>
                                          </p:val>
                                        </p:tav>
                                      </p:tavLst>
                                    </p:anim>
                                    <p:anim calcmode="lin" valueType="num">
                                      <p:cBhvr additive="base">
                                        <p:cTn id="6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7000" t="6000" r="1000" b="44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2057400" y="1224709"/>
            <a:ext cx="3642531"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sp>
        <p:nvSpPr>
          <p:cNvPr id="5" name="Rectangle 4"/>
          <p:cNvSpPr/>
          <p:nvPr/>
        </p:nvSpPr>
        <p:spPr>
          <a:xfrm>
            <a:off x="1066800" y="2828835"/>
            <a:ext cx="9677400" cy="1200329"/>
          </a:xfrm>
          <a:prstGeom prst="rect">
            <a:avLst/>
          </a:prstGeom>
        </p:spPr>
        <p:txBody>
          <a:bodyPr wrap="square">
            <a:spAutoFit/>
          </a:bodyPr>
          <a:lstStyle/>
          <a:p>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a:t>
            </a:r>
            <a:endParaRPr lang="en-US" sz="2800" dirty="0"/>
          </a:p>
        </p:txBody>
      </p:sp>
      <p:cxnSp>
        <p:nvCxnSpPr>
          <p:cNvPr id="6" name="Straight Connector 5"/>
          <p:cNvCxnSpPr/>
          <p:nvPr/>
        </p:nvCxnSpPr>
        <p:spPr>
          <a:xfrm flipH="1">
            <a:off x="4800600" y="2844260"/>
            <a:ext cx="152400" cy="5847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7" name="Straight Connector 6"/>
          <p:cNvCxnSpPr/>
          <p:nvPr/>
        </p:nvCxnSpPr>
        <p:spPr>
          <a:xfrm flipH="1">
            <a:off x="3962400" y="3444425"/>
            <a:ext cx="152400" cy="5847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flipH="1">
            <a:off x="8839200" y="3519054"/>
            <a:ext cx="152400" cy="584739"/>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H="1">
            <a:off x="8721436" y="3513698"/>
            <a:ext cx="152400" cy="584739"/>
          </a:xfrm>
          <a:prstGeom prst="line">
            <a:avLst/>
          </a:prstGeom>
          <a:ln/>
        </p:spPr>
        <p:style>
          <a:lnRef idx="3">
            <a:schemeClr val="accent4"/>
          </a:lnRef>
          <a:fillRef idx="0">
            <a:schemeClr val="accent4"/>
          </a:fillRef>
          <a:effectRef idx="2">
            <a:schemeClr val="accent4"/>
          </a:effectRef>
          <a:fontRef idx="minor">
            <a:schemeClr val="tx1"/>
          </a:fontRef>
        </p:style>
      </p:cxn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20196" y="5468924"/>
            <a:ext cx="1158918" cy="1313676"/>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5120472" y="5387822"/>
            <a:ext cx="1158918" cy="1313676"/>
          </a:xfrm>
          <a:prstGeom prst="rect">
            <a:avLst/>
          </a:prstGeom>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11277600" y="5387822"/>
            <a:ext cx="1158918" cy="131367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884077"/>
            <a:ext cx="1676400" cy="960183"/>
          </a:xfrm>
          <a:prstGeom prst="rect">
            <a:avLst/>
          </a:prstGeom>
        </p:spPr>
      </p:pic>
    </p:spTree>
    <p:extLst>
      <p:ext uri="{BB962C8B-B14F-4D97-AF65-F5344CB8AC3E}">
        <p14:creationId xmlns:p14="http://schemas.microsoft.com/office/powerpoint/2010/main" val="30511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iterate type="lt">
                                    <p:tmPct val="10000"/>
                                  </p:iterate>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0" t="4000" b="45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6" name="Rectangle 5"/>
          <p:cNvSpPr/>
          <p:nvPr/>
        </p:nvSpPr>
        <p:spPr>
          <a:xfrm>
            <a:off x="402431" y="388996"/>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7" name="TextBox 6"/>
          <p:cNvSpPr txBox="1"/>
          <p:nvPr/>
        </p:nvSpPr>
        <p:spPr>
          <a:xfrm>
            <a:off x="2431310" y="6044661"/>
            <a:ext cx="556260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Bài đọc có mấy đoạn?</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80" y="1279247"/>
            <a:ext cx="527050" cy="184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159" y="3292389"/>
            <a:ext cx="527050" cy="144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159" y="5062542"/>
            <a:ext cx="527050" cy="99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lowchart: Connector 10"/>
          <p:cNvSpPr/>
          <p:nvPr/>
        </p:nvSpPr>
        <p:spPr>
          <a:xfrm>
            <a:off x="583375" y="1619574"/>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2" name="Flowchart: Connector 11"/>
          <p:cNvSpPr/>
          <p:nvPr/>
        </p:nvSpPr>
        <p:spPr>
          <a:xfrm>
            <a:off x="1008139" y="2895599"/>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3" name="Flowchart: Connector 12"/>
          <p:cNvSpPr/>
          <p:nvPr/>
        </p:nvSpPr>
        <p:spPr>
          <a:xfrm>
            <a:off x="468705" y="3660618"/>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4" name="Flowchart: Connector 13"/>
          <p:cNvSpPr/>
          <p:nvPr/>
        </p:nvSpPr>
        <p:spPr>
          <a:xfrm>
            <a:off x="7696200" y="4508913"/>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5" name="Flowchart: Connector 14"/>
          <p:cNvSpPr/>
          <p:nvPr/>
        </p:nvSpPr>
        <p:spPr>
          <a:xfrm>
            <a:off x="539354" y="5293345"/>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3</a:t>
            </a:r>
          </a:p>
        </p:txBody>
      </p:sp>
      <p:sp>
        <p:nvSpPr>
          <p:cNvPr id="16" name="Flowchart: Connector 15"/>
          <p:cNvSpPr/>
          <p:nvPr/>
        </p:nvSpPr>
        <p:spPr>
          <a:xfrm>
            <a:off x="3454116" y="5671601"/>
            <a:ext cx="297710" cy="231277"/>
          </a:xfrm>
          <a:prstGeom prst="flowChartConnector">
            <a:avLst/>
          </a:prstGeom>
          <a:solidFill>
            <a:srgbClr val="E20CA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3</a:t>
            </a:r>
          </a:p>
        </p:txBody>
      </p:sp>
      <p:sp>
        <p:nvSpPr>
          <p:cNvPr id="17" name="TextBox 16"/>
          <p:cNvSpPr txBox="1"/>
          <p:nvPr/>
        </p:nvSpPr>
        <p:spPr>
          <a:xfrm>
            <a:off x="2431310" y="6044660"/>
            <a:ext cx="556260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406970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1+#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2" grpId="0" animBg="1"/>
      <p:bldP spid="13" grpId="0" animBg="1"/>
      <p:bldP spid="14"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TextBox 3"/>
          <p:cNvSpPr txBox="1"/>
          <p:nvPr/>
        </p:nvSpPr>
        <p:spPr>
          <a:xfrm>
            <a:off x="2667000" y="259582"/>
            <a:ext cx="3962400"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Giải nghĩa của từ</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091" y="160514"/>
            <a:ext cx="2706594" cy="1390650"/>
          </a:xfrm>
          <a:prstGeom prst="ellipse">
            <a:avLst/>
          </a:prstGeom>
          <a:ln>
            <a:noFill/>
          </a:ln>
          <a:effectLst>
            <a:softEdge rad="11250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974" y="0"/>
            <a:ext cx="2674959" cy="2360519"/>
          </a:xfrm>
          <a:prstGeom prst="rect">
            <a:avLst/>
          </a:prstGeom>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0933" y="5546465"/>
            <a:ext cx="1753077" cy="1219200"/>
          </a:xfrm>
          <a:prstGeom prst="rect">
            <a:avLst/>
          </a:prstGeom>
        </p:spPr>
      </p:pic>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24121" y="5467942"/>
            <a:ext cx="1753077" cy="1219200"/>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201599" y="5546465"/>
            <a:ext cx="1142802" cy="1219200"/>
          </a:xfrm>
          <a:prstGeom prst="rect">
            <a:avLst/>
          </a:prstGeom>
        </p:spPr>
      </p:pic>
      <p:sp>
        <p:nvSpPr>
          <p:cNvPr id="11" name="Rectangle 10"/>
          <p:cNvSpPr/>
          <p:nvPr/>
        </p:nvSpPr>
        <p:spPr>
          <a:xfrm>
            <a:off x="963089" y="2191451"/>
            <a:ext cx="10287000" cy="2062103"/>
          </a:xfrm>
          <a:prstGeom prst="rect">
            <a:avLst/>
          </a:prstGeom>
        </p:spPr>
        <p:txBody>
          <a:bodyPr wrap="square">
            <a:spAutoFit/>
          </a:bodyPr>
          <a:lstStyle/>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nuối tiếc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tiếc những cái hay, cái tốt đã qua đi;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thán phục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khen ngợi và cảm phục;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nhà toán học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có trình độ cao vể toán học; </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3200" i="1"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xuất sắc</a:t>
            </a:r>
            <a:r>
              <a:rPr lang="vi-VN" sz="32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giỏi hơn hẳn mức bình thường</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9" y="707710"/>
            <a:ext cx="2190750" cy="1627602"/>
          </a:xfrm>
          <a:prstGeom prst="rect">
            <a:avLst/>
          </a:prstGeom>
        </p:spPr>
      </p:pic>
      <p:pic>
        <p:nvPicPr>
          <p:cNvPr id="13" name="Picture 2" descr="C:\Users\Nhung\Desktop\CD8 BAI 5.pn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6477198" y="4573574"/>
            <a:ext cx="4724400" cy="2055826"/>
          </a:xfrm>
          <a:prstGeom prst="rect">
            <a:avLst/>
          </a:prstGeom>
          <a:noFill/>
        </p:spPr>
      </p:pic>
    </p:spTree>
    <p:extLst>
      <p:ext uri="{BB962C8B-B14F-4D97-AF65-F5344CB8AC3E}">
        <p14:creationId xmlns:p14="http://schemas.microsoft.com/office/powerpoint/2010/main" val="37312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iterate type="lt">
                                    <p:tmPct val="10000"/>
                                  </p:iterate>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ircle(in)">
                                      <p:cBhvr>
                                        <p:cTn id="12" dur="2000"/>
                                        <p:tgtEl>
                                          <p:spTgt spid="11">
                                            <p:txEl>
                                              <p:pRg st="0" end="0"/>
                                            </p:txEl>
                                          </p:spTgt>
                                        </p:tgtEl>
                                      </p:cBhvr>
                                    </p:animEffect>
                                  </p:childTnLst>
                                </p:cTn>
                              </p:par>
                            </p:childTnLst>
                          </p:cTn>
                        </p:par>
                        <p:par>
                          <p:cTn id="13" fill="hold">
                            <p:stCondLst>
                              <p:cond delay="10100"/>
                            </p:stCondLst>
                            <p:childTnLst>
                              <p:par>
                                <p:cTn id="14" presetID="6" presetClass="entr" presetSubtype="16" fill="hold" nodeType="afterEffect">
                                  <p:stCondLst>
                                    <p:cond delay="0"/>
                                  </p:stCondLst>
                                  <p:iterate type="lt">
                                    <p:tmPct val="10000"/>
                                  </p:iterate>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circle(in)">
                                      <p:cBhvr>
                                        <p:cTn id="16" dur="2000"/>
                                        <p:tgtEl>
                                          <p:spTgt spid="11">
                                            <p:txEl>
                                              <p:pRg st="1" end="1"/>
                                            </p:txEl>
                                          </p:spTgt>
                                        </p:tgtEl>
                                      </p:cBhvr>
                                    </p:animEffect>
                                  </p:childTnLst>
                                </p:cTn>
                              </p:par>
                            </p:childTnLst>
                          </p:cTn>
                        </p:par>
                        <p:par>
                          <p:cTn id="17" fill="hold">
                            <p:stCondLst>
                              <p:cond delay="17300"/>
                            </p:stCondLst>
                            <p:childTnLst>
                              <p:par>
                                <p:cTn id="18" presetID="6" presetClass="entr" presetSubtype="16" fill="hold" nodeType="afterEffect">
                                  <p:stCondLst>
                                    <p:cond delay="0"/>
                                  </p:stCondLst>
                                  <p:iterate type="lt">
                                    <p:tmPct val="10000"/>
                                  </p:iterate>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circle(in)">
                                      <p:cBhvr>
                                        <p:cTn id="20" dur="2000"/>
                                        <p:tgtEl>
                                          <p:spTgt spid="11">
                                            <p:txEl>
                                              <p:pRg st="2" end="2"/>
                                            </p:txEl>
                                          </p:spTgt>
                                        </p:tgtEl>
                                      </p:cBhvr>
                                    </p:animEffect>
                                  </p:childTnLst>
                                </p:cTn>
                              </p:par>
                            </p:childTnLst>
                          </p:cTn>
                        </p:par>
                        <p:par>
                          <p:cTn id="21" fill="hold">
                            <p:stCondLst>
                              <p:cond delay="26700"/>
                            </p:stCondLst>
                            <p:childTnLst>
                              <p:par>
                                <p:cTn id="22" presetID="6" presetClass="entr" presetSubtype="16" fill="hold" nodeType="afterEffect">
                                  <p:stCondLst>
                                    <p:cond delay="0"/>
                                  </p:stCondLst>
                                  <p:iterate type="lt">
                                    <p:tmPct val="10000"/>
                                  </p:iterate>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circle(in)">
                                      <p:cBhvr>
                                        <p:cTn id="24" dur="2000"/>
                                        <p:tgtEl>
                                          <p:spTgt spid="1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t="6000" b="45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147304" y="324847"/>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5" name="TextBox 4"/>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Rectangle 6"/>
          <p:cNvSpPr/>
          <p:nvPr/>
        </p:nvSpPr>
        <p:spPr>
          <a:xfrm>
            <a:off x="402431" y="388996"/>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80" y="1138877"/>
            <a:ext cx="527050" cy="206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489" y="3200401"/>
            <a:ext cx="527050" cy="157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304" y="4915104"/>
            <a:ext cx="527050" cy="99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071255" y="6067491"/>
            <a:ext cx="6096000" cy="584739"/>
          </a:xfrm>
          <a:prstGeom prst="rect">
            <a:avLst/>
          </a:prstGeom>
          <a:solidFill>
            <a:srgbClr val="E20CA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3</a:t>
            </a:r>
          </a:p>
        </p:txBody>
      </p:sp>
      <p:sp>
        <p:nvSpPr>
          <p:cNvPr id="12" name="TextBox 11"/>
          <p:cNvSpPr txBox="1"/>
          <p:nvPr/>
        </p:nvSpPr>
        <p:spPr>
          <a:xfrm>
            <a:off x="2362200" y="4774726"/>
            <a:ext cx="6096000" cy="584739"/>
          </a:xfrm>
          <a:prstGeom prst="rect">
            <a:avLst/>
          </a:prstGeom>
          <a:solidFill>
            <a:srgbClr val="E20CA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Thi đọc theo nhóm 3</a:t>
            </a:r>
          </a:p>
        </p:txBody>
      </p:sp>
      <p:sp>
        <p:nvSpPr>
          <p:cNvPr id="13" name="TextBox 12"/>
          <p:cNvSpPr txBox="1"/>
          <p:nvPr/>
        </p:nvSpPr>
        <p:spPr>
          <a:xfrm>
            <a:off x="2590800" y="5306330"/>
            <a:ext cx="6096000" cy="584739"/>
          </a:xfrm>
          <a:prstGeom prst="rect">
            <a:avLst/>
          </a:prstGeom>
          <a:solidFill>
            <a:srgbClr val="E20CA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Học sinh đọc toàn bài</a:t>
            </a:r>
          </a:p>
        </p:txBody>
      </p:sp>
    </p:spTree>
    <p:extLst>
      <p:ext uri="{BB962C8B-B14F-4D97-AF65-F5344CB8AC3E}">
        <p14:creationId xmlns:p14="http://schemas.microsoft.com/office/powerpoint/2010/main" val="18064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1+#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7800" y="533400"/>
            <a:ext cx="609600" cy="609600"/>
          </a:xfrm>
          <a:prstGeom prst="rect">
            <a:avLst/>
          </a:prstGeom>
        </p:spPr>
      </p:pic>
      <p:sp>
        <p:nvSpPr>
          <p:cNvPr id="5" name="Oval Callout 4"/>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01200" y="373856"/>
            <a:ext cx="2400300" cy="1766887"/>
          </a:xfrm>
          <a:prstGeom prst="ellipse">
            <a:avLst/>
          </a:prstGeom>
          <a:ln>
            <a:noFill/>
          </a:ln>
          <a:effectLst>
            <a:softEdge rad="112500"/>
          </a:effectLst>
        </p:spPr>
      </p:pic>
    </p:spTree>
    <p:extLst>
      <p:ext uri="{BB962C8B-B14F-4D97-AF65-F5344CB8AC3E}">
        <p14:creationId xmlns:p14="http://schemas.microsoft.com/office/powerpoint/2010/main" val="37451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0"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t="51000" r="1000" b="-2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5" name="TextBox 4"/>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6" name="Rectangle 5"/>
          <p:cNvSpPr/>
          <p:nvPr/>
        </p:nvSpPr>
        <p:spPr>
          <a:xfrm>
            <a:off x="402431" y="388996"/>
            <a:ext cx="11789569" cy="5970865"/>
          </a:xfrm>
          <a:prstGeom prst="rect">
            <a:avLst/>
          </a:prstGeom>
        </p:spPr>
        <p:txBody>
          <a:bodyPr wrap="square">
            <a:spAutoFit/>
          </a:bodyPr>
          <a:lstStyle/>
          <a:p>
            <a:pPr algn="ctr">
              <a:defRPr/>
            </a:pPr>
            <a:r>
              <a:rPr lang="en-US" sz="3600" b="1" dirty="0">
                <a:latin typeface="Arial-Rounded" panose="020B0500000000000000" pitchFamily="34" charset="0"/>
                <a:ea typeface="Arial-Rounded" panose="020B0500000000000000" pitchFamily="34" charset="0"/>
                <a:cs typeface="Arial-Rounded" panose="020B0500000000000000" pitchFamily="34" charset="0"/>
              </a:rPr>
              <a:t>Cậu bé thông minh</a:t>
            </a: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p>
          <a:p>
            <a:pPr algn="just">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2600" dirty="0">
                <a:latin typeface="Arial-Rounded" panose="020B0500000000000000" pitchFamily="34" charset="0"/>
                <a:ea typeface="Arial-Rounded" panose="020B0500000000000000" pitchFamily="34" charset="0"/>
                <a:cs typeface="Arial-Rounded" panose="020B0500000000000000" pitchFamily="34" charset="0"/>
              </a:rPr>
              <a:t>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algn="just">
              <a:defRPr/>
            </a:pP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600" dirty="0">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a:p>
            <a:pPr algn="r">
              <a:defRPr/>
            </a:pPr>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Vũ Ngọc Khánh)</a:t>
            </a:r>
          </a:p>
        </p:txBody>
      </p:sp>
      <p:sp>
        <p:nvSpPr>
          <p:cNvPr id="9" name="Cloud 8"/>
          <p:cNvSpPr/>
          <p:nvPr/>
        </p:nvSpPr>
        <p:spPr>
          <a:xfrm>
            <a:off x="3200400" y="5722159"/>
            <a:ext cx="3505200" cy="914400"/>
          </a:xfrm>
          <a:prstGeom prst="cloud">
            <a:avLst/>
          </a:prstGeom>
          <a:solidFill>
            <a:srgbClr val="F862E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38944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accel="40000" decel="2800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0673" y="4267200"/>
            <a:ext cx="4724400" cy="2590800"/>
          </a:xfrm>
          <a:prstGeom prst="rect">
            <a:avLst/>
          </a:prstGeom>
          <a:noFill/>
        </p:spPr>
      </p:pic>
      <p:sp>
        <p:nvSpPr>
          <p:cNvPr id="5" name="Oval 4"/>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7" name="TextBox 6"/>
          <p:cNvSpPr txBox="1"/>
          <p:nvPr/>
        </p:nvSpPr>
        <p:spPr>
          <a:xfrm>
            <a:off x="3436735" y="576713"/>
            <a:ext cx="5928129"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1 và trả lời câu hỏi:</a:t>
            </a:r>
          </a:p>
        </p:txBody>
      </p:sp>
      <p:sp>
        <p:nvSpPr>
          <p:cNvPr id="8" name="Rectangle 7"/>
          <p:cNvSpPr/>
          <p:nvPr/>
        </p:nvSpPr>
        <p:spPr>
          <a:xfrm>
            <a:off x="609274" y="1967859"/>
            <a:ext cx="11201726" cy="2554545"/>
          </a:xfrm>
          <a:prstGeom prst="rect">
            <a:avLst/>
          </a:prstGeom>
        </p:spPr>
        <p:txBody>
          <a:bodyPr wrap="square">
            <a:spAutoFit/>
          </a:bodyPr>
          <a:lstStyle/>
          <a:p>
            <a:pPr lvl="0" algn="ju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Một hôm, cậu bé Vinh đem một quả bưởi ra bãi cỏ làm bóng để cùng chơi với các bạn. Đang chơi, bỗng quả bóng lăn xuống một cái hố gần đó. Cái hố hẹp và rất sâu nên không thể với tay lấy quả bóng lên được. Bọn trẻ nhìn xuống cái hố đầy nuối tiếc.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6900" y="146625"/>
            <a:ext cx="2057400" cy="1390650"/>
          </a:xfrm>
          <a:prstGeom prst="ellipse">
            <a:avLst/>
          </a:prstGeom>
          <a:ln>
            <a:noFill/>
          </a:ln>
          <a:effectLst>
            <a:softEdge rad="11250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0891" y="-297328"/>
            <a:ext cx="2674959" cy="2360519"/>
          </a:xfrm>
          <a:prstGeom prst="rect">
            <a:avLst/>
          </a:prstGeom>
        </p:spPr>
      </p:pic>
      <p:sp>
        <p:nvSpPr>
          <p:cNvPr id="11" name="TextBox 10"/>
          <p:cNvSpPr txBox="1"/>
          <p:nvPr/>
        </p:nvSpPr>
        <p:spPr>
          <a:xfrm>
            <a:off x="156346" y="5053940"/>
            <a:ext cx="6244454" cy="1077182"/>
          </a:xfrm>
          <a:prstGeom prst="rect">
            <a:avLst/>
          </a:prstGeom>
          <a:solidFill>
            <a:schemeClr val="bg1"/>
          </a:solidFill>
        </p:spPr>
        <p:txBody>
          <a:bodyPr wrap="square" lIns="91403" tIns="45702" rIns="91403" bIns="45702" rtlCol="0">
            <a:spAutoFit/>
          </a:bodyPr>
          <a:lstStyle/>
          <a:p>
            <a:pPr marL="514350" indent="-514350">
              <a:buAutoNum type="alphaLcPeriod"/>
            </a:pPr>
            <a:r>
              <a:rPr lang="en-US" sz="3200" b="1" dirty="0">
                <a:latin typeface="Arial-Rounded" pitchFamily="34" charset="0"/>
                <a:ea typeface="Arial-Rounded" pitchFamily="34" charset="0"/>
                <a:cs typeface="Arial-Rounded" pitchFamily="34" charset="0"/>
              </a:rPr>
              <a:t>Cậu bé Vinh và các bạn chơi trò gì?</a:t>
            </a:r>
          </a:p>
        </p:txBody>
      </p:sp>
      <p:cxnSp>
        <p:nvCxnSpPr>
          <p:cNvPr id="12" name="Straight Connector 11"/>
          <p:cNvCxnSpPr/>
          <p:nvPr/>
        </p:nvCxnSpPr>
        <p:spPr>
          <a:xfrm>
            <a:off x="3436735" y="2438400"/>
            <a:ext cx="212586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6096000" y="2438400"/>
            <a:ext cx="29718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a:off x="11049000" y="2438400"/>
            <a:ext cx="6096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0" name="Straight Connector 19"/>
          <p:cNvCxnSpPr/>
          <p:nvPr/>
        </p:nvCxnSpPr>
        <p:spPr>
          <a:xfrm>
            <a:off x="762000" y="2895600"/>
            <a:ext cx="53340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145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9" fill="hold" grpId="0" nodeType="after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419599"/>
            <a:ext cx="4724400" cy="2445327"/>
          </a:xfrm>
          <a:prstGeom prst="rect">
            <a:avLst/>
          </a:prstGeom>
          <a:noFill/>
        </p:spPr>
      </p:pic>
      <p:sp>
        <p:nvSpPr>
          <p:cNvPr id="5" name="Oval 4"/>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7" name="TextBox 6"/>
          <p:cNvSpPr txBox="1"/>
          <p:nvPr/>
        </p:nvSpPr>
        <p:spPr>
          <a:xfrm>
            <a:off x="3436735" y="576713"/>
            <a:ext cx="5928129"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2 và trả lời câu hỏi:</a:t>
            </a:r>
          </a:p>
        </p:txBody>
      </p:sp>
      <p:sp>
        <p:nvSpPr>
          <p:cNvPr id="8" name="Rectangle 7"/>
          <p:cNvSpPr/>
          <p:nvPr/>
        </p:nvSpPr>
        <p:spPr>
          <a:xfrm>
            <a:off x="713509" y="1477128"/>
            <a:ext cx="11125200" cy="2554545"/>
          </a:xfrm>
          <a:prstGeom prst="rect">
            <a:avLst/>
          </a:prstGeom>
        </p:spPr>
        <p:txBody>
          <a:bodyPr wrap="square">
            <a:spAutoFit/>
          </a:bodyPr>
          <a:lstStyle/>
          <a:p>
            <a:pPr lvl="0" algn="ju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Suy nghĩ một lát, cậu bé Vinh rủ bạn đi mượn mấy chiếc nón, rồi múc nước đổ đầy hố. Các bạn không hiểu Vinh làm thế để làm gì. Lát sau, thấy Vinh cúi xuống cầm quả bóng lên. Các bạn nhìn Vinh trầm trồ thán phục.</a:t>
            </a:r>
          </a:p>
          <a:p>
            <a:pPr lvl="0"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156346" y="5053940"/>
            <a:ext cx="6244454" cy="1077182"/>
          </a:xfrm>
          <a:prstGeom prst="rect">
            <a:avLst/>
          </a:prstGeom>
          <a:solidFill>
            <a:schemeClr val="bg1"/>
          </a:solidFill>
        </p:spPr>
        <p:txBody>
          <a:bodyPr wrap="square" lIns="91403" tIns="45702" rIns="91403" bIns="45702" rtlCol="0">
            <a:spAutoFit/>
          </a:bodyPr>
          <a:lstStyle/>
          <a:p>
            <a:r>
              <a:rPr lang="en-US" sz="3200" b="1" dirty="0">
                <a:latin typeface="Arial-Rounded" pitchFamily="34" charset="0"/>
                <a:ea typeface="Arial-Rounded" pitchFamily="34" charset="0"/>
                <a:cs typeface="Arial-Rounded" pitchFamily="34" charset="0"/>
              </a:rPr>
              <a:t>b. Vinh làm thế nào để lấy được quả bóng ở dưới hố lên? </a:t>
            </a:r>
          </a:p>
        </p:txBody>
      </p:sp>
      <p:cxnSp>
        <p:nvCxnSpPr>
          <p:cNvPr id="10" name="Straight Connector 9"/>
          <p:cNvCxnSpPr/>
          <p:nvPr/>
        </p:nvCxnSpPr>
        <p:spPr>
          <a:xfrm>
            <a:off x="5638800" y="1981200"/>
            <a:ext cx="6096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838200" y="2438400"/>
            <a:ext cx="4191000" cy="0"/>
          </a:xfrm>
          <a:prstGeom prst="line">
            <a:avLst/>
          </a:prstGeom>
        </p:spPr>
        <p:style>
          <a:lnRef idx="3">
            <a:schemeClr val="accent6"/>
          </a:lnRef>
          <a:fillRef idx="0">
            <a:schemeClr val="accent6"/>
          </a:fillRef>
          <a:effectRef idx="2">
            <a:schemeClr val="accent6"/>
          </a:effectRef>
          <a:fontRef idx="minor">
            <a:schemeClr val="tx1"/>
          </a:fontRef>
        </p:style>
      </p:cxnSp>
      <p:sp>
        <p:nvSpPr>
          <p:cNvPr id="17" name="TextBox 16"/>
          <p:cNvSpPr txBox="1"/>
          <p:nvPr/>
        </p:nvSpPr>
        <p:spPr>
          <a:xfrm>
            <a:off x="156346" y="5144743"/>
            <a:ext cx="6244454" cy="1077182"/>
          </a:xfrm>
          <a:prstGeom prst="rect">
            <a:avLst/>
          </a:prstGeom>
          <a:solidFill>
            <a:schemeClr val="bg1"/>
          </a:solidFill>
        </p:spPr>
        <p:txBody>
          <a:bodyPr wrap="square" lIns="91403" tIns="45702" rIns="91403" bIns="45702" rtlCol="0">
            <a:spAutoFit/>
          </a:bodyPr>
          <a:lstStyle/>
          <a:p>
            <a:r>
              <a:rPr lang="en-US" sz="3200" b="1" dirty="0">
                <a:latin typeface="Arial-Rounded" pitchFamily="34" charset="0"/>
                <a:ea typeface="Arial-Rounded" pitchFamily="34" charset="0"/>
                <a:cs typeface="Arial-Rounded" pitchFamily="34" charset="0"/>
              </a:rPr>
              <a:t>c. Vì sao các bạn nhìn Vinh trầm trồ thán phục? </a:t>
            </a:r>
          </a:p>
        </p:txBody>
      </p:sp>
      <p:sp>
        <p:nvSpPr>
          <p:cNvPr id="18" name="Rounded Rectangle 17"/>
          <p:cNvSpPr/>
          <p:nvPr/>
        </p:nvSpPr>
        <p:spPr>
          <a:xfrm>
            <a:off x="533882" y="3632862"/>
            <a:ext cx="7848600" cy="1015340"/>
          </a:xfrm>
          <a:prstGeom prst="roundRect">
            <a:avLst/>
          </a:prstGeom>
          <a:ln>
            <a:solidFill>
              <a:srgbClr val="E20CA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prstClr val="black"/>
                </a:solidFill>
                <a:latin typeface="Arial-Rounded" pitchFamily="34" charset="0"/>
                <a:ea typeface="Arial-Rounded" pitchFamily="34" charset="0"/>
                <a:cs typeface="Arial-Rounded" pitchFamily="34" charset="0"/>
              </a:rPr>
              <a:t>Các bạn nhìn Vinh trầm trồ thán phục vì cậu ấy thông minh, nhanh trí.</a:t>
            </a:r>
            <a:endParaRPr lang="en-US" dirty="0"/>
          </a:p>
        </p:txBody>
      </p:sp>
    </p:spTree>
    <p:extLst>
      <p:ext uri="{BB962C8B-B14F-4D97-AF65-F5344CB8AC3E}">
        <p14:creationId xmlns:p14="http://schemas.microsoft.com/office/powerpoint/2010/main" val="349683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1+#ppt_w/2"/>
                                          </p:val>
                                        </p:tav>
                                        <p:tav tm="100000">
                                          <p:val>
                                            <p:strVal val="#ppt_x"/>
                                          </p:val>
                                        </p:tav>
                                      </p:tavLst>
                                    </p:anim>
                                    <p:anim calcmode="lin" valueType="num">
                                      <p:cBhvr additive="base">
                                        <p:cTn id="11" dur="1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9"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4"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2768986"/>
            <a:ext cx="4724400" cy="4089014"/>
          </a:xfrm>
          <a:prstGeom prst="rect">
            <a:avLst/>
          </a:prstGeom>
          <a:noFill/>
        </p:spPr>
      </p:pic>
      <p:sp>
        <p:nvSpPr>
          <p:cNvPr id="5" name="Oval 4"/>
          <p:cNvSpPr/>
          <p:nvPr/>
        </p:nvSpPr>
        <p:spPr>
          <a:xfrm>
            <a:off x="-20782" y="280353"/>
            <a:ext cx="595420" cy="59542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3</a:t>
            </a:r>
          </a:p>
        </p:txBody>
      </p:sp>
      <p:sp>
        <p:nvSpPr>
          <p:cNvPr id="6" name="TextBox 5"/>
          <p:cNvSpPr txBox="1"/>
          <p:nvPr/>
        </p:nvSpPr>
        <p:spPr>
          <a:xfrm>
            <a:off x="3436735" y="576713"/>
            <a:ext cx="5928129" cy="584739"/>
          </a:xfrm>
          <a:prstGeom prst="rect">
            <a:avLst/>
          </a:prstGeom>
          <a:solidFill>
            <a:srgbClr val="E20CA5"/>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3 và trả lời câu hỏi:</a:t>
            </a:r>
          </a:p>
        </p:txBody>
      </p:sp>
      <p:sp>
        <p:nvSpPr>
          <p:cNvPr id="7" name="TextBox 6"/>
          <p:cNvSpPr txBox="1"/>
          <p:nvPr/>
        </p:nvSpPr>
        <p:spPr>
          <a:xfrm>
            <a:off x="609274" y="298205"/>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914400" y="1691768"/>
            <a:ext cx="11049000" cy="1077218"/>
          </a:xfrm>
          <a:prstGeom prst="rect">
            <a:avLst/>
          </a:prstGeom>
        </p:spPr>
        <p:txBody>
          <a:bodyPr wrap="square">
            <a:spAutoFit/>
          </a:bodyPr>
          <a:lstStyle/>
          <a:p>
            <a:pPr lvl="0" algn="just">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bé Vinh ngày ấy chính là Lương Thế Vinh. Về sau, ông trở thành nhà toán học xuất sắc của nước ta.</a:t>
            </a:r>
          </a:p>
        </p:txBody>
      </p:sp>
      <p:sp>
        <p:nvSpPr>
          <p:cNvPr id="9" name="TextBox 8"/>
          <p:cNvSpPr txBox="1"/>
          <p:nvPr/>
        </p:nvSpPr>
        <p:spPr>
          <a:xfrm>
            <a:off x="1052945" y="4274902"/>
            <a:ext cx="6244454" cy="1200292"/>
          </a:xfrm>
          <a:prstGeom prst="rect">
            <a:avLst/>
          </a:prstGeom>
          <a:solidFill>
            <a:schemeClr val="bg1"/>
          </a:solidFill>
        </p:spPr>
        <p:txBody>
          <a:bodyPr wrap="square" lIns="91403" tIns="45702" rIns="91403" bIns="45702" rtlCol="0">
            <a:spAutoFit/>
          </a:bodyPr>
          <a:lstStyle/>
          <a:p>
            <a:r>
              <a:rPr lang="en-US" sz="3600" b="1" dirty="0">
                <a:latin typeface="Arial-Rounded" pitchFamily="34" charset="0"/>
                <a:ea typeface="Arial-Rounded" pitchFamily="34" charset="0"/>
                <a:cs typeface="Arial-Rounded" pitchFamily="34" charset="0"/>
              </a:rPr>
              <a:t>c. Cậu bé Vinh ngày ấy về sau trở thành gì? </a:t>
            </a:r>
          </a:p>
        </p:txBody>
      </p:sp>
      <p:cxnSp>
        <p:nvCxnSpPr>
          <p:cNvPr id="10" name="Straight Connector 9"/>
          <p:cNvCxnSpPr/>
          <p:nvPr/>
        </p:nvCxnSpPr>
        <p:spPr>
          <a:xfrm>
            <a:off x="9364864" y="2209800"/>
            <a:ext cx="107453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10744200" y="2147455"/>
            <a:ext cx="107453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1066800" y="2590800"/>
            <a:ext cx="70104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4142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3" name="Rectangle 2"/>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4" name="Oval 3"/>
          <p:cNvSpPr/>
          <p:nvPr/>
        </p:nvSpPr>
        <p:spPr>
          <a:xfrm>
            <a:off x="49789" y="401907"/>
            <a:ext cx="609600" cy="609600"/>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sp>
        <p:nvSpPr>
          <p:cNvPr id="5" name="TextBox 4"/>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6" name="Flowchart: Connector 5"/>
          <p:cNvSpPr/>
          <p:nvPr/>
        </p:nvSpPr>
        <p:spPr>
          <a:xfrm>
            <a:off x="428910" y="1774168"/>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989012" y="1465647"/>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Cậu bé Vinh và các bạn chơi(……..).</a:t>
            </a:r>
          </a:p>
        </p:txBody>
      </p:sp>
      <p:sp>
        <p:nvSpPr>
          <p:cNvPr id="8" name="Flowchart: Connector 7"/>
          <p:cNvSpPr/>
          <p:nvPr/>
        </p:nvSpPr>
        <p:spPr>
          <a:xfrm>
            <a:off x="405964" y="2689229"/>
            <a:ext cx="253425" cy="152400"/>
          </a:xfrm>
          <a:prstGeom prst="flowChartConnector">
            <a:avLst/>
          </a:prstGeom>
          <a:solidFill>
            <a:srgbClr val="E20CA5"/>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920244" y="2380708"/>
            <a:ext cx="118813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a:solidFill>
                  <a:srgbClr val="E20CA5"/>
                </a:solidFill>
                <a:latin typeface="Arial-Rounded" panose="020B0500000000000000" pitchFamily="34" charset="0"/>
                <a:ea typeface="Arial-Rounded" panose="020B0500000000000000" pitchFamily="34" charset="0"/>
                <a:cs typeface="Arial-Rounded" panose="020B0500000000000000" pitchFamily="34" charset="0"/>
              </a:rPr>
              <a:t>Các bạn nhìn Vinh trầm trồ thán phục vì(……..).</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3235" y="489916"/>
            <a:ext cx="2507983" cy="1531932"/>
          </a:xfrm>
          <a:prstGeom prst="rect">
            <a:avLst/>
          </a:prstGeom>
          <a:ln>
            <a:noFill/>
          </a:ln>
          <a:effectLst>
            <a:softEdge rad="112500"/>
          </a:effectLst>
        </p:spPr>
      </p:pic>
      <p:pic>
        <p:nvPicPr>
          <p:cNvPr id="11" name="Picture 2" descr="C:\Users\Nhung\Desktop\CD8 BAI 5.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67600" y="4769737"/>
            <a:ext cx="4724400" cy="2088261"/>
          </a:xfrm>
          <a:prstGeom prst="rect">
            <a:avLst/>
          </a:prstGeom>
          <a:noFill/>
        </p:spPr>
      </p:pic>
      <p:grpSp>
        <p:nvGrpSpPr>
          <p:cNvPr id="12" name="Group 11"/>
          <p:cNvGrpSpPr/>
          <p:nvPr/>
        </p:nvGrpSpPr>
        <p:grpSpPr>
          <a:xfrm>
            <a:off x="68767" y="3759173"/>
            <a:ext cx="12192000" cy="2436452"/>
            <a:chOff x="94950" y="2342926"/>
            <a:chExt cx="8773936" cy="2436452"/>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1223302" y="4211602"/>
            <a:ext cx="10813666"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Cậu </a:t>
            </a:r>
            <a:r>
              <a:rPr lang="en-US" sz="4900" b="1" dirty="0" err="1">
                <a:solidFill>
                  <a:srgbClr val="7030A0"/>
                </a:solidFill>
                <a:latin typeface="HP001 4 hàng" pitchFamily="34" charset="0"/>
                <a:ea typeface="Arial-Rounded" pitchFamily="34" charset="0"/>
                <a:cs typeface="Arial-Rounded" pitchFamily="34" charset="0"/>
              </a:rPr>
              <a:t>bď</a:t>
            </a:r>
            <a:r>
              <a:rPr lang="en-US" sz="4900" b="1" dirty="0">
                <a:solidFill>
                  <a:srgbClr val="7030A0"/>
                </a:solidFill>
                <a:latin typeface="HP001 4 hàng" pitchFamily="34" charset="0"/>
                <a:ea typeface="Arial-Rounded" pitchFamily="34" charset="0"/>
                <a:cs typeface="Arial-Rounded" pitchFamily="34" charset="0"/>
              </a:rPr>
              <a:t> Vinh và các bạn </a:t>
            </a:r>
            <a:r>
              <a:rPr lang="en-US" sz="4900" b="1" dirty="0" err="1">
                <a:solidFill>
                  <a:srgbClr val="7030A0"/>
                </a:solidFill>
                <a:latin typeface="HP001 4 hàng" pitchFamily="34" charset="0"/>
                <a:ea typeface="Arial-Rounded" pitchFamily="34" charset="0"/>
                <a:cs typeface="Arial-Rounded" pitchFamily="34" charset="0"/>
              </a:rPr>
              <a:t>ch</a:t>
            </a:r>
            <a:r>
              <a:rPr lang="el-GR" sz="4900" b="1" dirty="0">
                <a:solidFill>
                  <a:srgbClr val="7030A0"/>
                </a:solidFill>
                <a:latin typeface="HP001 4 hàng" pitchFamily="34" charset="0"/>
                <a:ea typeface="Arial-Rounded" pitchFamily="34" charset="0"/>
                <a:cs typeface="Arial-Rounded" pitchFamily="34" charset="0"/>
              </a:rPr>
              <a:t>Π</a:t>
            </a:r>
            <a:r>
              <a:rPr lang="en-US" sz="4900" b="1" dirty="0">
                <a:solidFill>
                  <a:srgbClr val="7030A0"/>
                </a:solidFill>
                <a:latin typeface="HP001 4 hàng" pitchFamily="34" charset="0"/>
                <a:ea typeface="Arial-Rounded" pitchFamily="34" charset="0"/>
                <a:cs typeface="Arial-Rounded" pitchFamily="34" charset="0"/>
              </a:rPr>
              <a:t> đá bóng</a:t>
            </a:r>
          </a:p>
        </p:txBody>
      </p:sp>
      <p:sp>
        <p:nvSpPr>
          <p:cNvPr id="16" name="Rectangle 15"/>
          <p:cNvSpPr/>
          <p:nvPr/>
        </p:nvSpPr>
        <p:spPr>
          <a:xfrm>
            <a:off x="-150796" y="5203501"/>
            <a:ext cx="4698723"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(bằng quả b</a:t>
            </a:r>
            <a:r>
              <a:rPr lang="el-GR" sz="4900" b="1" dirty="0">
                <a:solidFill>
                  <a:srgbClr val="7030A0"/>
                </a:solidFill>
                <a:latin typeface="HP001 4 hàng" pitchFamily="34" charset="0"/>
                <a:ea typeface="Arial-Rounded" pitchFamily="34" charset="0"/>
                <a:cs typeface="Arial-Rounded" pitchFamily="34" charset="0"/>
              </a:rPr>
              <a:t>ΰ</a:t>
            </a:r>
            <a:r>
              <a:rPr lang="en-US" sz="4900" b="1" dirty="0" err="1">
                <a:solidFill>
                  <a:srgbClr val="7030A0"/>
                </a:solidFill>
                <a:latin typeface="HP001 4 hàng" pitchFamily="34" charset="0"/>
                <a:ea typeface="Arial-Rounded" pitchFamily="34" charset="0"/>
                <a:cs typeface="Arial-Rounded" pitchFamily="34" charset="0"/>
              </a:rPr>
              <a:t>ởŁ</a:t>
            </a:r>
            <a:r>
              <a:rPr lang="en-US" sz="4900" b="1" dirty="0">
                <a:solidFill>
                  <a:srgbClr val="7030A0"/>
                </a:solidFill>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36787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1000"/>
                                        <p:tgtEl>
                                          <p:spTgt spid="12"/>
                                        </p:tgtEl>
                                      </p:cBhvr>
                                    </p:animEffect>
                                  </p:childTnLst>
                                </p:cTn>
                              </p:par>
                            </p:childTnLst>
                          </p:cTn>
                        </p:par>
                        <p:par>
                          <p:cTn id="25" fill="hold">
                            <p:stCondLst>
                              <p:cond delay="1000"/>
                            </p:stCondLst>
                            <p:childTnLst>
                              <p:par>
                                <p:cTn id="26" presetID="6" presetClass="entr" presetSubtype="16" fill="hold" grpId="0" nodeType="afterEffect">
                                  <p:stCondLst>
                                    <p:cond delay="0"/>
                                  </p:stCondLst>
                                  <p:iterate type="lt">
                                    <p:tmPct val="10000"/>
                                  </p:iterate>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par>
                          <p:cTn id="29" fill="hold">
                            <p:stCondLst>
                              <p:cond delay="8000"/>
                            </p:stCondLst>
                            <p:childTnLst>
                              <p:par>
                                <p:cTn id="30" presetID="6" presetClass="entr" presetSubtype="16" fill="hold" grpId="0" nodeType="afterEffect">
                                  <p:stCondLst>
                                    <p:cond delay="0"/>
                                  </p:stCondLst>
                                  <p:iterate type="lt">
                                    <p:tmPct val="10000"/>
                                  </p:iterate>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6629400"/>
            <a:ext cx="12192000" cy="228600"/>
          </a:xfrm>
          <a:prstGeom prst="rect">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9" name="Picture 2" descr="C:\Users\Nhung\Desktop\CD8 BAI 5.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814" b="90698" l="50098" r="100000">
                        <a14:foregroundMark x1="60938" y1="18605" x2="58594" y2="84593"/>
                        <a14:foregroundMark x1="84082" y1="12209" x2="85742" y2="75000"/>
                        <a14:foregroundMark x1="93359" y1="38372" x2="93066" y2="60465"/>
                        <a14:foregroundMark x1="64551" y1="82849" x2="89551" y2="82849"/>
                        <a14:foregroundMark x1="64258" y1="58721" x2="63770" y2="71802"/>
                        <a14:foregroundMark x1="53809" y1="67442" x2="52734" y2="83721"/>
                        <a14:foregroundMark x1="54883" y1="63953" x2="50293" y2="76744"/>
                        <a14:foregroundMark x1="52539" y1="87791" x2="67285" y2="90698"/>
                      </a14:backgroundRemoval>
                    </a14:imgEffect>
                  </a14:imgLayer>
                </a14:imgProps>
              </a:ext>
            </a:extLst>
          </a:blip>
          <a:srcRect l="48333" t="5555"/>
          <a:stretch/>
        </p:blipFill>
        <p:spPr bwMode="auto">
          <a:xfrm>
            <a:off x="7495309" y="3799641"/>
            <a:ext cx="4724400" cy="3051431"/>
          </a:xfrm>
          <a:prstGeom prst="rect">
            <a:avLst/>
          </a:prstGeom>
          <a:noFill/>
        </p:spPr>
      </p:pic>
      <p:grpSp>
        <p:nvGrpSpPr>
          <p:cNvPr id="10" name="Group 9"/>
          <p:cNvGrpSpPr/>
          <p:nvPr/>
        </p:nvGrpSpPr>
        <p:grpSpPr>
          <a:xfrm>
            <a:off x="0" y="1219200"/>
            <a:ext cx="12192000" cy="2436452"/>
            <a:chOff x="94950" y="2342926"/>
            <a:chExt cx="8773936" cy="2436452"/>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50" y="2343150"/>
              <a:ext cx="583723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82" r="33125"/>
            <a:stretch/>
          </p:blipFill>
          <p:spPr bwMode="auto">
            <a:xfrm>
              <a:off x="5921429" y="2342926"/>
              <a:ext cx="2947457" cy="243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360886" y="1676400"/>
            <a:ext cx="12047978"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Các bạn nhìn Vinh trầm trồ thán </a:t>
            </a:r>
            <a:r>
              <a:rPr lang="el-GR" sz="4900" b="1" dirty="0">
                <a:solidFill>
                  <a:srgbClr val="7030A0"/>
                </a:solidFill>
                <a:latin typeface="HP001 4 hàng" pitchFamily="34" charset="0"/>
                <a:ea typeface="Arial-Rounded" pitchFamily="34" charset="0"/>
                <a:cs typeface="Arial-Rounded" pitchFamily="34" charset="0"/>
              </a:rPr>
              <a:t>ι</a:t>
            </a:r>
            <a:r>
              <a:rPr lang="en-US" sz="4900" b="1" dirty="0">
                <a:solidFill>
                  <a:srgbClr val="7030A0"/>
                </a:solidFill>
                <a:latin typeface="HP001 4 hàng" pitchFamily="34" charset="0"/>
                <a:ea typeface="Arial-Rounded" pitchFamily="34" charset="0"/>
                <a:cs typeface="Arial-Rounded" pitchFamily="34" charset="0"/>
              </a:rPr>
              <a:t>ục</a:t>
            </a:r>
          </a:p>
        </p:txBody>
      </p:sp>
      <p:sp>
        <p:nvSpPr>
          <p:cNvPr id="14" name="Rectangle 13"/>
          <p:cNvSpPr/>
          <p:nvPr/>
        </p:nvSpPr>
        <p:spPr>
          <a:xfrm>
            <a:off x="-304800" y="2667000"/>
            <a:ext cx="9567043" cy="846386"/>
          </a:xfrm>
          <a:prstGeom prst="rect">
            <a:avLst/>
          </a:prstGeom>
        </p:spPr>
        <p:txBody>
          <a:bodyPr wrap="none">
            <a:spAutoFit/>
          </a:bodyPr>
          <a:lstStyle/>
          <a:p>
            <a:pPr algn="ctr"/>
            <a:r>
              <a:rPr lang="en-US" sz="4900" b="1" dirty="0">
                <a:solidFill>
                  <a:srgbClr val="7030A0"/>
                </a:solidFill>
                <a:latin typeface="HP001 4 hàng" pitchFamily="34" charset="0"/>
                <a:ea typeface="Arial-Rounded" pitchFamily="34" charset="0"/>
                <a:cs typeface="Arial-Rounded" pitchFamily="34" charset="0"/>
              </a:rPr>
              <a:t> vì cậu ấy thông minh, nhanh trí</a:t>
            </a:r>
          </a:p>
        </p:txBody>
      </p:sp>
    </p:spTree>
    <p:extLst>
      <p:ext uri="{BB962C8B-B14F-4D97-AF65-F5344CB8AC3E}">
        <p14:creationId xmlns:p14="http://schemas.microsoft.com/office/powerpoint/2010/main" val="322370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1000"/>
                                        <p:tgtEl>
                                          <p:spTgt spid="10"/>
                                        </p:tgtEl>
                                      </p:cBhvr>
                                    </p:animEffect>
                                  </p:childTnLst>
                                </p:cTn>
                              </p:par>
                            </p:childTnLst>
                          </p:cTn>
                        </p:par>
                        <p:par>
                          <p:cTn id="11" fill="hold">
                            <p:stCondLst>
                              <p:cond delay="1000"/>
                            </p:stCondLst>
                            <p:childTnLst>
                              <p:par>
                                <p:cTn id="12" presetID="6" presetClass="entr" presetSubtype="16"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par>
                          <p:cTn id="15" fill="hold">
                            <p:stCondLst>
                              <p:cond delay="8400"/>
                            </p:stCondLst>
                            <p:childTnLst>
                              <p:par>
                                <p:cTn id="16" presetID="6" presetClass="entr" presetSubtype="16"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60" b="100000" l="0" r="100000">
                        <a14:foregroundMark x1="55923" y1="7726" x2="69615" y2="3733"/>
                      </a14:backgroundRemoval>
                    </a14:imgEffect>
                  </a14:imgLayer>
                </a14:imgProps>
              </a:ext>
              <a:ext uri="{28A0092B-C50C-407E-A947-70E740481C1C}">
                <a14:useLocalDpi xmlns:a14="http://schemas.microsoft.com/office/drawing/2010/main" val="0"/>
              </a:ext>
            </a:extLst>
          </a:blip>
          <a:stretch>
            <a:fillRect/>
          </a:stretch>
        </p:blipFill>
        <p:spPr>
          <a:xfrm>
            <a:off x="4648200" y="0"/>
            <a:ext cx="4648200" cy="371346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5259" y="1973764"/>
            <a:ext cx="1744062" cy="1188209"/>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682961" y="-288793"/>
            <a:ext cx="4038600" cy="4312549"/>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122802" y="2971800"/>
            <a:ext cx="1158918" cy="1051956"/>
          </a:xfrm>
          <a:prstGeom prst="rect">
            <a:avLst/>
          </a:prstGeom>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429941" y="2414185"/>
            <a:ext cx="1158918" cy="157837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2000" b="99125" l="3375" r="92625"/>
                    </a14:imgEffect>
                  </a14:imgLayer>
                </a14:imgProps>
              </a:ext>
              <a:ext uri="{28A0092B-C50C-407E-A947-70E740481C1C}">
                <a14:useLocalDpi xmlns:a14="http://schemas.microsoft.com/office/drawing/2010/main" val="0"/>
              </a:ext>
            </a:extLst>
          </a:blip>
          <a:stretch>
            <a:fillRect/>
          </a:stretch>
        </p:blipFill>
        <p:spPr>
          <a:xfrm>
            <a:off x="9608556" y="2971800"/>
            <a:ext cx="1158918" cy="1020761"/>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00" y="-288793"/>
            <a:ext cx="2819400" cy="1791218"/>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5436" y="-42548"/>
            <a:ext cx="2060046" cy="1599794"/>
          </a:xfrm>
          <a:prstGeom prst="rect">
            <a:avLst/>
          </a:prstGeom>
        </p:spPr>
      </p:pic>
      <p:pic>
        <p:nvPicPr>
          <p:cNvPr id="11" name="Picture 1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31254" y="838200"/>
            <a:ext cx="2625436" cy="2326911"/>
          </a:xfrm>
          <a:prstGeom prst="rect">
            <a:avLst/>
          </a:prstGeom>
        </p:spPr>
      </p:pic>
    </p:spTree>
    <p:extLst>
      <p:ext uri="{BB962C8B-B14F-4D97-AF65-F5344CB8AC3E}">
        <p14:creationId xmlns:p14="http://schemas.microsoft.com/office/powerpoint/2010/main" val="1252327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rId15" action="ppaction://hlinksldjump"/>
          </p:cNvPr>
          <p:cNvSpPr/>
          <p:nvPr/>
        </p:nvSpPr>
        <p:spPr>
          <a:xfrm>
            <a:off x="5597845" y="6319940"/>
            <a:ext cx="533400" cy="457200"/>
          </a:xfrm>
          <a:prstGeom prst="flowChartConnector">
            <a:avLst/>
          </a:prstGeom>
          <a:solidFill>
            <a:srgbClr val="D6009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2" name="Content Placeholder 3"/>
          <p:cNvPicPr>
            <a:picLocks noChangeAspect="1"/>
          </p:cNvPicPr>
          <p:nvPr/>
        </p:nvPicPr>
        <p:blipFill>
          <a:blip r:embed="rId16">
            <a:extLst>
              <a:ext uri="{BEBA8EAE-BF5A-486C-A8C5-ECC9F3942E4B}">
                <a14:imgProps xmlns:a14="http://schemas.microsoft.com/office/drawing/2010/main">
                  <a14:imgLayer r:embed="rId17">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rId20" action="ppaction://hlinksldjump"/>
          </p:cNvPr>
          <p:cNvSpPr/>
          <p:nvPr/>
        </p:nvSpPr>
        <p:spPr>
          <a:xfrm>
            <a:off x="11353800" y="6319940"/>
            <a:ext cx="838200" cy="457200"/>
          </a:xfrm>
          <a:prstGeom prst="homePlat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676400" y="1711283"/>
            <a:ext cx="609600" cy="609600"/>
          </a:xfrm>
          <a:prstGeom prst="rect">
            <a:avLst/>
          </a:prstGeom>
        </p:spPr>
      </p:pic>
    </p:spTree>
    <p:extLst>
      <p:ext uri="{BB962C8B-B14F-4D97-AF65-F5344CB8AC3E}">
        <p14:creationId xmlns:p14="http://schemas.microsoft.com/office/powerpoint/2010/main" val="22507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9116"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E3F70C-F09D-45AE-8CDE-908B389F207A}"/>
              </a:ext>
            </a:extLst>
          </p:cNvPr>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CE6368BA-91F3-464D-B0E1-636070DBB6BB}"/>
              </a:ext>
            </a:extLst>
          </p:cNvPr>
          <p:cNvSpPr/>
          <p:nvPr/>
        </p:nvSpPr>
        <p:spPr>
          <a:xfrm>
            <a:off x="838200" y="1602561"/>
            <a:ext cx="5156923" cy="9409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5: bài học từ cuộc sống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57129CBA-AB00-46D9-BA65-557E4E278E95}"/>
              </a:ext>
            </a:extLst>
          </p:cNvPr>
          <p:cNvSpPr/>
          <p:nvPr/>
        </p:nvSpPr>
        <p:spPr>
          <a:xfrm>
            <a:off x="6416912" y="1579116"/>
            <a:ext cx="3961050" cy="9644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7: Thế giới trong mắt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ABCEE7A-EA91-4D1A-99A8-B825AF6CD9ED}"/>
              </a:ext>
            </a:extLst>
          </p:cNvPr>
          <p:cNvSpPr/>
          <p:nvPr/>
        </p:nvSpPr>
        <p:spPr>
          <a:xfrm>
            <a:off x="838200" y="2887779"/>
            <a:ext cx="5141380" cy="10562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6: thiên nhiên kì thú</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8565BC8A-4762-432C-A0A3-39D72E6C2A3C}"/>
              </a:ext>
            </a:extLst>
          </p:cNvPr>
          <p:cNvSpPr/>
          <p:nvPr/>
        </p:nvSpPr>
        <p:spPr>
          <a:xfrm>
            <a:off x="6430767" y="2861968"/>
            <a:ext cx="3961050" cy="10820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Chủ đề 8: đất nước và con người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a:extLst>
              <a:ext uri="{FF2B5EF4-FFF2-40B4-BE49-F238E27FC236}">
                <a16:creationId xmlns:a16="http://schemas.microsoft.com/office/drawing/2014/main" id="{42CF35B7-5844-4DF7-A8A8-604390DF4C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8328" y="3373171"/>
            <a:ext cx="649634" cy="570890"/>
          </a:xfrm>
          <a:prstGeom prst="rect">
            <a:avLst/>
          </a:prstGeom>
        </p:spPr>
      </p:pic>
      <p:pic>
        <p:nvPicPr>
          <p:cNvPr id="16" name="Picture 15">
            <a:extLst>
              <a:ext uri="{FF2B5EF4-FFF2-40B4-BE49-F238E27FC236}">
                <a16:creationId xmlns:a16="http://schemas.microsoft.com/office/drawing/2014/main" id="{C8B8D869-04FF-499B-A1EE-9CFEF6688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816" y="1679158"/>
            <a:ext cx="649634" cy="519707"/>
          </a:xfrm>
          <a:prstGeom prst="rect">
            <a:avLst/>
          </a:prstGeom>
        </p:spPr>
      </p:pic>
      <p:pic>
        <p:nvPicPr>
          <p:cNvPr id="17" name="Picture 16">
            <a:extLst>
              <a:ext uri="{FF2B5EF4-FFF2-40B4-BE49-F238E27FC236}">
                <a16:creationId xmlns:a16="http://schemas.microsoft.com/office/drawing/2014/main" id="{E3E105B9-7950-449A-81AE-2DDEFC69A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7379" y="3415919"/>
            <a:ext cx="649634" cy="570890"/>
          </a:xfrm>
          <a:prstGeom prst="rect">
            <a:avLst/>
          </a:prstGeom>
        </p:spPr>
      </p:pic>
      <p:sp>
        <p:nvSpPr>
          <p:cNvPr id="18" name="Arrow: Right 13">
            <a:hlinkClick r:id="rId8" action="ppaction://hlinksldjump"/>
            <a:extLst>
              <a:ext uri="{FF2B5EF4-FFF2-40B4-BE49-F238E27FC236}">
                <a16:creationId xmlns:a16="http://schemas.microsoft.com/office/drawing/2014/main" id="{7F210FEF-4F32-4DC7-9B9F-A7ABF004CDD0}"/>
              </a:ext>
            </a:extLst>
          </p:cNvPr>
          <p:cNvSpPr/>
          <p:nvPr/>
        </p:nvSpPr>
        <p:spPr>
          <a:xfrm rot="10605222" flipH="1">
            <a:off x="11121344" y="6018139"/>
            <a:ext cx="997641" cy="601127"/>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2421798" y="149968"/>
            <a:ext cx="7637950" cy="99303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Chúng ta vừa học xong chủ đề mấy? Hãy nêu tên chủ đề đó?</a:t>
            </a:r>
          </a:p>
        </p:txBody>
      </p:sp>
      <p:pic>
        <p:nvPicPr>
          <p:cNvPr id="20"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743515" y="3944061"/>
            <a:ext cx="4762500" cy="2913940"/>
          </a:xfrm>
        </p:spPr>
      </p:pic>
    </p:spTree>
    <p:extLst>
      <p:ext uri="{BB962C8B-B14F-4D97-AF65-F5344CB8AC3E}">
        <p14:creationId xmlns:p14="http://schemas.microsoft.com/office/powerpoint/2010/main" val="306284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3">
            <a:extLst>
              <a:ext uri="{BEBA8EAE-BF5A-486C-A8C5-ECC9F3942E4B}">
                <a14:imgProps xmlns:a14="http://schemas.microsoft.com/office/drawing/2010/main">
                  <a14:imgLayer r:embed="rId14">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rId17" action="ppaction://hlinksldjump"/>
          </p:cNvPr>
          <p:cNvSpPr/>
          <p:nvPr/>
        </p:nvSpPr>
        <p:spPr>
          <a:xfrm>
            <a:off x="2713291" y="6048646"/>
            <a:ext cx="410909" cy="363295"/>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4495801" y="-53218"/>
            <a:ext cx="2023171" cy="1834662"/>
          </a:xfrm>
          <a:prstGeom prst="rect">
            <a:avLst/>
          </a:prstGeom>
        </p:spPr>
      </p:pic>
      <p:sp>
        <p:nvSpPr>
          <p:cNvPr id="3" name="Right Arrow 2">
            <a:hlinkClick r:id="rId22" action="ppaction://hlinksldjump"/>
          </p:cNvPr>
          <p:cNvSpPr/>
          <p:nvPr/>
        </p:nvSpPr>
        <p:spPr>
          <a:xfrm>
            <a:off x="11049000" y="6082121"/>
            <a:ext cx="992860" cy="62348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954000" y="559313"/>
            <a:ext cx="609600" cy="609600"/>
          </a:xfrm>
          <a:prstGeom prst="rect">
            <a:avLst/>
          </a:prstGeom>
        </p:spPr>
      </p:pic>
    </p:spTree>
    <p:extLst>
      <p:ext uri="{BB962C8B-B14F-4D97-AF65-F5344CB8AC3E}">
        <p14:creationId xmlns:p14="http://schemas.microsoft.com/office/powerpoint/2010/main" val="35690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AA8DC-A8EC-499D-BE4A-F52DE9BFA108}"/>
              </a:ext>
            </a:extLst>
          </p:cNvPr>
          <p:cNvSpPr/>
          <p:nvPr/>
        </p:nvSpPr>
        <p:spPr>
          <a:xfrm>
            <a:off x="762002" y="1649236"/>
            <a:ext cx="465462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Khuân vác; liên tiếp</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3929E6F1-D04C-4E29-A787-0131F0868E74}"/>
              </a:ext>
            </a:extLst>
          </p:cNvPr>
          <p:cNvSpPr/>
          <p:nvPr/>
        </p:nvSpPr>
        <p:spPr>
          <a:xfrm>
            <a:off x="6324601" y="1633210"/>
            <a:ext cx="51815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chuyện; bâng khuâng</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762001" y="2755769"/>
            <a:ext cx="4654624" cy="9285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Mùa xuân; bóng chuyền </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D833335E-3A86-4170-9FBC-A5369947D1F8}"/>
              </a:ext>
            </a:extLst>
          </p:cNvPr>
          <p:cNvSpPr/>
          <p:nvPr/>
        </p:nvSpPr>
        <p:spPr>
          <a:xfrm>
            <a:off x="6324600" y="2718585"/>
            <a:ext cx="5181600" cy="96570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ba đáp án trên</a:t>
            </a:r>
            <a:endPar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5109" y="1633210"/>
            <a:ext cx="711515" cy="70805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6710" y="2855151"/>
            <a:ext cx="603402" cy="643628"/>
          </a:xfrm>
          <a:prstGeom prst="rect">
            <a:avLst/>
          </a:prstGeom>
        </p:spPr>
      </p:pic>
      <p:pic>
        <p:nvPicPr>
          <p:cNvPr id="12" name="Picture 11">
            <a:extLst>
              <a:ext uri="{FF2B5EF4-FFF2-40B4-BE49-F238E27FC236}">
                <a16:creationId xmlns:a16="http://schemas.microsoft.com/office/drawing/2014/main" id="{04377091-D21F-4EE3-B9C4-81ED77B7D8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6626" y="2791582"/>
            <a:ext cx="603557" cy="707197"/>
          </a:xfrm>
          <a:prstGeom prst="rect">
            <a:avLst/>
          </a:prstGeom>
        </p:spPr>
      </p:pic>
      <p:pic>
        <p:nvPicPr>
          <p:cNvPr id="13" name="Picture 12">
            <a:extLst>
              <a:ext uri="{FF2B5EF4-FFF2-40B4-BE49-F238E27FC236}">
                <a16:creationId xmlns:a16="http://schemas.microsoft.com/office/drawing/2014/main" id="{012C4651-4AB9-4D19-9F3B-F03599BF0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683" y="1696721"/>
            <a:ext cx="549444" cy="643793"/>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1196358" y="6018902"/>
            <a:ext cx="976301" cy="71075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Content Placeholder 3"/>
          <p:cNvPicPr>
            <a:picLocks noGrp="1" noChangeAspect="1"/>
          </p:cNvPicPr>
          <p:nvPr>
            <p:ph idx="1"/>
          </p:nvPr>
        </p:nvPicPr>
        <p:blipFill>
          <a:blip r:embed="rId9">
            <a:extLst>
              <a:ext uri="{BEBA8EAE-BF5A-486C-A8C5-ECC9F3942E4B}">
                <a14:imgProps xmlns:a14="http://schemas.microsoft.com/office/drawing/2010/main">
                  <a14:imgLayer r:embed="rId10">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521119" y="3684291"/>
            <a:ext cx="4175012" cy="2964259"/>
          </a:xfrm>
        </p:spPr>
      </p:pic>
      <p:sp>
        <p:nvSpPr>
          <p:cNvPr id="16" name="Rounded Rectangle 15"/>
          <p:cNvSpPr/>
          <p:nvPr/>
        </p:nvSpPr>
        <p:spPr>
          <a:xfrm>
            <a:off x="2091797" y="117339"/>
            <a:ext cx="7637950" cy="8254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từ ngữ có chứa vần uyên,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uân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7455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p:blipFill>
        <p:spPr>
          <a:xfrm>
            <a:off x="5175891" y="4894406"/>
            <a:ext cx="1639415" cy="826782"/>
          </a:xfrm>
          <a:prstGeom prst="rect">
            <a:avLst/>
          </a:prstGeom>
        </p:spPr>
      </p:pic>
      <p:sp>
        <p:nvSpPr>
          <p:cNvPr id="11" name="Oval 10">
            <a:hlinkClick r:id="rId18" action="ppaction://hlinksldjump"/>
          </p:cNvPr>
          <p:cNvSpPr/>
          <p:nvPr/>
        </p:nvSpPr>
        <p:spPr>
          <a:xfrm>
            <a:off x="2144039" y="2781300"/>
            <a:ext cx="618394" cy="685800"/>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3</a:t>
            </a:r>
          </a:p>
        </p:txBody>
      </p:sp>
      <p:pic>
        <p:nvPicPr>
          <p:cNvPr id="12" name="Picture 11"/>
          <p:cNvPicPr>
            <a:picLocks noChangeAspect="1"/>
          </p:cNvPicPr>
          <p:nvPr/>
        </p:nvPicPr>
        <p:blipFill>
          <a:blip r:embed="rId19">
            <a:extLst>
              <a:ext uri="{BEBA8EAE-BF5A-486C-A8C5-ECC9F3942E4B}">
                <a14:imgProps xmlns:a14="http://schemas.microsoft.com/office/drawing/2010/main">
                  <a14:imgLayer r:embed="rId20">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3" action="ppaction://hlinksldjump"/>
          </p:cNvPr>
          <p:cNvSpPr/>
          <p:nvPr/>
        </p:nvSpPr>
        <p:spPr>
          <a:xfrm>
            <a:off x="11353800" y="6156545"/>
            <a:ext cx="764038" cy="591689"/>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1600" y="838200"/>
            <a:ext cx="609600" cy="609600"/>
          </a:xfrm>
          <a:prstGeom prst="rect">
            <a:avLst/>
          </a:prstGeom>
        </p:spPr>
      </p:pic>
    </p:spTree>
    <p:extLst>
      <p:ext uri="{BB962C8B-B14F-4D97-AF65-F5344CB8AC3E}">
        <p14:creationId xmlns:p14="http://schemas.microsoft.com/office/powerpoint/2010/main" val="329164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14" name="Arrow: Right 23">
            <a:hlinkClick r:id="rId3" action="ppaction://hlinksldjump"/>
            <a:extLst>
              <a:ext uri="{FF2B5EF4-FFF2-40B4-BE49-F238E27FC236}">
                <a16:creationId xmlns:a16="http://schemas.microsoft.com/office/drawing/2014/main" id="{3EEF4308-CB4D-44EC-B078-C50CC9BE88EE}"/>
              </a:ext>
            </a:extLst>
          </p:cNvPr>
          <p:cNvSpPr/>
          <p:nvPr/>
        </p:nvSpPr>
        <p:spPr>
          <a:xfrm rot="10605222" flipH="1">
            <a:off x="11211620" y="6046642"/>
            <a:ext cx="964616" cy="584113"/>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6">
            <a:extLst>
              <a:ext uri="{BEBA8EAE-BF5A-486C-A8C5-ECC9F3942E4B}">
                <a14:imgProps xmlns:a14="http://schemas.microsoft.com/office/drawing/2010/main">
                  <a14:imgLayer r:embed="rId7">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038600"/>
            <a:ext cx="4175012" cy="2457474"/>
          </a:xfrm>
        </p:spPr>
      </p:pic>
      <p:sp>
        <p:nvSpPr>
          <p:cNvPr id="18" name="Rounded Rectangle 17"/>
          <p:cNvSpPr/>
          <p:nvPr/>
        </p:nvSpPr>
        <p:spPr>
          <a:xfrm>
            <a:off x="1905000" y="214135"/>
            <a:ext cx="8701798" cy="110306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 sát tranh SHS: Chuyện gì sảy ra khi các bạn nhỏ đang chơi đá cầu? </a:t>
            </a:r>
          </a:p>
        </p:txBody>
      </p:sp>
      <p:sp>
        <p:nvSpPr>
          <p:cNvPr id="15" name="Oval Callout 14"/>
          <p:cNvSpPr/>
          <p:nvPr/>
        </p:nvSpPr>
        <p:spPr>
          <a:xfrm>
            <a:off x="2669535" y="1600325"/>
            <a:ext cx="6904747" cy="2514600"/>
          </a:xfrm>
          <a:prstGeom prst="wedgeEllipseCallout">
            <a:avLst>
              <a:gd name="adj1" fmla="val 50855"/>
              <a:gd name="adj2" fmla="val 60296"/>
            </a:avLst>
          </a:prstGeom>
          <a:solidFill>
            <a:srgbClr val="F862E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ln w="11430"/>
                <a:solidFill>
                  <a:prstClr val="black"/>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Khi các bạn đang chơi đá cầu, quả cầu đã bị đá mắc trên cành cây cao.</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800" y="3695700"/>
            <a:ext cx="2209800" cy="1752600"/>
          </a:xfrm>
          <a:prstGeom prst="ellipse">
            <a:avLst/>
          </a:prstGeom>
          <a:ln>
            <a:noFill/>
          </a:ln>
          <a:effectLst>
            <a:softEdge rad="112500"/>
          </a:effectLst>
        </p:spPr>
      </p:pic>
    </p:spTree>
    <p:extLst>
      <p:ext uri="{BB962C8B-B14F-4D97-AF65-F5344CB8AC3E}">
        <p14:creationId xmlns:p14="http://schemas.microsoft.com/office/powerpoint/2010/main" val="22140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9"/>
                                        </p:tgtEl>
                                        <p:attrNameLst>
                                          <p:attrName>ppt_w</p:attrName>
                                        </p:attrNameLst>
                                      </p:cBhvr>
                                      <p:tavLst>
                                        <p:tav tm="0">
                                          <p:val>
                                            <p:strVal val="ppt_w"/>
                                          </p:val>
                                        </p:tav>
                                        <p:tav tm="100000">
                                          <p:val>
                                            <p:fltVal val="0"/>
                                          </p:val>
                                        </p:tav>
                                      </p:tavLst>
                                    </p:anim>
                                    <p:anim calcmode="lin" valueType="num">
                                      <p:cBhvr>
                                        <p:cTn id="15" dur="500"/>
                                        <p:tgtEl>
                                          <p:spTgt spid="19"/>
                                        </p:tgtEl>
                                        <p:attrNameLst>
                                          <p:attrName>ppt_h</p:attrName>
                                        </p:attrNameLst>
                                      </p:cBhvr>
                                      <p:tavLst>
                                        <p:tav tm="0">
                                          <p:val>
                                            <p:strVal val="ppt_h"/>
                                          </p:val>
                                        </p:tav>
                                        <p:tav tm="100000">
                                          <p:val>
                                            <p:fltVal val="0"/>
                                          </p:val>
                                        </p:tav>
                                      </p:tavLst>
                                    </p:anim>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0" r="-20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47800" y="3048001"/>
            <a:ext cx="2157656" cy="2561273"/>
          </a:xfrm>
          <a:prstGeom prst="rect">
            <a:avLst/>
          </a:prstGeom>
        </p:spPr>
      </p:pic>
      <p:pic>
        <p:nvPicPr>
          <p:cNvPr id="7" name="Content Placeholder 3"/>
          <p:cNvPicPr>
            <a:picLocks noChangeAspect="1"/>
          </p:cNvPicPr>
          <p:nvPr/>
        </p:nvPicPr>
        <p:blipFill>
          <a:blip r:embed="rId7" cstate="print">
            <a:extLst>
              <a:ext uri="{BEBA8EAE-BF5A-486C-A8C5-ECC9F3942E4B}">
                <a14:imgProps xmlns:a14="http://schemas.microsoft.com/office/drawing/2010/main">
                  <a14:imgLayer r:embed="rId8">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268741" y="4688749"/>
            <a:ext cx="1108472" cy="1429866"/>
          </a:xfrm>
          <a:prstGeom prst="rect">
            <a:avLst/>
          </a:prstGeom>
        </p:spPr>
      </p:pic>
      <p:pic>
        <p:nvPicPr>
          <p:cNvPr id="8" name="Content Placeholder 5"/>
          <p:cNvPicPr>
            <a:picLocks noChangeAspect="1"/>
          </p:cNvPicPr>
          <p:nvPr/>
        </p:nvPicPr>
        <p:blipFill>
          <a:blip r:embed="rId9" cstate="print">
            <a:extLst>
              <a:ext uri="{BEBA8EAE-BF5A-486C-A8C5-ECC9F3942E4B}">
                <a14:imgProps xmlns:a14="http://schemas.microsoft.com/office/drawing/2010/main">
                  <a14:imgLayer r:embed="rId10">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276602" y="4038600"/>
            <a:ext cx="1331593" cy="1762248"/>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p:blipFill>
        <p:spPr>
          <a:xfrm>
            <a:off x="4173615" y="4038600"/>
            <a:ext cx="1042601" cy="2144926"/>
          </a:xfrm>
          <a:prstGeom prst="rect">
            <a:avLst/>
          </a:prstGeom>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3881" b="100000" l="10000" r="97344"/>
                    </a14:imgEffect>
                  </a14:imgLayer>
                </a14:imgProps>
              </a:ext>
              <a:ext uri="{28A0092B-C50C-407E-A947-70E740481C1C}">
                <a14:useLocalDpi xmlns:a14="http://schemas.microsoft.com/office/drawing/2010/main" val="0"/>
              </a:ext>
            </a:extLst>
          </a:blip>
          <a:stretch>
            <a:fillRect/>
          </a:stretch>
        </p:blipFill>
        <p:spPr>
          <a:xfrm>
            <a:off x="6934200" y="3571413"/>
            <a:ext cx="3124200" cy="2145991"/>
          </a:xfrm>
          <a:prstGeom prst="rect">
            <a:avLst/>
          </a:prstGeom>
        </p:spPr>
      </p:pic>
      <p:pic>
        <p:nvPicPr>
          <p:cNvPr id="15" name="Picture 14"/>
          <p:cNvPicPr>
            <a:picLocks noChangeAspect="1"/>
          </p:cNvPicPr>
          <p:nvPr/>
        </p:nvPicPr>
        <p:blipFill>
          <a:blip r:embed="rId15" cstate="print">
            <a:extLst>
              <a:ext uri="{BEBA8EAE-BF5A-486C-A8C5-ECC9F3942E4B}">
                <a14:imgProps xmlns:a14="http://schemas.microsoft.com/office/drawing/2010/main">
                  <a14:imgLayer r:embed="rId16">
                    <a14:imgEffect>
                      <a14:backgroundRemoval t="2907" b="80581" l="5698" r="89535"/>
                    </a14:imgEffect>
                  </a14:imgLayer>
                </a14:imgProps>
              </a:ext>
              <a:ext uri="{28A0092B-C50C-407E-A947-70E740481C1C}">
                <a14:useLocalDpi xmlns:a14="http://schemas.microsoft.com/office/drawing/2010/main" val="0"/>
              </a:ext>
            </a:extLst>
          </a:blip>
          <a:stretch>
            <a:fillRect/>
          </a:stretch>
        </p:blipFill>
        <p:spPr>
          <a:xfrm>
            <a:off x="5168150" y="4519474"/>
            <a:ext cx="2743200" cy="2743200"/>
          </a:xfrm>
          <a:prstGeom prst="rect">
            <a:avLst/>
          </a:prstGeom>
        </p:spPr>
      </p:pic>
      <p:sp>
        <p:nvSpPr>
          <p:cNvPr id="2" name="Flowchart: Connector 1">
            <a:hlinkClick r:id="rId17" action="ppaction://hlinksldjump"/>
          </p:cNvPr>
          <p:cNvSpPr/>
          <p:nvPr/>
        </p:nvSpPr>
        <p:spPr>
          <a:xfrm>
            <a:off x="3605456" y="5891074"/>
            <a:ext cx="433144" cy="433526"/>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4</a:t>
            </a:r>
          </a:p>
        </p:txBody>
      </p:sp>
      <p:sp>
        <p:nvSpPr>
          <p:cNvPr id="3" name="Right Arrow 2">
            <a:hlinkClick r:id="rId18" action="ppaction://hlinksldjump"/>
          </p:cNvPr>
          <p:cNvSpPr/>
          <p:nvPr/>
        </p:nvSpPr>
        <p:spPr>
          <a:xfrm>
            <a:off x="11125200" y="6183526"/>
            <a:ext cx="914400" cy="53340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752600" y="2653495"/>
            <a:ext cx="609600" cy="609600"/>
          </a:xfrm>
          <a:prstGeom prst="rect">
            <a:avLst/>
          </a:prstGeom>
        </p:spPr>
      </p:pic>
    </p:spTree>
    <p:extLst>
      <p:ext uri="{BB962C8B-B14F-4D97-AF65-F5344CB8AC3E}">
        <p14:creationId xmlns:p14="http://schemas.microsoft.com/office/powerpoint/2010/main" val="268653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3.06198E-6 L -0.09166 -0.32447 " pathEditMode="relative" rAng="0" ptsTypes="AA">
                                      <p:cBhvr>
                                        <p:cTn id="6" dur="2000" fill="hold"/>
                                        <p:tgtEl>
                                          <p:spTgt spid="14"/>
                                        </p:tgtEl>
                                        <p:attrNameLst>
                                          <p:attrName>ppt_x</p:attrName>
                                          <p:attrName>ppt_y</p:attrName>
                                        </p:attrNameLst>
                                      </p:cBhvr>
                                      <p:rCtr x="-4583" y="-16235"/>
                                    </p:animMotion>
                                  </p:childTnLst>
                                </p:cTn>
                              </p:par>
                              <p:par>
                                <p:cTn id="7" presetID="64" presetClass="path" presetSubtype="0" accel="50000" decel="50000" fill="hold" nodeType="withEffect">
                                  <p:stCondLst>
                                    <p:cond delay="0"/>
                                  </p:stCondLst>
                                  <p:childTnLst>
                                    <p:animMotion origin="layout" path="M 2.77778E-7 2.49769E-6 L 0.41892 -0.36147 " pathEditMode="relative" rAng="0" ptsTypes="AA">
                                      <p:cBhvr>
                                        <p:cTn id="8" dur="2000" fill="hold"/>
                                        <p:tgtEl>
                                          <p:spTgt spid="8"/>
                                        </p:tgtEl>
                                        <p:attrNameLst>
                                          <p:attrName>ppt_x</p:attrName>
                                          <p:attrName>ppt_y</p:attrName>
                                        </p:attrNameLst>
                                      </p:cBhvr>
                                      <p:rCtr x="20937" y="-18085"/>
                                    </p:animMotion>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1.38889E-6 3.79278E-6 L 0.37378 -0.34968 " pathEditMode="relative" rAng="0" ptsTypes="AA">
                                      <p:cBhvr>
                                        <p:cTn id="12" dur="2000" fill="hold"/>
                                        <p:tgtEl>
                                          <p:spTgt spid="6"/>
                                        </p:tgtEl>
                                        <p:attrNameLst>
                                          <p:attrName>ppt_x</p:attrName>
                                          <p:attrName>ppt_y</p:attrName>
                                        </p:attrNameLst>
                                      </p:cBhvr>
                                      <p:rCtr x="18681" y="-17484"/>
                                    </p:animMotion>
                                  </p:childTnLst>
                                </p:cTn>
                              </p:par>
                              <p:par>
                                <p:cTn id="13" presetID="64" presetClass="path" presetSubtype="0" accel="50000" decel="50000" fill="hold" nodeType="withEffect">
                                  <p:stCondLst>
                                    <p:cond delay="0"/>
                                  </p:stCondLst>
                                  <p:childTnLst>
                                    <p:animMotion origin="layout" path="M -3.88889E-6 -4.04255E-6 L 0.55799 -0.66512 " pathEditMode="relative" rAng="0" ptsTypes="AA">
                                      <p:cBhvr>
                                        <p:cTn id="14" dur="2000" fill="hold"/>
                                        <p:tgtEl>
                                          <p:spTgt spid="7"/>
                                        </p:tgtEl>
                                        <p:attrNameLst>
                                          <p:attrName>ppt_x</p:attrName>
                                          <p:attrName>ppt_y</p:attrName>
                                        </p:attrNameLst>
                                      </p:cBhvr>
                                      <p:rCtr x="27899" y="-33256"/>
                                    </p:animMotion>
                                  </p:childTnLst>
                                </p:cTn>
                              </p:par>
                              <p:par>
                                <p:cTn id="15" presetID="64" presetClass="path" presetSubtype="0" accel="50000" decel="50000" fill="hold" nodeType="withEffect">
                                  <p:stCondLst>
                                    <p:cond delay="0"/>
                                  </p:stCondLst>
                                  <p:childTnLst>
                                    <p:animMotion origin="layout" path="M 3.61111E-6 -1.75763E-7 L 0.60225 -0.50809 " pathEditMode="relative" rAng="0" ptsTypes="AA">
                                      <p:cBhvr>
                                        <p:cTn id="16" dur="2000" fill="hold"/>
                                        <p:tgtEl>
                                          <p:spTgt spid="9"/>
                                        </p:tgtEl>
                                        <p:attrNameLst>
                                          <p:attrName>ppt_x</p:attrName>
                                          <p:attrName>ppt_y</p:attrName>
                                        </p:attrNameLst>
                                      </p:cBhvr>
                                      <p:rCtr x="30104" y="-25416"/>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09166 -0.32447 L -0.18333 0.01966 " pathEditMode="relative" rAng="0" ptsTypes="AA">
                                      <p:cBhvr>
                                        <p:cTn id="20" dur="2000" fill="hold"/>
                                        <p:tgtEl>
                                          <p:spTgt spid="14"/>
                                        </p:tgtEl>
                                        <p:attrNameLst>
                                          <p:attrName>ppt_x</p:attrName>
                                          <p:attrName>ppt_y</p:attrName>
                                        </p:attrNameLst>
                                      </p:cBhvr>
                                      <p:rCtr x="-4583" y="17206"/>
                                    </p:animMotion>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14"/>
                                        </p:tgtEl>
                                        <p:attrNameLst>
                                          <p:attrName>ppt_w</p:attrName>
                                        </p:attrNameLst>
                                      </p:cBhvr>
                                      <p:tavLst>
                                        <p:tav tm="0">
                                          <p:val>
                                            <p:strVal val="ppt_w"/>
                                          </p:val>
                                        </p:tav>
                                        <p:tav tm="100000">
                                          <p:val>
                                            <p:fltVal val="0"/>
                                          </p:val>
                                        </p:tav>
                                      </p:tavLst>
                                    </p:anim>
                                    <p:anim calcmode="lin" valueType="num">
                                      <p:cBhvr>
                                        <p:cTn id="25" dur="500"/>
                                        <p:tgtEl>
                                          <p:spTgt spid="14"/>
                                        </p:tgtEl>
                                        <p:attrNameLst>
                                          <p:attrName>ppt_h</p:attrName>
                                        </p:attrNameLst>
                                      </p:cBhvr>
                                      <p:tavLst>
                                        <p:tav tm="0">
                                          <p:val>
                                            <p:strVal val="ppt_h"/>
                                          </p:val>
                                        </p:tav>
                                        <p:tav tm="100000">
                                          <p:val>
                                            <p:fltVal val="0"/>
                                          </p:val>
                                        </p:tav>
                                      </p:tavLst>
                                    </p:anim>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1.11111E-6 -3.11748E-6 L 0.52639 -0.00347 " pathEditMode="relative" rAng="0" ptsTypes="AA">
                                      <p:cBhvr>
                                        <p:cTn id="36" dur="2000" fill="hold"/>
                                        <p:tgtEl>
                                          <p:spTgt spid="15"/>
                                        </p:tgtEl>
                                        <p:attrNameLst>
                                          <p:attrName>ppt_x</p:attrName>
                                          <p:attrName>ppt_y</p:attrName>
                                        </p:attrNameLst>
                                      </p:cBhvr>
                                      <p:rCtr x="26319"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6724" fill="hold"/>
                                        <p:tgtEl>
                                          <p:spTgt spid="4"/>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838</Words>
  <Application>Microsoft Office PowerPoint</Application>
  <PresentationFormat>Widescreen</PresentationFormat>
  <Paragraphs>150</Paragraphs>
  <Slides>26</Slides>
  <Notes>2</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Arial Rounded MT Bold</vt:lpstr>
      <vt:lpstr>Arial-Rounded</vt:lpstr>
      <vt:lpstr>Calibri</vt:lpstr>
      <vt:lpstr>HP001 4 hàng</vt:lpstr>
      <vt:lpstr>Times New Roman</vt:lpstr>
      <vt:lpstr>VNI-Korin</vt:lpstr>
      <vt:lpstr>1_Office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TÂY DU KÝ</dc:title>
  <dc:creator>Windows User</dc:creator>
  <cp:lastModifiedBy>NHATMINH</cp:lastModifiedBy>
  <cp:revision>65</cp:revision>
  <dcterms:created xsi:type="dcterms:W3CDTF">2020-05-04T22:33:34Z</dcterms:created>
  <dcterms:modified xsi:type="dcterms:W3CDTF">2024-05-26T03:24:58Z</dcterms:modified>
</cp:coreProperties>
</file>