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83" r:id="rId3"/>
    <p:sldId id="265" r:id="rId4"/>
    <p:sldId id="260" r:id="rId5"/>
    <p:sldId id="261" r:id="rId6"/>
    <p:sldId id="262" r:id="rId7"/>
    <p:sldId id="263" r:id="rId8"/>
    <p:sldId id="264" r:id="rId9"/>
    <p:sldId id="256" r:id="rId10"/>
    <p:sldId id="266" r:id="rId11"/>
    <p:sldId id="267" r:id="rId12"/>
    <p:sldId id="271" r:id="rId13"/>
    <p:sldId id="281" r:id="rId14"/>
    <p:sldId id="280" r:id="rId15"/>
    <p:sldId id="279" r:id="rId16"/>
    <p:sldId id="277" r:id="rId17"/>
    <p:sldId id="278" r:id="rId18"/>
    <p:sldId id="276" r:id="rId19"/>
    <p:sldId id="275" r:id="rId20"/>
    <p:sldId id="274" r:id="rId21"/>
    <p:sldId id="273"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F04AD-C38F-4F82-A2B1-2E7A1DD348D3}" type="datetimeFigureOut">
              <a:rPr lang="en-US" smtClean="0"/>
              <a:t>5/29/2024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32F37-3AD0-47B2-BE14-BBDA3232375C}" type="slidenum">
              <a:rPr lang="en-US" smtClean="0"/>
              <a:t>‹#›</a:t>
            </a:fld>
            <a:endParaRPr lang="en-US"/>
          </a:p>
        </p:txBody>
      </p:sp>
    </p:spTree>
    <p:extLst>
      <p:ext uri="{BB962C8B-B14F-4D97-AF65-F5344CB8AC3E}">
        <p14:creationId xmlns:p14="http://schemas.microsoft.com/office/powerpoint/2010/main" val="2922495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10</a:t>
            </a:fld>
            <a:endParaRPr lang="en-US"/>
          </a:p>
        </p:txBody>
      </p:sp>
    </p:spTree>
    <p:extLst>
      <p:ext uri="{BB962C8B-B14F-4D97-AF65-F5344CB8AC3E}">
        <p14:creationId xmlns:p14="http://schemas.microsoft.com/office/powerpoint/2010/main" val="36625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11</a:t>
            </a:fld>
            <a:endParaRPr lang="en-US"/>
          </a:p>
        </p:txBody>
      </p:sp>
    </p:spTree>
    <p:extLst>
      <p:ext uri="{BB962C8B-B14F-4D97-AF65-F5344CB8AC3E}">
        <p14:creationId xmlns:p14="http://schemas.microsoft.com/office/powerpoint/2010/main" val="26681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12</a:t>
            </a:fld>
            <a:endParaRPr lang="en-US"/>
          </a:p>
        </p:txBody>
      </p:sp>
    </p:spTree>
    <p:extLst>
      <p:ext uri="{BB962C8B-B14F-4D97-AF65-F5344CB8AC3E}">
        <p14:creationId xmlns:p14="http://schemas.microsoft.com/office/powerpoint/2010/main" val="254687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AF32F37-3AD0-47B2-BE14-BBDA3232375C}" type="slidenum">
              <a:rPr lang="en-US" smtClean="0"/>
              <a:t>20</a:t>
            </a:fld>
            <a:endParaRPr lang="en-US"/>
          </a:p>
        </p:txBody>
      </p:sp>
    </p:spTree>
    <p:extLst>
      <p:ext uri="{BB962C8B-B14F-4D97-AF65-F5344CB8AC3E}">
        <p14:creationId xmlns:p14="http://schemas.microsoft.com/office/powerpoint/2010/main" val="47036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593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203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9361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DACDF-65F9-4A71-A349-B7310A3B2E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7175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9CBAF-6988-41A6-9653-821DA455B3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8053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C7FC7C-0B44-4837-A9C1-AEB04821A1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898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35602D-1125-46C7-B6EE-4DB435BE05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30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F3DA31-C8C7-463A-8847-514A5A8A7C3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547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BEAC3FA-3EFD-4C7B-A66E-06AF94E037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4416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08C571-D1CA-4E12-983D-B425ED83F4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4548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090D6A-3209-4BAA-BF36-5C0D1A8465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30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2501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9DF186-ED7C-4BA6-8DC3-D94DCFF1F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9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34A833-126D-4EFA-B13D-3823621C35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5341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03A6C-3452-4BF4-97E3-BF20729E14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266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08235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5248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466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5331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8114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85503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336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245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6132" name="Rectangle 4"/>
          <p:cNvSpPr>
            <a:spLocks noGrp="1" noChangeArrowheads="1"/>
          </p:cNvSpPr>
          <p:nvPr>
            <p:ph type="dt" sz="half" idx="2"/>
          </p:nvPr>
        </p:nvSpPr>
        <p:spPr bwMode="auto">
          <a:xfrm>
            <a:off x="609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fontAlgn="base">
              <a:spcBef>
                <a:spcPct val="0"/>
              </a:spcBef>
              <a:spcAft>
                <a:spcPct val="0"/>
              </a:spcAft>
              <a:defRPr/>
            </a:pPr>
            <a:endParaRPr lang="en-US">
              <a:solidFill>
                <a:srgbClr val="000000"/>
              </a:solidFill>
            </a:endParaRPr>
          </a:p>
        </p:txBody>
      </p:sp>
      <p:sp>
        <p:nvSpPr>
          <p:cNvPr id="176133" name="Rectangle 5"/>
          <p:cNvSpPr>
            <a:spLocks noGrp="1" noChangeArrowheads="1"/>
          </p:cNvSpPr>
          <p:nvPr>
            <p:ph type="ftr" sz="quarter" idx="3"/>
          </p:nvPr>
        </p:nvSpPr>
        <p:spPr bwMode="auto">
          <a:xfrm>
            <a:off x="4165600" y="6246285"/>
            <a:ext cx="3860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fontAlgn="base">
              <a:spcBef>
                <a:spcPct val="0"/>
              </a:spcBef>
              <a:spcAft>
                <a:spcPct val="0"/>
              </a:spcAft>
              <a:defRPr/>
            </a:pPr>
            <a:endParaRPr lang="en-US">
              <a:solidFill>
                <a:srgbClr val="000000"/>
              </a:solidFill>
            </a:endParaRPr>
          </a:p>
        </p:txBody>
      </p:sp>
      <p:sp>
        <p:nvSpPr>
          <p:cNvPr id="176134" name="Rectangle 6"/>
          <p:cNvSpPr>
            <a:spLocks noGrp="1" noChangeArrowheads="1"/>
          </p:cNvSpPr>
          <p:nvPr>
            <p:ph type="sldNum" sz="quarter" idx="4"/>
          </p:nvPr>
        </p:nvSpPr>
        <p:spPr bwMode="auto">
          <a:xfrm>
            <a:off x="8737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867" smtClean="0"/>
            </a:lvl1pPr>
          </a:lstStyle>
          <a:p>
            <a:pPr fontAlgn="base">
              <a:spcBef>
                <a:spcPct val="0"/>
              </a:spcBef>
              <a:spcAft>
                <a:spcPct val="0"/>
              </a:spcAft>
              <a:defRPr/>
            </a:pPr>
            <a:fld id="{C80196E7-36D2-411B-BE47-FDBA76572FAD}"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5533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2.wmf"/><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hyperlink" Target="http://www.taochu.com/" TargetMode="External"/><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12.jp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22.wdp"/><Relationship Id="rId18" Type="http://schemas.openxmlformats.org/officeDocument/2006/relationships/image" Target="../media/image57.png"/><Relationship Id="rId26" Type="http://schemas.openxmlformats.org/officeDocument/2006/relationships/image" Target="../media/image61.png"/><Relationship Id="rId3" Type="http://schemas.microsoft.com/office/2007/relationships/hdphoto" Target="../media/hdphoto19.wdp"/><Relationship Id="rId21" Type="http://schemas.microsoft.com/office/2007/relationships/hdphoto" Target="../media/hdphoto26.wdp"/><Relationship Id="rId7" Type="http://schemas.openxmlformats.org/officeDocument/2006/relationships/image" Target="../media/image51.gif"/><Relationship Id="rId12" Type="http://schemas.openxmlformats.org/officeDocument/2006/relationships/image" Target="../media/image54.png"/><Relationship Id="rId17" Type="http://schemas.microsoft.com/office/2007/relationships/hdphoto" Target="../media/hdphoto24.wdp"/><Relationship Id="rId25" Type="http://schemas.microsoft.com/office/2007/relationships/hdphoto" Target="../media/hdphoto28.wdp"/><Relationship Id="rId2" Type="http://schemas.openxmlformats.org/officeDocument/2006/relationships/image" Target="../media/image50.png"/><Relationship Id="rId16" Type="http://schemas.openxmlformats.org/officeDocument/2006/relationships/image" Target="../media/image56.png"/><Relationship Id="rId20" Type="http://schemas.openxmlformats.org/officeDocument/2006/relationships/image" Target="../media/image58.png"/><Relationship Id="rId29"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21.wdp"/><Relationship Id="rId24" Type="http://schemas.openxmlformats.org/officeDocument/2006/relationships/image" Target="../media/image60.png"/><Relationship Id="rId5" Type="http://schemas.microsoft.com/office/2007/relationships/hdphoto" Target="../media/hdphoto16.wdp"/><Relationship Id="rId15" Type="http://schemas.microsoft.com/office/2007/relationships/hdphoto" Target="../media/hdphoto23.wdp"/><Relationship Id="rId23" Type="http://schemas.microsoft.com/office/2007/relationships/hdphoto" Target="../media/hdphoto27.wdp"/><Relationship Id="rId28" Type="http://schemas.microsoft.com/office/2007/relationships/hdphoto" Target="../media/hdphoto29.wdp"/><Relationship Id="rId10" Type="http://schemas.openxmlformats.org/officeDocument/2006/relationships/image" Target="../media/image53.png"/><Relationship Id="rId19" Type="http://schemas.microsoft.com/office/2007/relationships/hdphoto" Target="../media/hdphoto25.wdp"/><Relationship Id="rId4" Type="http://schemas.openxmlformats.org/officeDocument/2006/relationships/image" Target="../media/image36.png"/><Relationship Id="rId9" Type="http://schemas.microsoft.com/office/2007/relationships/hdphoto" Target="../media/hdphoto20.wdp"/><Relationship Id="rId14" Type="http://schemas.openxmlformats.org/officeDocument/2006/relationships/image" Target="../media/image55.png"/><Relationship Id="rId22" Type="http://schemas.openxmlformats.org/officeDocument/2006/relationships/image" Target="../media/image59.png"/><Relationship Id="rId27"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slide" Target="slide8.xml"/><Relationship Id="rId4" Type="http://schemas.openxmlformats.org/officeDocument/2006/relationships/audio" Target="../media/audio3.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8.png"/><Relationship Id="rId26" Type="http://schemas.openxmlformats.org/officeDocument/2006/relationships/slide" Target="slide5.xml"/><Relationship Id="rId39" Type="http://schemas.openxmlformats.org/officeDocument/2006/relationships/image" Target="../media/image38.png"/><Relationship Id="rId21" Type="http://schemas.microsoft.com/office/2007/relationships/hdphoto" Target="../media/hdphoto12.wdp"/><Relationship Id="rId34" Type="http://schemas.openxmlformats.org/officeDocument/2006/relationships/image" Target="../media/image35.png"/><Relationship Id="rId7" Type="http://schemas.microsoft.com/office/2007/relationships/hdphoto" Target="../media/hdphoto5.wdp"/><Relationship Id="rId12" Type="http://schemas.openxmlformats.org/officeDocument/2006/relationships/image" Target="../media/image25.png"/><Relationship Id="rId17" Type="http://schemas.microsoft.com/office/2007/relationships/hdphoto" Target="../media/hdphoto10.wdp"/><Relationship Id="rId25" Type="http://schemas.openxmlformats.org/officeDocument/2006/relationships/slide" Target="slide3.xml"/><Relationship Id="rId33" Type="http://schemas.microsoft.com/office/2007/relationships/hdphoto" Target="../media/hdphoto14.wdp"/><Relationship Id="rId38" Type="http://schemas.openxmlformats.org/officeDocument/2006/relationships/image" Target="../media/image37.pn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2.png"/><Relationship Id="rId11" Type="http://schemas.microsoft.com/office/2007/relationships/hdphoto" Target="../media/hdphoto7.wdp"/><Relationship Id="rId24" Type="http://schemas.openxmlformats.org/officeDocument/2006/relationships/image" Target="../media/image31.png"/><Relationship Id="rId32" Type="http://schemas.openxmlformats.org/officeDocument/2006/relationships/image" Target="../media/image34.png"/><Relationship Id="rId37" Type="http://schemas.microsoft.com/office/2007/relationships/hdphoto" Target="../media/hdphoto16.wdp"/><Relationship Id="rId40" Type="http://schemas.microsoft.com/office/2007/relationships/hdphoto" Target="../media/hdphoto17.wdp"/><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openxmlformats.org/officeDocument/2006/relationships/slide" Target="slide4.xml"/><Relationship Id="rId36" Type="http://schemas.openxmlformats.org/officeDocument/2006/relationships/image" Target="../media/image36.png"/><Relationship Id="rId10" Type="http://schemas.openxmlformats.org/officeDocument/2006/relationships/image" Target="../media/image24.png"/><Relationship Id="rId19" Type="http://schemas.microsoft.com/office/2007/relationships/hdphoto" Target="../media/hdphoto11.wdp"/><Relationship Id="rId31" Type="http://schemas.openxmlformats.org/officeDocument/2006/relationships/slide" Target="slide7.xml"/><Relationship Id="rId4" Type="http://schemas.openxmlformats.org/officeDocument/2006/relationships/image" Target="../media/image21.png"/><Relationship Id="rId9" Type="http://schemas.microsoft.com/office/2007/relationships/hdphoto" Target="../media/hdphoto6.wdp"/><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slide" Target="slide6.xml"/><Relationship Id="rId30" Type="http://schemas.openxmlformats.org/officeDocument/2006/relationships/image" Target="../media/image33.gif"/><Relationship Id="rId35" Type="http://schemas.microsoft.com/office/2007/relationships/hdphoto" Target="../media/hdphoto15.wdp"/><Relationship Id="rId8" Type="http://schemas.openxmlformats.org/officeDocument/2006/relationships/image" Target="../media/image23.png"/><Relationship Id="rId3"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descr="Water lilies"/>
          <p:cNvSpPr>
            <a:spLocks noChangeArrowheads="1" noChangeShapeType="1" noTextEdit="1"/>
          </p:cNvSpPr>
          <p:nvPr/>
        </p:nvSpPr>
        <p:spPr bwMode="auto">
          <a:xfrm>
            <a:off x="781051" y="334434"/>
            <a:ext cx="10769600" cy="67521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4267" b="1" kern="1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latin typeface="Times New Roman" panose="02020603050405020304" pitchFamily="18" charset="0"/>
                <a:cs typeface="Times New Roman" panose="02020603050405020304" pitchFamily="18" charset="0"/>
              </a:rPr>
              <a:t>TRƯỜNG TIỂU HỌC QUỐC TUẤN</a:t>
            </a:r>
            <a:endParaRPr lang="en-US" sz="4267" b="1" kern="1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075" name="Picture 3"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1201" y="2819400"/>
            <a:ext cx="1538817" cy="11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1631951"/>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h">
            <a:hlinkClick r:id="rId4"/>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1860551"/>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m">
            <a:hlinkClick r:id="rId4"/>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99201" y="1909234"/>
            <a:ext cx="1519767"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
            <a:hlinkClick r:id="rId4"/>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708151"/>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o">
            <a:hlinkClick r:id="rId4"/>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17843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u">
            <a:hlinkClick r:id="rId4"/>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13600" y="2012951"/>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n">
            <a:hlinkClick r:id="rId4"/>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20891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g">
            <a:hlinkClick r:id="rId4"/>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012951"/>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FIREWRK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200" y="304801"/>
            <a:ext cx="13546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Rectangle 13"/>
          <p:cNvSpPr>
            <a:spLocks noChangeArrowheads="1"/>
          </p:cNvSpPr>
          <p:nvPr/>
        </p:nvSpPr>
        <p:spPr bwMode="auto">
          <a:xfrm rot="827097">
            <a:off x="8026400" y="1641386"/>
            <a:ext cx="8995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7200">
                <a:solidFill>
                  <a:srgbClr val="3333CC"/>
                </a:solidFill>
                <a:latin typeface="VNI-Korin" pitchFamily="2" charset="0"/>
                <a:cs typeface="Arial" panose="020B0604020202020204" pitchFamily="34" charset="0"/>
              </a:rPr>
              <a:t>?</a:t>
            </a:r>
          </a:p>
        </p:txBody>
      </p:sp>
      <p:sp>
        <p:nvSpPr>
          <p:cNvPr id="3086" name="Rectangle 14"/>
          <p:cNvSpPr>
            <a:spLocks noChangeArrowheads="1"/>
          </p:cNvSpPr>
          <p:nvPr/>
        </p:nvSpPr>
        <p:spPr bwMode="auto">
          <a:xfrm rot="827097">
            <a:off x="3556000" y="400875"/>
            <a:ext cx="8995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2800">
                <a:solidFill>
                  <a:srgbClr val="FF6600"/>
                </a:solidFill>
                <a:latin typeface="VNI-Korin" pitchFamily="2" charset="0"/>
                <a:cs typeface="Arial" panose="020B0604020202020204" pitchFamily="34" charset="0"/>
              </a:rPr>
              <a:t>-</a:t>
            </a:r>
          </a:p>
        </p:txBody>
      </p:sp>
      <p:sp>
        <p:nvSpPr>
          <p:cNvPr id="3087" name="Rectangle 15"/>
          <p:cNvSpPr>
            <a:spLocks noChangeArrowheads="1"/>
          </p:cNvSpPr>
          <p:nvPr/>
        </p:nvSpPr>
        <p:spPr bwMode="auto">
          <a:xfrm rot="827097">
            <a:off x="8142818" y="661225"/>
            <a:ext cx="89958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en-US" sz="12800">
                <a:solidFill>
                  <a:srgbClr val="FF6600"/>
                </a:solidFill>
                <a:latin typeface="VNI-Korin" pitchFamily="2" charset="0"/>
                <a:cs typeface="Arial" panose="020B0604020202020204" pitchFamily="34" charset="0"/>
              </a:rPr>
              <a:t>-</a:t>
            </a:r>
          </a:p>
        </p:txBody>
      </p:sp>
      <p:sp>
        <p:nvSpPr>
          <p:cNvPr id="3088" name="WordArt 16"/>
          <p:cNvSpPr>
            <a:spLocks noChangeArrowheads="1" noChangeShapeType="1" noTextEdit="1"/>
          </p:cNvSpPr>
          <p:nvPr/>
        </p:nvSpPr>
        <p:spPr bwMode="auto">
          <a:xfrm>
            <a:off x="711201" y="5029200"/>
            <a:ext cx="10909300" cy="139065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Môn: </a:t>
            </a:r>
            <a:r>
              <a:rPr lang="en-US" sz="6400" b="1" i="1" kern="10" smtClean="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Tiếng Việt </a:t>
            </a:r>
            <a:endPar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Giáo viên: </a:t>
            </a:r>
            <a:r>
              <a:rPr lang="en-US" sz="6400" b="1" i="1" kern="10" smtClean="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rPr>
              <a:t>Lương Thị Vân Anh</a:t>
            </a:r>
            <a:endParaRPr lang="en-US" sz="6400" b="1" i="1" kern="10">
              <a:ln w="12700">
                <a:solidFill>
                  <a:srgbClr val="003300"/>
                </a:solidFill>
                <a:round/>
                <a:headEnd/>
                <a:tailEnd/>
              </a:ln>
              <a:solidFill>
                <a:srgbClr val="002060"/>
              </a:solidFill>
              <a:effectLst>
                <a:outerShdw sy="50000" kx="-2453608" rotWithShape="0">
                  <a:srgbClr val="C0C0C0">
                    <a:alpha val="50000"/>
                  </a:srgbClr>
                </a:outerShdw>
              </a:effectLst>
              <a:latin typeface="Times New Roman" panose="02020603050405020304" pitchFamily="18" charset="0"/>
              <a:cs typeface="Times New Roman" panose="02020603050405020304" pitchFamily="18" charset="0"/>
            </a:endParaRPr>
          </a:p>
        </p:txBody>
      </p:sp>
      <p:sp>
        <p:nvSpPr>
          <p:cNvPr id="70673" name="WordArt 17"/>
          <p:cNvSpPr>
            <a:spLocks noChangeArrowheads="1" noChangeShapeType="1" noTextEdit="1"/>
          </p:cNvSpPr>
          <p:nvPr/>
        </p:nvSpPr>
        <p:spPr bwMode="auto">
          <a:xfrm>
            <a:off x="304800" y="3200400"/>
            <a:ext cx="11277600" cy="1905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400" b="1" kern="1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QUÝ THẦY CÔ VỀ DỰ GIỜ </a:t>
            </a:r>
            <a:r>
              <a:rPr lang="en-US" sz="6400" b="1" kern="10" smtClean="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 </a:t>
            </a:r>
            <a:r>
              <a:rPr lang="en-US" sz="6400" b="1" kern="10" smtClean="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1E</a:t>
            </a:r>
            <a:endParaRPr lang="en-US" sz="6400" b="1" kern="1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71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70673"/>
                                        </p:tgtEl>
                                        <p:attrNameLst>
                                          <p:attrName>style.color</p:attrName>
                                        </p:attrNameLst>
                                      </p:cBhvr>
                                      <p:by>
                                        <p:hsl h="-7200000" s="0" l="0"/>
                                      </p:by>
                                    </p:animClr>
                                    <p:animClr clrSpc="hsl" dir="cw">
                                      <p:cBhvr>
                                        <p:cTn id="7" dur="3000" fill="hold"/>
                                        <p:tgtEl>
                                          <p:spTgt spid="70673"/>
                                        </p:tgtEl>
                                        <p:attrNameLst>
                                          <p:attrName>fillcolor</p:attrName>
                                        </p:attrNameLst>
                                      </p:cBhvr>
                                      <p:by>
                                        <p:hsl h="-7200000" s="0" l="0"/>
                                      </p:by>
                                    </p:animClr>
                                    <p:animClr clrSpc="hsl" dir="cw">
                                      <p:cBhvr>
                                        <p:cTn id="8" dur="3000" fill="hold"/>
                                        <p:tgtEl>
                                          <p:spTgt spid="70673"/>
                                        </p:tgtEl>
                                        <p:attrNameLst>
                                          <p:attrName>stroke.color</p:attrName>
                                        </p:attrNameLst>
                                      </p:cBhvr>
                                      <p:by>
                                        <p:hsl h="-7200000" s="0" l="0"/>
                                      </p:by>
                                    </p:animClr>
                                    <p:set>
                                      <p:cBhvr>
                                        <p:cTn id="9" dur="3000" fill="hold"/>
                                        <p:tgtEl>
                                          <p:spTgt spid="706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7000" t="1000" b="48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9" name="Rectangle 8"/>
          <p:cNvSpPr/>
          <p:nvPr/>
        </p:nvSpPr>
        <p:spPr>
          <a:xfrm>
            <a:off x="402431" y="324847"/>
            <a:ext cx="11789569" cy="6247864"/>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10" name="Cloud 9"/>
          <p:cNvSpPr/>
          <p:nvPr/>
        </p:nvSpPr>
        <p:spPr>
          <a:xfrm>
            <a:off x="1655453" y="575814"/>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358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1000" b="5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0" y="6044661"/>
            <a:ext cx="11931766"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sp>
        <p:nvSpPr>
          <p:cNvPr id="9" name="Minus 8"/>
          <p:cNvSpPr/>
          <p:nvPr/>
        </p:nvSpPr>
        <p:spPr>
          <a:xfrm flipV="1">
            <a:off x="5715000" y="4571999"/>
            <a:ext cx="1447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6109855" y="1752600"/>
            <a:ext cx="1066800" cy="45720"/>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inus 10"/>
          <p:cNvSpPr/>
          <p:nvPr/>
        </p:nvSpPr>
        <p:spPr>
          <a:xfrm flipV="1">
            <a:off x="8382000" y="4554137"/>
            <a:ext cx="1828800" cy="45719"/>
          </a:xfrm>
          <a:prstGeom prst="mathMin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80">
                                          <p:stCondLst>
                                            <p:cond delay="0"/>
                                          </p:stCondLst>
                                        </p:cTn>
                                        <p:tgtEl>
                                          <p:spTgt spid="11"/>
                                        </p:tgtEl>
                                      </p:cBhvr>
                                    </p:animEffect>
                                    <p:anim calcmode="lin" valueType="num">
                                      <p:cBhvr>
                                        <p:cTn id="5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1" dur="26">
                                          <p:stCondLst>
                                            <p:cond delay="650"/>
                                          </p:stCondLst>
                                        </p:cTn>
                                        <p:tgtEl>
                                          <p:spTgt spid="11"/>
                                        </p:tgtEl>
                                      </p:cBhvr>
                                      <p:to x="100000" y="60000"/>
                                    </p:animScale>
                                    <p:animScale>
                                      <p:cBhvr>
                                        <p:cTn id="62" dur="166" decel="50000">
                                          <p:stCondLst>
                                            <p:cond delay="676"/>
                                          </p:stCondLst>
                                        </p:cTn>
                                        <p:tgtEl>
                                          <p:spTgt spid="11"/>
                                        </p:tgtEl>
                                      </p:cBhvr>
                                      <p:to x="100000" y="100000"/>
                                    </p:animScale>
                                    <p:animScale>
                                      <p:cBhvr>
                                        <p:cTn id="63" dur="26">
                                          <p:stCondLst>
                                            <p:cond delay="1312"/>
                                          </p:stCondLst>
                                        </p:cTn>
                                        <p:tgtEl>
                                          <p:spTgt spid="11"/>
                                        </p:tgtEl>
                                      </p:cBhvr>
                                      <p:to x="100000" y="80000"/>
                                    </p:animScale>
                                    <p:animScale>
                                      <p:cBhvr>
                                        <p:cTn id="64" dur="166" decel="50000">
                                          <p:stCondLst>
                                            <p:cond delay="1338"/>
                                          </p:stCondLst>
                                        </p:cTn>
                                        <p:tgtEl>
                                          <p:spTgt spid="11"/>
                                        </p:tgtEl>
                                      </p:cBhvr>
                                      <p:to x="100000" y="100000"/>
                                    </p:animScale>
                                    <p:animScale>
                                      <p:cBhvr>
                                        <p:cTn id="65" dur="26">
                                          <p:stCondLst>
                                            <p:cond delay="1642"/>
                                          </p:stCondLst>
                                        </p:cTn>
                                        <p:tgtEl>
                                          <p:spTgt spid="11"/>
                                        </p:tgtEl>
                                      </p:cBhvr>
                                      <p:to x="100000" y="90000"/>
                                    </p:animScale>
                                    <p:animScale>
                                      <p:cBhvr>
                                        <p:cTn id="66" dur="166" decel="50000">
                                          <p:stCondLst>
                                            <p:cond delay="1668"/>
                                          </p:stCondLst>
                                        </p:cTn>
                                        <p:tgtEl>
                                          <p:spTgt spid="11"/>
                                        </p:tgtEl>
                                      </p:cBhvr>
                                      <p:to x="100000" y="100000"/>
                                    </p:animScale>
                                    <p:animScale>
                                      <p:cBhvr>
                                        <p:cTn id="67" dur="26">
                                          <p:stCondLst>
                                            <p:cond delay="1808"/>
                                          </p:stCondLst>
                                        </p:cTn>
                                        <p:tgtEl>
                                          <p:spTgt spid="11"/>
                                        </p:tgtEl>
                                      </p:cBhvr>
                                      <p:to x="100000" y="95000"/>
                                    </p:animScale>
                                    <p:animScale>
                                      <p:cBhvr>
                                        <p:cTn id="6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6000" t="2000" b="46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5" name="Oval 4"/>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Rectangle 6"/>
          <p:cNvSpPr/>
          <p:nvPr/>
        </p:nvSpPr>
        <p:spPr>
          <a:xfrm>
            <a:off x="402431" y="324847"/>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cxnSp>
        <p:nvCxnSpPr>
          <p:cNvPr id="10" name="Straight Connector 9"/>
          <p:cNvCxnSpPr/>
          <p:nvPr/>
        </p:nvCxnSpPr>
        <p:spPr>
          <a:xfrm flipH="1">
            <a:off x="1020753" y="17251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2895600" y="182387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9296400" y="22585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52800" y="26289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6629400" y="297473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3505200" y="372173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7010400" y="418764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2647" y="4537682"/>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417927" y="4576100"/>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11492425" y="4607168"/>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9652563" y="5071082"/>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2326954" y="5974443"/>
            <a:ext cx="794702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sp>
        <p:nvSpPr>
          <p:cNvPr id="22" name="TextBox 21"/>
          <p:cNvSpPr txBox="1"/>
          <p:nvPr/>
        </p:nvSpPr>
        <p:spPr>
          <a:xfrm>
            <a:off x="2971800" y="5958459"/>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8506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1+#ppt_w/2"/>
                                          </p:val>
                                        </p:tav>
                                        <p:tav tm="100000">
                                          <p:val>
                                            <p:strVal val="#ppt_x"/>
                                          </p:val>
                                        </p:tav>
                                      </p:tavLst>
                                    </p:anim>
                                    <p:anim calcmode="lin" valueType="num">
                                      <p:cBhvr additive="base">
                                        <p:cTn id="7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000" b="6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2057400" y="228600"/>
            <a:ext cx="3642531" cy="584739"/>
          </a:xfrm>
          <a:prstGeom prst="rect">
            <a:avLst/>
          </a:prstGeom>
          <a:solidFill>
            <a:srgbClr val="00B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8" name="Rectangle 7"/>
          <p:cNvSpPr/>
          <p:nvPr/>
        </p:nvSpPr>
        <p:spPr>
          <a:xfrm>
            <a:off x="1143000" y="3035707"/>
            <a:ext cx="9906000" cy="707886"/>
          </a:xfrm>
          <a:prstGeom prst="rect">
            <a:avLst/>
          </a:prstGeom>
        </p:spPr>
        <p:txBody>
          <a:bodyPr wrap="square">
            <a:spAutoFit/>
          </a:bodyPr>
          <a:lstStyle/>
          <a:p>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cây liễu tuy không to nhưng dẻo dai. </a:t>
            </a:r>
            <a:endParaRPr lang="en-US" sz="2800" dirty="0"/>
          </a:p>
        </p:txBody>
      </p:sp>
      <p:cxnSp>
        <p:nvCxnSpPr>
          <p:cNvPr id="9" name="Straight Connector 8"/>
          <p:cNvCxnSpPr/>
          <p:nvPr/>
        </p:nvCxnSpPr>
        <p:spPr>
          <a:xfrm flipH="1">
            <a:off x="4267200" y="32077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262812" y="3115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0" y="4983977"/>
            <a:ext cx="2095500" cy="16454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012" y="4983976"/>
            <a:ext cx="2628900" cy="166620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 y="4983976"/>
            <a:ext cx="1738745" cy="1609192"/>
          </a:xfrm>
          <a:prstGeom prst="rect">
            <a:avLst/>
          </a:prstGeom>
        </p:spPr>
      </p:pic>
    </p:spTree>
    <p:extLst>
      <p:ext uri="{BB962C8B-B14F-4D97-AF65-F5344CB8AC3E}">
        <p14:creationId xmlns:p14="http://schemas.microsoft.com/office/powerpoint/2010/main" val="2035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t="2000" b="54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367795" y="403008"/>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8" name="TextBox 7"/>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372600" y="2362200"/>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70310" y="5181600"/>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3581400" y="577539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04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7531070" y="-12787"/>
            <a:ext cx="4660930" cy="3213188"/>
          </a:xfrm>
          <a:prstGeom prst="rect">
            <a:avLst/>
          </a:prstGeom>
        </p:spPr>
      </p:pic>
      <p:sp>
        <p:nvSpPr>
          <p:cNvPr id="5" name="TextBox 4"/>
          <p:cNvSpPr txBox="1"/>
          <p:nvPr/>
        </p:nvSpPr>
        <p:spPr>
          <a:xfrm>
            <a:off x="1828800" y="990600"/>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6" name="Rectangle 5"/>
          <p:cNvSpPr/>
          <p:nvPr/>
        </p:nvSpPr>
        <p:spPr>
          <a:xfrm>
            <a:off x="685800" y="2337237"/>
            <a:ext cx="11125200" cy="2640723"/>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dẻo dai</a:t>
            </a:r>
            <a:r>
              <a:rPr lang="en-US" sz="3600" dirty="0">
                <a:latin typeface="Arial-Rounded" panose="020B0500000000000000" pitchFamily="34" charset="0"/>
                <a:ea typeface="Arial-Rounded" panose="020B0500000000000000" pitchFamily="34" charset="0"/>
                <a:cs typeface="Arial-Rounded" panose="020B0500000000000000" pitchFamily="34" charset="0"/>
              </a:rPr>
              <a:t>: có khả năng chịu đựng trong khoảng thời gian dài.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lắc lư</a:t>
            </a:r>
            <a:r>
              <a:rPr lang="en-US" sz="3600" dirty="0">
                <a:latin typeface="Arial-Rounded" panose="020B0500000000000000" pitchFamily="34" charset="0"/>
                <a:ea typeface="Arial-Rounded" panose="020B0500000000000000" pitchFamily="34" charset="0"/>
                <a:cs typeface="Arial-Rounded" panose="020B0500000000000000" pitchFamily="34" charset="0"/>
              </a:rPr>
              <a:t>: nghiêng bên nọ, nghiêng bên kia.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mềm mại</a:t>
            </a:r>
            <a:r>
              <a:rPr lang="en-US" sz="3600" dirty="0">
                <a:latin typeface="Arial-Rounded" panose="020B0500000000000000" pitchFamily="34" charset="0"/>
                <a:ea typeface="Arial-Rounded" panose="020B0500000000000000" pitchFamily="34" charset="0"/>
                <a:cs typeface="Arial-Rounded" panose="020B0500000000000000" pitchFamily="34" charset="0"/>
              </a:rPr>
              <a:t>: mềm và gợi cảm giác dẻo dai.</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8325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1" end="1"/>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Rectangle 3"/>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5" name="Picture 4"/>
          <p:cNvPicPr>
            <a:picLocks noChangeAspect="1"/>
          </p:cNvPicPr>
          <p:nvPr/>
        </p:nvPicPr>
        <p:blipFill>
          <a:blip r:embed="rId2"/>
          <a:stretch>
            <a:fillRect/>
          </a:stretch>
        </p:blipFill>
        <p:spPr>
          <a:xfrm>
            <a:off x="7696200" y="114301"/>
            <a:ext cx="4495800" cy="2476500"/>
          </a:xfrm>
          <a:prstGeom prst="rect">
            <a:avLst/>
          </a:prstGeom>
        </p:spPr>
      </p:pic>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395504" y="480603"/>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160" y="8989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 y="2473073"/>
            <a:ext cx="527050" cy="301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445014" y="149382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9296400" y="2509877"/>
            <a:ext cx="297710" cy="231277"/>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50435" y="31422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9651811" y="5275819"/>
            <a:ext cx="292289" cy="210581"/>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TextBox 14"/>
          <p:cNvSpPr txBox="1"/>
          <p:nvPr/>
        </p:nvSpPr>
        <p:spPr>
          <a:xfrm>
            <a:off x="2514600" y="6058139"/>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6" name="TextBox 15"/>
          <p:cNvSpPr txBox="1"/>
          <p:nvPr/>
        </p:nvSpPr>
        <p:spPr>
          <a:xfrm>
            <a:off x="2514600" y="6044661"/>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2</a:t>
            </a:r>
          </a:p>
        </p:txBody>
      </p:sp>
      <p:sp>
        <p:nvSpPr>
          <p:cNvPr id="17" name="TextBox 16"/>
          <p:cNvSpPr txBox="1"/>
          <p:nvPr/>
        </p:nvSpPr>
        <p:spPr>
          <a:xfrm>
            <a:off x="2514600" y="601732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Học sinh đọc toàn bài</a:t>
            </a:r>
          </a:p>
        </p:txBody>
      </p:sp>
    </p:spTree>
    <p:extLst>
      <p:ext uri="{BB962C8B-B14F-4D97-AF65-F5344CB8AC3E}">
        <p14:creationId xmlns:p14="http://schemas.microsoft.com/office/powerpoint/2010/main" val="353031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8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30140" y="503804"/>
            <a:ext cx="11789569" cy="5478423"/>
          </a:xfrm>
          <a:prstGeom prst="rect">
            <a:avLst/>
          </a:prstGeom>
        </p:spPr>
        <p:txBody>
          <a:bodyPr wrap="square">
            <a:spAutoFit/>
          </a:bodyPr>
          <a:lstStyle/>
          <a:p>
            <a:pPr algn="ctr">
              <a:defRPr/>
            </a:pPr>
            <a:r>
              <a:rPr lang="en-US" sz="3200" b="1" dirty="0">
                <a:latin typeface="Arial-Rounded" panose="020B0500000000000000" pitchFamily="34" charset="0"/>
                <a:ea typeface="Arial-Rounded" panose="020B0500000000000000" pitchFamily="34" charset="0"/>
                <a:cs typeface="Arial-Rounded" panose="020B0500000000000000" pitchFamily="34" charset="0"/>
              </a:rPr>
              <a:t>Cây liễu dẻo dai</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Trời nổi gió to. Cây liễu không ngừng lắc lư. Thấy vậy, Nam rất lo cây liễu sẽ bị gãy. Nam hỏi mẹ: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mỉm cười đáp:</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Mẹ giải thích thêm: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a:p>
            <a:pPr algn="r">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dirty="0">
                <a:latin typeface="Arial-Rounded" panose="020B0500000000000000" pitchFamily="34" charset="0"/>
                <a:ea typeface="Arial-Rounded" panose="020B0500000000000000" pitchFamily="34" charset="0"/>
                <a:cs typeface="Arial-Rounded" panose="020B0500000000000000" pitchFamily="34" charset="0"/>
              </a:rPr>
              <a:t>Hải An)</a:t>
            </a:r>
          </a:p>
        </p:txBody>
      </p:sp>
      <p:sp>
        <p:nvSpPr>
          <p:cNvPr id="7" name="Cloud 6"/>
          <p:cNvSpPr/>
          <p:nvPr/>
        </p:nvSpPr>
        <p:spPr>
          <a:xfrm>
            <a:off x="2590800" y="5715000"/>
            <a:ext cx="3505200" cy="914400"/>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430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t="-7000" b="3000"/>
          </a:stretch>
        </a:blipFill>
        <a:effectLst/>
      </p:bgPr>
    </p:bg>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Đọc đoạn 1 và trả lời câu hỏi</a:t>
            </a:r>
          </a:p>
        </p:txBody>
      </p:sp>
      <p:sp>
        <p:nvSpPr>
          <p:cNvPr id="7" name="Oval 6"/>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9" name="TextBox 8"/>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10" name="Rectangle 9"/>
          <p:cNvSpPr/>
          <p:nvPr/>
        </p:nvSpPr>
        <p:spPr>
          <a:xfrm>
            <a:off x="1066800" y="1962039"/>
            <a:ext cx="7924800" cy="2092881"/>
          </a:xfrm>
          <a:prstGeom prst="rect">
            <a:avLst/>
          </a:prstGeom>
        </p:spPr>
        <p:txBody>
          <a:bodyPr wrap="square">
            <a:spAutoFit/>
          </a:bodyPr>
          <a:lstStyle/>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Trời nổi gió to. Cây liễu không ngừng lắc lư. Thấy vậy, Nam rất lo cây liễu sẽ bị gãy. Nam hỏi mẹ: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 Mẹ ơi, cây liễu mềm yếu thế, liệu có bị gió làm gãy không ạ? </a:t>
            </a:r>
          </a:p>
          <a:p>
            <a:pPr algn="just">
              <a:defRPr/>
            </a:pPr>
            <a:r>
              <a:rPr lang="en-US"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1" name="Text Box 1"/>
          <p:cNvSpPr txBox="1"/>
          <p:nvPr/>
        </p:nvSpPr>
        <p:spPr>
          <a:xfrm>
            <a:off x="381000" y="5436459"/>
            <a:ext cx="760658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 Trời nổi gió to Nam lo lắng điều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smtClean="0">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b="1" dirty="0">
                <a:latin typeface="Arial-Rounded" panose="020B0500000000000000" pitchFamily="34" charset="0"/>
                <a:ea typeface="Arial-Rounded" panose="020B0500000000000000" pitchFamily="34" charset="0"/>
                <a:cs typeface="Arial-Rounded" panose="020B0500000000000000" pitchFamily="34" charset="0"/>
              </a:rPr>
              <a:t>ra với cây liễu?</a:t>
            </a:r>
          </a:p>
        </p:txBody>
      </p:sp>
      <p:cxnSp>
        <p:nvCxnSpPr>
          <p:cNvPr id="12" name="Straight Connector 11"/>
          <p:cNvCxnSpPr/>
          <p:nvPr/>
        </p:nvCxnSpPr>
        <p:spPr>
          <a:xfrm flipV="1">
            <a:off x="1859395" y="2803080"/>
            <a:ext cx="4084205" cy="685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8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3"/>
          <p:cNvPicPr>
            <a:picLocks noChangeAspect="1"/>
          </p:cNvPicPr>
          <p:nvPr/>
        </p:nvPicPr>
        <p:blipFill>
          <a:blip r:embed="rId2"/>
          <a:stretch>
            <a:fillRect/>
          </a:stretch>
        </p:blipFill>
        <p:spPr>
          <a:xfrm>
            <a:off x="6705600" y="-228600"/>
            <a:ext cx="5465618" cy="6830291"/>
          </a:xfrm>
          <a:prstGeom prst="rect">
            <a:avLst/>
          </a:prstGeom>
        </p:spPr>
      </p:pic>
      <p:sp>
        <p:nvSpPr>
          <p:cNvPr id="5" name="Oval 4"/>
          <p:cNvSpPr/>
          <p:nvPr/>
        </p:nvSpPr>
        <p:spPr>
          <a:xfrm>
            <a:off x="-20782" y="280353"/>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 Box 1"/>
          <p:cNvSpPr txBox="1"/>
          <p:nvPr/>
        </p:nvSpPr>
        <p:spPr>
          <a:xfrm>
            <a:off x="1371600" y="931755"/>
            <a:ext cx="6004791" cy="584775"/>
          </a:xfrm>
          <a:prstGeom prst="rect">
            <a:avLst/>
          </a:prstGeom>
          <a:solidFill>
            <a:srgbClr val="92D050"/>
          </a:solidFill>
        </p:spPr>
        <p:txBody>
          <a:bodyPr wrap="square" rtlCol="0">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Đọc đoạn 2 và trả lời câu hỏi</a:t>
            </a:r>
          </a:p>
        </p:txBody>
      </p:sp>
      <p:sp>
        <p:nvSpPr>
          <p:cNvPr id="8" name="Rectangle 7"/>
          <p:cNvSpPr/>
          <p:nvPr/>
        </p:nvSpPr>
        <p:spPr>
          <a:xfrm>
            <a:off x="1371600" y="1968595"/>
            <a:ext cx="8763000" cy="2893100"/>
          </a:xfrm>
          <a:prstGeom prst="rect">
            <a:avLst/>
          </a:prstGeom>
        </p:spPr>
        <p:txBody>
          <a:bodyPr wrap="square">
            <a:spAutoFit/>
          </a:bodyPr>
          <a:lstStyle/>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mỉm cười đáp:</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Con yên tâm, cây liễu sẽ không sao đâu!</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Mẹ giải thích thêm: </a:t>
            </a:r>
          </a:p>
          <a:p>
            <a:pPr lvl="0" algn="just">
              <a:defRPr/>
            </a:pPr>
            <a:r>
              <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Thân cây liễu tuy không to nhưng dẻo dai. Cành liễu mềm mại, có thể chuyển động theo chiều gió. Vì vậy, cây không dễ bị gãy. Liễu còn là loài cây dễ trồng. Chỉ cần cắm cành xuống đất, nó có thể nhanh chóng mọc lên cây non.</a:t>
            </a:r>
          </a:p>
        </p:txBody>
      </p:sp>
      <p:sp>
        <p:nvSpPr>
          <p:cNvPr id="9" name="Text Box 1"/>
          <p:cNvSpPr txBox="1"/>
          <p:nvPr/>
        </p:nvSpPr>
        <p:spPr>
          <a:xfrm>
            <a:off x="1036205" y="576953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 Mẹ đã trả lời Nam như thế nào?</a:t>
            </a:r>
          </a:p>
        </p:txBody>
      </p:sp>
      <p:cxnSp>
        <p:nvCxnSpPr>
          <p:cNvPr id="13" name="Straight Connector 12"/>
          <p:cNvCxnSpPr/>
          <p:nvPr/>
        </p:nvCxnSpPr>
        <p:spPr>
          <a:xfrm>
            <a:off x="2133600" y="27432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2285674" y="3581400"/>
            <a:ext cx="5486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8001000" y="3553691"/>
            <a:ext cx="1981200" cy="27709"/>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2285674" y="3962400"/>
            <a:ext cx="449612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6781800" y="4343400"/>
            <a:ext cx="32004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p:cNvCxnSpPr/>
          <p:nvPr/>
        </p:nvCxnSpPr>
        <p:spPr>
          <a:xfrm>
            <a:off x="2285674" y="4724400"/>
            <a:ext cx="5181926" cy="0"/>
          </a:xfrm>
          <a:prstGeom prst="line">
            <a:avLst/>
          </a:prstGeom>
        </p:spPr>
        <p:style>
          <a:lnRef idx="3">
            <a:schemeClr val="accent6"/>
          </a:lnRef>
          <a:fillRef idx="0">
            <a:schemeClr val="accent6"/>
          </a:fillRef>
          <a:effectRef idx="2">
            <a:schemeClr val="accent6"/>
          </a:effectRef>
          <a:fontRef idx="minor">
            <a:schemeClr val="tx1"/>
          </a:fontRef>
        </p:style>
      </p:cxnSp>
      <p:sp>
        <p:nvSpPr>
          <p:cNvPr id="25" name="Text Box 1"/>
          <p:cNvSpPr txBox="1"/>
          <p:nvPr/>
        </p:nvSpPr>
        <p:spPr>
          <a:xfrm>
            <a:off x="1046596" y="5746955"/>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Thân cây liễu có đặc điểm gì?</a:t>
            </a:r>
          </a:p>
        </p:txBody>
      </p:sp>
      <p:sp>
        <p:nvSpPr>
          <p:cNvPr id="26" name="Text Box 1"/>
          <p:cNvSpPr txBox="1"/>
          <p:nvPr/>
        </p:nvSpPr>
        <p:spPr>
          <a:xfrm>
            <a:off x="1056987" y="5749711"/>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Cành liễu có đặc điểm gì?</a:t>
            </a:r>
          </a:p>
        </p:txBody>
      </p:sp>
      <p:sp>
        <p:nvSpPr>
          <p:cNvPr id="27" name="Text Box 1"/>
          <p:cNvSpPr txBox="1"/>
          <p:nvPr/>
        </p:nvSpPr>
        <p:spPr>
          <a:xfrm>
            <a:off x="998519" y="5740479"/>
            <a:ext cx="799308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 Vì sao nói liễu là loài cây dễ trồng?</a:t>
            </a:r>
          </a:p>
        </p:txBody>
      </p:sp>
    </p:spTree>
    <p:extLst>
      <p:ext uri="{BB962C8B-B14F-4D97-AF65-F5344CB8AC3E}">
        <p14:creationId xmlns:p14="http://schemas.microsoft.com/office/powerpoint/2010/main" val="40890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1"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1+#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1"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25" grpId="0" animBg="1"/>
      <p:bldP spid="25" grpId="1" animBg="1"/>
      <p:bldP spid="26" grpId="0" animBg="1"/>
      <p:bldP spid="26" grpId="1"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1a1</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Oval 4"/>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6" name="TextBox 5"/>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7" name="Flowchart: Connector 6"/>
          <p:cNvSpPr/>
          <p:nvPr/>
        </p:nvSpPr>
        <p:spPr>
          <a:xfrm>
            <a:off x="227876" y="1319608"/>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830076" y="1048189"/>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Thân cây liễu(……..).</a:t>
            </a:r>
          </a:p>
        </p:txBody>
      </p:sp>
      <p:sp>
        <p:nvSpPr>
          <p:cNvPr id="9" name="Flowchart: Connector 8"/>
          <p:cNvSpPr/>
          <p:nvPr/>
        </p:nvSpPr>
        <p:spPr>
          <a:xfrm flipV="1">
            <a:off x="210413" y="213360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ectangle 9"/>
          <p:cNvSpPr>
            <a:spLocks noChangeArrowheads="1"/>
          </p:cNvSpPr>
          <p:nvPr/>
        </p:nvSpPr>
        <p:spPr bwMode="auto">
          <a:xfrm>
            <a:off x="816221" y="1817630"/>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a:t>
            </a:r>
            <a:r>
              <a:rPr kumimoji="0" lang="en-US" altLang="en-US" sz="4400" b="0" i="0" u="none" strike="noStrike" kern="0" cap="none" spc="0" normalizeH="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liễu(………)</a:t>
            </a:r>
            <a:r>
              <a:rPr kumimoji="0" lang="en-US" altLang="en-US"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55" y="3164725"/>
            <a:ext cx="12913760" cy="304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224885" y="664119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dòng?</a:t>
            </a:r>
          </a:p>
        </p:txBody>
      </p:sp>
      <p:sp>
        <p:nvSpPr>
          <p:cNvPr id="20" name="TextBox 19"/>
          <p:cNvSpPr txBox="1"/>
          <p:nvPr/>
        </p:nvSpPr>
        <p:spPr>
          <a:xfrm>
            <a:off x="2212374" y="6695813"/>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cái đầu câu?</a:t>
            </a:r>
          </a:p>
        </p:txBody>
      </p:sp>
      <p:sp>
        <p:nvSpPr>
          <p:cNvPr id="22" name="TextBox 21"/>
          <p:cNvSpPr txBox="1"/>
          <p:nvPr/>
        </p:nvSpPr>
        <p:spPr>
          <a:xfrm>
            <a:off x="2237395" y="660578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4" name="TextBox 23"/>
          <p:cNvSpPr txBox="1"/>
          <p:nvPr/>
        </p:nvSpPr>
        <p:spPr>
          <a:xfrm>
            <a:off x="2123661" y="6648430"/>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125" r="97125"/>
                    </a14:imgEffect>
                  </a14:imgLayer>
                </a14:imgProps>
              </a:ext>
              <a:ext uri="{28A0092B-C50C-407E-A947-70E740481C1C}">
                <a14:useLocalDpi xmlns:a14="http://schemas.microsoft.com/office/drawing/2010/main" val="0"/>
              </a:ext>
            </a:extLst>
          </a:blip>
          <a:stretch>
            <a:fillRect/>
          </a:stretch>
        </p:blipFill>
        <p:spPr>
          <a:xfrm>
            <a:off x="6018850" y="853801"/>
            <a:ext cx="2438400" cy="2438400"/>
          </a:xfrm>
          <a:prstGeom prst="rect">
            <a:avLst/>
          </a:prstGeom>
        </p:spPr>
      </p:pic>
    </p:spTree>
    <p:extLst>
      <p:ext uri="{BB962C8B-B14F-4D97-AF65-F5344CB8AC3E}">
        <p14:creationId xmlns:p14="http://schemas.microsoft.com/office/powerpoint/2010/main" val="18946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1+#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8" grpId="0" animBg="1"/>
      <p:bldP spid="20" grpId="0" animBg="1"/>
      <p:bldP spid="22"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0000" r="100000">
                        <a14:foregroundMark x1="52615" y1="25459" x2="51077" y2="31334"/>
                        <a14:foregroundMark x1="73077" y1="26316" x2="72923" y2="32069"/>
                        <a14:foregroundMark x1="67846" y1="52264" x2="67538" y2="70135"/>
                        <a14:foregroundMark x1="60923" y1="54100" x2="75385" y2="55202"/>
                      </a14:backgroundRemoval>
                    </a14:imgEffect>
                  </a14:imgLayer>
                </a14:imgProps>
              </a:ext>
              <a:ext uri="{28A0092B-C50C-407E-A947-70E740481C1C}">
                <a14:useLocalDpi xmlns:a14="http://schemas.microsoft.com/office/drawing/2010/main" val="0"/>
              </a:ext>
            </a:extLst>
          </a:blip>
          <a:stretch>
            <a:fillRect/>
          </a:stretch>
        </p:blipFill>
        <p:spPr>
          <a:xfrm>
            <a:off x="2920156" y="4638131"/>
            <a:ext cx="1531881" cy="1582882"/>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76899" y="4580144"/>
            <a:ext cx="1295400" cy="1447801"/>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10101978" y="4868879"/>
            <a:ext cx="1251028" cy="129540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1586" y="0"/>
            <a:ext cx="2349023" cy="1673802"/>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9167" b="89167" l="0" r="99500">
                        <a14:foregroundMark x1="12300" y1="70926" x2="33900" y2="82593"/>
                      </a14:backgroundRemoval>
                    </a14:imgEffect>
                  </a14:imgLayer>
                </a14:imgProps>
              </a:ext>
              <a:ext uri="{28A0092B-C50C-407E-A947-70E740481C1C}">
                <a14:useLocalDpi xmlns:a14="http://schemas.microsoft.com/office/drawing/2010/main" val="0"/>
              </a:ext>
            </a:extLst>
          </a:blip>
          <a:srcRect l="4800" t="18890" b="12221"/>
          <a:stretch/>
        </p:blipFill>
        <p:spPr>
          <a:xfrm>
            <a:off x="3048000" y="-152400"/>
            <a:ext cx="6654800" cy="3276600"/>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4792" b="89776" l="4792" r="89776"/>
                    </a14:imgEffect>
                  </a14:imgLayer>
                </a14:imgProps>
              </a:ext>
              <a:ext uri="{28A0092B-C50C-407E-A947-70E740481C1C}">
                <a14:useLocalDpi xmlns:a14="http://schemas.microsoft.com/office/drawing/2010/main" val="0"/>
              </a:ext>
            </a:extLst>
          </a:blip>
          <a:srcRect r="69341" b="57733"/>
          <a:stretch/>
        </p:blipFill>
        <p:spPr>
          <a:xfrm>
            <a:off x="4075169" y="1118058"/>
            <a:ext cx="1066800" cy="1929943"/>
          </a:xfrm>
          <a:prstGeom prst="rect">
            <a:avLst/>
          </a:prstGeom>
        </p:spPr>
      </p:pic>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70272" y="-116908"/>
            <a:ext cx="2696368" cy="2834750"/>
          </a:xfrm>
          <a:prstGeom prst="rect">
            <a:avLst/>
          </a:prstGeom>
        </p:spPr>
      </p:pic>
      <p:pic>
        <p:nvPicPr>
          <p:cNvPr id="23" name="Picture 22"/>
          <p:cNvPicPr>
            <a:picLocks noChangeAspect="1"/>
          </p:cNvPicPr>
          <p:nvPr/>
        </p:nvPicPr>
        <p:blipFill>
          <a:blip r:embed="rId14">
            <a:extLst>
              <a:ext uri="{BEBA8EAE-BF5A-486C-A8C5-ECC9F3942E4B}">
                <a14:imgProps xmlns:a14="http://schemas.microsoft.com/office/drawing/2010/main">
                  <a14:imgLayer r:embed="rId15">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9167" b="92500" l="10000" r="99500"/>
                    </a14:imgEffect>
                  </a14:imgLayer>
                </a14:imgProps>
              </a:ext>
              <a:ext uri="{28A0092B-C50C-407E-A947-70E740481C1C}">
                <a14:useLocalDpi xmlns:a14="http://schemas.microsoft.com/office/drawing/2010/main" val="0"/>
              </a:ext>
            </a:extLst>
          </a:blip>
          <a:srcRect l="48800" t="44444" b="7778"/>
          <a:stretch/>
        </p:blipFill>
        <p:spPr>
          <a:xfrm>
            <a:off x="10248093" y="-226425"/>
            <a:ext cx="1785163" cy="3276600"/>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51633" y="0"/>
            <a:ext cx="1625600" cy="1006827"/>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ackgroundRemoval t="0" b="92963" l="10000" r="90000">
                        <a14:foregroundMark x1="37857" y1="24074" x2="32571" y2="28241"/>
                        <a14:foregroundMark x1="55857" y1="24259" x2="58714" y2="28056"/>
                        <a14:foregroundMark x1="41286" y1="78611" x2="29143" y2="88889"/>
                        <a14:foregroundMark x1="52143" y1="79630" x2="62714" y2="89259"/>
                        <a14:foregroundMark x1="61286" y1="84074" x2="70000" y2="89722"/>
                        <a14:foregroundMark x1="49429" y1="82593" x2="55000" y2="89722"/>
                        <a14:foregroundMark x1="44143" y1="82870" x2="34714" y2="87870"/>
                        <a14:foregroundMark x1="34143" y1="90463" x2="49714" y2="90093"/>
                      </a14:backgroundRemoval>
                    </a14:imgEffect>
                  </a14:imgLayer>
                </a14:imgProps>
              </a:ext>
              <a:ext uri="{28A0092B-C50C-407E-A947-70E740481C1C}">
                <a14:useLocalDpi xmlns:a14="http://schemas.microsoft.com/office/drawing/2010/main" val="0"/>
              </a:ext>
            </a:extLst>
          </a:blip>
          <a:stretch>
            <a:fillRect/>
          </a:stretch>
        </p:blipFill>
        <p:spPr>
          <a:xfrm>
            <a:off x="8258986" y="4028911"/>
            <a:ext cx="1583119" cy="1579739"/>
          </a:xfrm>
          <a:prstGeom prst="rect">
            <a:avLst/>
          </a:prstGeom>
        </p:spPr>
      </p:pic>
      <p:pic>
        <p:nvPicPr>
          <p:cNvPr id="27" name="Picture 2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5243569" y="1397036"/>
            <a:ext cx="2058354" cy="1676400"/>
          </a:xfrm>
          <a:prstGeom prst="rect">
            <a:avLst/>
          </a:prstGeom>
        </p:spPr>
      </p:pic>
      <p:pic>
        <p:nvPicPr>
          <p:cNvPr id="28" name="Picture 2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3727561" y="2489658"/>
            <a:ext cx="1295400" cy="1905000"/>
          </a:xfrm>
          <a:prstGeom prst="rect">
            <a:avLst/>
          </a:prstGeom>
        </p:spPr>
      </p:pic>
      <p:pic>
        <p:nvPicPr>
          <p:cNvPr id="29" name="Picture 28"/>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31380" y="2167155"/>
            <a:ext cx="1628697" cy="922544"/>
          </a:xfrm>
          <a:prstGeom prst="rect">
            <a:avLst/>
          </a:prstGeom>
        </p:spPr>
      </p:pic>
      <p:pic>
        <p:nvPicPr>
          <p:cNvPr id="30" name="Picture 29"/>
          <p:cNvPicPr>
            <a:picLocks noChangeAspect="1"/>
          </p:cNvPicPr>
          <p:nvPr/>
        </p:nvPicPr>
        <p:blipFill rotWithShape="1">
          <a:blip r:embed="rId26">
            <a:extLst>
              <a:ext uri="{BEBA8EAE-BF5A-486C-A8C5-ECC9F3942E4B}">
                <a14:imgProps xmlns:a14="http://schemas.microsoft.com/office/drawing/2010/main">
                  <a14:imgLayer r:embed="rId5">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6705600" y="4818781"/>
            <a:ext cx="1426110" cy="1371600"/>
          </a:xfrm>
          <a:prstGeom prst="rect">
            <a:avLst/>
          </a:prstGeom>
        </p:spPr>
      </p:pic>
      <p:pic>
        <p:nvPicPr>
          <p:cNvPr id="32" name="Picture 31"/>
          <p:cNvPicPr>
            <a:picLocks noChangeAspect="1"/>
          </p:cNvPicPr>
          <p:nvPr/>
        </p:nvPicPr>
        <p:blipFill>
          <a:blip r:embed="rId27" cstate="print">
            <a:extLst>
              <a:ext uri="{BEBA8EAE-BF5A-486C-A8C5-ECC9F3942E4B}">
                <a14:imgProps xmlns:a14="http://schemas.microsoft.com/office/drawing/2010/main">
                  <a14:imgLayer r:embed="rId2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110710" y="1605586"/>
            <a:ext cx="2245208" cy="3113332"/>
          </a:xfrm>
          <a:prstGeom prst="rect">
            <a:avLst/>
          </a:prstGeom>
        </p:spPr>
      </p:pic>
      <p:pic>
        <p:nvPicPr>
          <p:cNvPr id="20" name="Picture 1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58123" y="1673802"/>
            <a:ext cx="1129624" cy="988977"/>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87259" y="2217818"/>
            <a:ext cx="589772" cy="527556"/>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9588" y="1770237"/>
            <a:ext cx="589772" cy="1069345"/>
          </a:xfrm>
          <a:prstGeom prst="rect">
            <a:avLst/>
          </a:prstGeom>
        </p:spPr>
      </p:pic>
      <p:pic>
        <p:nvPicPr>
          <p:cNvPr id="35" name="Picture 3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241166" y="2217818"/>
            <a:ext cx="1950834" cy="1116751"/>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84160" y="2676559"/>
            <a:ext cx="589772" cy="527556"/>
          </a:xfrm>
          <a:prstGeom prst="rect">
            <a:avLst/>
          </a:prstGeom>
        </p:spPr>
      </p:pic>
      <p:pic>
        <p:nvPicPr>
          <p:cNvPr id="37" name="Picture 36"/>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47219" y="2717842"/>
            <a:ext cx="589772" cy="527556"/>
          </a:xfrm>
          <a:prstGeom prst="rect">
            <a:avLst/>
          </a:prstGeom>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63529" y="2628427"/>
            <a:ext cx="589772" cy="527556"/>
          </a:xfrm>
          <a:prstGeom prst="rect">
            <a:avLst/>
          </a:prstGeom>
        </p:spPr>
      </p:pic>
      <p:pic>
        <p:nvPicPr>
          <p:cNvPr id="39" name="Picture 3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43753" y="2217818"/>
            <a:ext cx="589772" cy="730430"/>
          </a:xfrm>
          <a:prstGeom prst="rect">
            <a:avLst/>
          </a:prstGeom>
        </p:spPr>
      </p:pic>
    </p:spTree>
    <p:extLst>
      <p:ext uri="{BB962C8B-B14F-4D97-AF65-F5344CB8AC3E}">
        <p14:creationId xmlns:p14="http://schemas.microsoft.com/office/powerpoint/2010/main" val="73084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838200" y="-282750"/>
            <a:ext cx="107441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ca hát “ngoao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bắt chước tiếng các loài vật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múa tuyệt đẹp say mê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chuếnh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choáng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Yểng khoét tổ xinh xắn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
        <p:nvSpPr>
          <p:cNvPr id="25" name="TextBox 24"/>
          <p:cNvSpPr txBox="1"/>
          <p:nvPr/>
        </p:nvSpPr>
        <p:spPr>
          <a:xfrm>
            <a:off x="2590800" y="1221769"/>
            <a:ext cx="7239000" cy="1938992"/>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cuộc thi tài năng rừng xanh chim yểng tham gia thi tiết mục gì? </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2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404193" y="-118406"/>
            <a:ext cx="95249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yêng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et hay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oet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200400" y="1295497"/>
            <a:ext cx="6324600" cy="1877437"/>
          </a:xfrm>
          <a:prstGeom prst="rect">
            <a:avLst/>
          </a:prstGeom>
          <a:noFill/>
        </p:spPr>
        <p:txBody>
          <a:bodyPr wrap="square" rtlCol="0">
            <a:spAutoFit/>
          </a:bodyP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Chọn vần phù hợp để hoàn thành từ sau: </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 bay l……..; t……gọi</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5449079" y="1783976"/>
            <a:ext cx="184731" cy="1015663"/>
          </a:xfrm>
          <a:prstGeom prst="rect">
            <a:avLst/>
          </a:prstGeom>
        </p:spPr>
        <p:txBody>
          <a:bodyPr wrap="none">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
        <p:nvSpPr>
          <p:cNvPr id="4" name="Rectangle 3"/>
          <p:cNvSpPr/>
          <p:nvPr/>
        </p:nvSpPr>
        <p:spPr>
          <a:xfrm>
            <a:off x="5692045" y="2337974"/>
            <a:ext cx="314510" cy="923330"/>
          </a:xfrm>
          <a:prstGeom prst="rect">
            <a:avLst/>
          </a:prstGeom>
        </p:spPr>
        <p:txBody>
          <a:bodyPr wrap="none">
            <a:spAutoFit/>
          </a:bodyPr>
          <a:lstStyle/>
          <a:p>
            <a:r>
              <a:rPr lang="en-US" sz="5400" b="1" dirty="0">
                <a:latin typeface="Arial-Rounded" panose="020B0500000000000000" pitchFamily="34" charset="0"/>
                <a:ea typeface="Arial-Rounded" panose="020B0500000000000000" pitchFamily="34" charset="0"/>
                <a:cs typeface="Arial-Rounded" panose="020B0500000000000000" pitchFamily="34" charset="0"/>
              </a:rPr>
              <a:t>’</a:t>
            </a:r>
            <a:endParaRPr lang="en-US" sz="2400" dirty="0"/>
          </a:p>
        </p:txBody>
      </p:sp>
    </p:spTree>
    <p:extLst>
      <p:ext uri="{BB962C8B-B14F-4D97-AF65-F5344CB8AC3E}">
        <p14:creationId xmlns:p14="http://schemas.microsoft.com/office/powerpoint/2010/main" val="10920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1981200" y="-169237"/>
            <a:ext cx="8991599"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lá to, cành chi chít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cành vươn rộng, nhìn rõ thân-cành-lá cây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 khẳng khiu, lá màu đỏ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657600" y="1252650"/>
            <a:ext cx="5705043" cy="2585323"/>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Hãy nêu đặc điểm cây bàng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25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63618" y="-235498"/>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thấp, tán lá rộng, thân cây nhìn rõ cành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thân cành lá rủ kín, lá dài rũ xuống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cao vừa, lá hình kim nhỏ bé, các tán lá nhỏ</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038600" y="1500165"/>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Quam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sát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SHS: Nêu đặc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điểmcủa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cây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387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42402" y="-169237"/>
            <a:ext cx="6919331" cy="4209369"/>
          </a:xfrm>
          <a:prstGeom prst="rect">
            <a:avLst/>
          </a:prstGeom>
        </p:spPr>
      </p:pic>
      <p:sp>
        <p:nvSpPr>
          <p:cNvPr id="12" name="Rectangle 11">
            <a:extLst>
              <a:ext uri="{FF2B5EF4-FFF2-40B4-BE49-F238E27FC236}">
                <a16:creationId xmlns:a16="http://schemas.microsoft.com/office/drawing/2014/main" id="{CE6368BA-91F3-464D-B0E1-636070DBB6BB}"/>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to, cây liễu nhỏ, tán lá bàng nhỏ lá liễu lớn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bàng cao cành vươn rộng nhìn rõ thân, cây liễu thân phủ kín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rũ</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dirty="0">
                <a:solidFill>
                  <a:prstClr val="black"/>
                </a:solidFill>
                <a:latin typeface="Arial" panose="020B0604020202020204" pitchFamily="34" charset="0"/>
              </a:rPr>
              <a:t>Cây liễu nhìn rõ thân cây lớn, cây bàng tán nhỏ cây cao.</a:t>
            </a:r>
            <a:endParaRPr lang="vi-VN" sz="2800" dirty="0">
              <a:solidFill>
                <a:prstClr val="black"/>
              </a:solidFill>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 panose="020B0604020202020204" pitchFamily="34" charset="0"/>
              </a:rPr>
              <a:t>cả ba đáp án trên đều đúng.</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901767" y="1330323"/>
            <a:ext cx="4800600" cy="1754326"/>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 về điểm khác nhau của hai cây bàng và liễu? </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477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42226" y="217546"/>
            <a:ext cx="12462825" cy="1729625"/>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24">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273149" y="4756885"/>
            <a:ext cx="1939198" cy="1686308"/>
          </a:xfrm>
          <a:prstGeom prst="rect">
            <a:avLst/>
          </a:prstGeom>
        </p:spPr>
      </p:pic>
      <p:pic>
        <p:nvPicPr>
          <p:cNvPr id="24" name="Picture 23"/>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5"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6"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7"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8"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29">
            <a:extLst>
              <a:ext uri="{BEBA8EAE-BF5A-486C-A8C5-ECC9F3942E4B}">
                <a14:imgProps xmlns:a14="http://schemas.microsoft.com/office/drawing/2010/main">
                  <a14:imgLayer r:embed="rId1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sp>
        <p:nvSpPr>
          <p:cNvPr id="42" name="Oval 41">
            <a:hlinkClick r:id="rId31"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38" name="Picture 37"/>
          <p:cNvPicPr>
            <a:picLocks noChangeAspect="1"/>
          </p:cNvPicPr>
          <p:nvPr/>
        </p:nvPicPr>
        <p:blipFill>
          <a:blip r:embed="rId32" cstate="print">
            <a:extLst>
              <a:ext uri="{BEBA8EAE-BF5A-486C-A8C5-ECC9F3942E4B}">
                <a14:imgProps xmlns:a14="http://schemas.microsoft.com/office/drawing/2010/main">
                  <a14:imgLayer r:embed="rId33">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4" cstate="print">
            <a:extLst>
              <a:ext uri="{BEBA8EAE-BF5A-486C-A8C5-ECC9F3942E4B}">
                <a14:imgProps xmlns:a14="http://schemas.microsoft.com/office/drawing/2010/main">
                  <a14:imgLayer r:embed="rId35">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10258082" y="3620435"/>
            <a:ext cx="1856798" cy="1905638"/>
          </a:xfrm>
          <a:prstGeom prst="rect">
            <a:avLst/>
          </a:prstGeom>
        </p:spPr>
      </p:pic>
      <p:pic>
        <p:nvPicPr>
          <p:cNvPr id="5" name="Picture 4"/>
          <p:cNvPicPr>
            <a:picLocks noChangeAspect="1"/>
          </p:cNvPicPr>
          <p:nvPr/>
        </p:nvPicPr>
        <p:blipFill rotWithShape="1">
          <a:blip r:embed="rId36">
            <a:extLst>
              <a:ext uri="{BEBA8EAE-BF5A-486C-A8C5-ECC9F3942E4B}">
                <a14:imgProps xmlns:a14="http://schemas.microsoft.com/office/drawing/2010/main">
                  <a14:imgLayer r:embed="rId3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52400" y="5333999"/>
            <a:ext cx="1295400" cy="1447801"/>
          </a:xfrm>
          <a:prstGeom prst="rect">
            <a:avLst/>
          </a:prstGeom>
        </p:spPr>
      </p:pic>
      <p:pic>
        <p:nvPicPr>
          <p:cNvPr id="7" name="Picture 6"/>
          <p:cNvPicPr>
            <a:picLocks noChangeAspect="1"/>
          </p:cNvPicPr>
          <p:nvPr/>
        </p:nvPicPr>
        <p:blipFill rotWithShape="1">
          <a:blip r:embed="rId38">
            <a:extLst>
              <a:ext uri="{BEBA8EAE-BF5A-486C-A8C5-ECC9F3942E4B}">
                <a14:imgProps xmlns:a14="http://schemas.microsoft.com/office/drawing/2010/main">
                  <a14:imgLayer r:embed="rId3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5729053" y="5456687"/>
            <a:ext cx="1251028" cy="1295401"/>
          </a:xfrm>
          <a:prstGeom prst="rect">
            <a:avLst/>
          </a:prstGeom>
        </p:spPr>
      </p:pic>
      <p:pic>
        <p:nvPicPr>
          <p:cNvPr id="16" name="Picture 15"/>
          <p:cNvPicPr>
            <a:picLocks noChangeAspect="1"/>
          </p:cNvPicPr>
          <p:nvPr/>
        </p:nvPicPr>
        <p:blipFill>
          <a:blip r:embed="rId39" cstate="print">
            <a:extLst>
              <a:ext uri="{BEBA8EAE-BF5A-486C-A8C5-ECC9F3942E4B}">
                <a14:imgProps xmlns:a14="http://schemas.microsoft.com/office/drawing/2010/main">
                  <a14:imgLayer r:embed="rId40">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4" name="Group 3"/>
          <p:cNvGrpSpPr/>
          <p:nvPr/>
        </p:nvGrpSpPr>
        <p:grpSpPr>
          <a:xfrm>
            <a:off x="-595187" y="-512966"/>
            <a:ext cx="2469633" cy="2296731"/>
            <a:chOff x="-2957976" y="-1125796"/>
            <a:chExt cx="2469633" cy="2296731"/>
          </a:xfrm>
        </p:grpSpPr>
        <p:sp>
          <p:nvSpPr>
            <p:cNvPr id="5" name="Oval 4"/>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sp>
        <p:nvSpPr>
          <p:cNvPr id="9" name="TextBox 8"/>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THIÊN NHIÊN KÌ THÚ</a:t>
            </a:r>
          </a:p>
        </p:txBody>
      </p:sp>
      <p:grpSp>
        <p:nvGrpSpPr>
          <p:cNvPr id="10" name="Group 9"/>
          <p:cNvGrpSpPr/>
          <p:nvPr/>
        </p:nvGrpSpPr>
        <p:grpSpPr>
          <a:xfrm>
            <a:off x="1938041" y="3429000"/>
            <a:ext cx="8044159" cy="1383781"/>
            <a:chOff x="2052684" y="2617912"/>
            <a:chExt cx="5768788" cy="1092595"/>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4427"/>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itchFamily="34" charset="0"/>
                  <a:ea typeface="Arial-Rounded" pitchFamily="34" charset="0"/>
                  <a:cs typeface="Arial-Rounded" pitchFamily="34" charset="0"/>
                </a:rPr>
                <a:t>CÂY LIỄU DẺO DAI</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5</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3318017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792</Words>
  <Application>Microsoft Office PowerPoint</Application>
  <PresentationFormat>Widescreen</PresentationFormat>
  <Paragraphs>181</Paragraphs>
  <Slides>21</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 Rounded MT Bold</vt:lpstr>
      <vt:lpstr>Arial-Rounded</vt:lpstr>
      <vt:lpstr>Calibri</vt:lpstr>
      <vt:lpstr>Times New Roman</vt:lpstr>
      <vt:lpstr>VNI-Korin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NHATMINH</cp:lastModifiedBy>
  <cp:revision>94</cp:revision>
  <dcterms:created xsi:type="dcterms:W3CDTF">2020-04-19T05:20:14Z</dcterms:created>
  <dcterms:modified xsi:type="dcterms:W3CDTF">2024-05-29T00:31:43Z</dcterms:modified>
</cp:coreProperties>
</file>