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77" r:id="rId2"/>
  </p:sldMasterIdLst>
  <p:notesMasterIdLst>
    <p:notesMasterId r:id="rId32"/>
  </p:notesMasterIdLst>
  <p:sldIdLst>
    <p:sldId id="605" r:id="rId3"/>
    <p:sldId id="585" r:id="rId4"/>
    <p:sldId id="586" r:id="rId5"/>
    <p:sldId id="591" r:id="rId6"/>
    <p:sldId id="592" r:id="rId7"/>
    <p:sldId id="589" r:id="rId8"/>
    <p:sldId id="598" r:id="rId9"/>
    <p:sldId id="593" r:id="rId10"/>
    <p:sldId id="568" r:id="rId11"/>
    <p:sldId id="569" r:id="rId12"/>
    <p:sldId id="570" r:id="rId13"/>
    <p:sldId id="594" r:id="rId14"/>
    <p:sldId id="573" r:id="rId15"/>
    <p:sldId id="541" r:id="rId16"/>
    <p:sldId id="595" r:id="rId17"/>
    <p:sldId id="596" r:id="rId18"/>
    <p:sldId id="597" r:id="rId19"/>
    <p:sldId id="576" r:id="rId20"/>
    <p:sldId id="581" r:id="rId21"/>
    <p:sldId id="420" r:id="rId22"/>
    <p:sldId id="599" r:id="rId23"/>
    <p:sldId id="600" r:id="rId24"/>
    <p:sldId id="601" r:id="rId25"/>
    <p:sldId id="602" r:id="rId26"/>
    <p:sldId id="582" r:id="rId27"/>
    <p:sldId id="603" r:id="rId28"/>
    <p:sldId id="583" r:id="rId29"/>
    <p:sldId id="604" r:id="rId30"/>
    <p:sldId id="261" r:id="rId31"/>
  </p:sldIdLst>
  <p:sldSz cx="9144000" cy="5143500" type="screen16x9"/>
  <p:notesSz cx="6858000" cy="9144000"/>
  <p:embeddedFontLst>
    <p:embeddedFont>
      <p:font typeface="Arial-Rounded" panose="020B0604020202020204" charset="0"/>
      <p:regular r:id="rId33"/>
      <p:bold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Quicksand Medium" panose="020B0604020202020204" charset="0"/>
      <p:regular r:id="rId39"/>
    </p:embeddedFont>
    <p:embeddedFont>
      <p:font typeface="Lato" panose="020B0604020202020204" charset="0"/>
      <p:regular r:id="rId40"/>
      <p:bold r:id="rId41"/>
      <p:italic r:id="rId42"/>
      <p:boldItalic r:id="rId43"/>
    </p:embeddedFont>
    <p:embeddedFont>
      <p:font typeface="HP001 4 hàng" panose="020B0604020202020204" charset="0"/>
      <p:regular r:id="rId44"/>
      <p:bold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8AC"/>
    <a:srgbClr val="D50D8E"/>
    <a:srgbClr val="007434"/>
    <a:srgbClr val="FC9102"/>
    <a:srgbClr val="E80888"/>
    <a:srgbClr val="009242"/>
    <a:srgbClr val="FFD1FF"/>
    <a:srgbClr val="F446B6"/>
    <a:srgbClr val="EB67B6"/>
    <a:srgbClr val="FEE7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5" autoAdjust="0"/>
    <p:restoredTop sz="88000" autoAdjust="0"/>
  </p:normalViewPr>
  <p:slideViewPr>
    <p:cSldViewPr snapToGrid="0">
      <p:cViewPr varScale="1">
        <p:scale>
          <a:sx n="85" d="100"/>
          <a:sy n="85" d="100"/>
        </p:scale>
        <p:origin x="918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7.fntdata"/><Relationship Id="rId21" Type="http://schemas.openxmlformats.org/officeDocument/2006/relationships/slide" Target="slides/slide19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4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085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339410F4-20FD-42A5-A984-792B3DF65A3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5/29/2024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88F8B466-AA74-42DB-A707-4FA0E9574D7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60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339410F4-20FD-42A5-A984-792B3DF65A3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5/29/2024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88F8B466-AA74-42DB-A707-4FA0E9574D7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751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339410F4-20FD-42A5-A984-792B3DF65A3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5/29/2024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88F8B466-AA74-42DB-A707-4FA0E9574D7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199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339410F4-20FD-42A5-A984-792B3DF65A3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5/29/2024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88F8B466-AA74-42DB-A707-4FA0E9574D7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207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339410F4-20FD-42A5-A984-792B3DF65A3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5/29/2024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88F8B466-AA74-42DB-A707-4FA0E9574D7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490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339410F4-20FD-42A5-A984-792B3DF65A3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5/29/2024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88F8B466-AA74-42DB-A707-4FA0E9574D7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0384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339410F4-20FD-42A5-A984-792B3DF65A3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5/29/2024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88F8B466-AA74-42DB-A707-4FA0E9574D7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175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339410F4-20FD-42A5-A984-792B3DF65A3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5/29/2024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88F8B466-AA74-42DB-A707-4FA0E9574D7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472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339410F4-20FD-42A5-A984-792B3DF65A3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5/29/2024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88F8B466-AA74-42DB-A707-4FA0E9574D7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70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339410F4-20FD-42A5-A984-792B3DF65A3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5/29/2024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88F8B466-AA74-42DB-A707-4FA0E9574D7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23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CE36C-F021-405D-8C3C-1E95F4F3AA7F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3A46-3231-402E-9E47-2803A5EA4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48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308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339410F4-20FD-42A5-A984-792B3DF65A3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5/29/2024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88F8B466-AA74-42DB-A707-4FA0E9574D7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91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0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4" r:id="rId4"/>
    <p:sldLayoutId id="2147483655" r:id="rId5"/>
    <p:sldLayoutId id="2147483657" r:id="rId6"/>
    <p:sldLayoutId id="2147483674" r:id="rId7"/>
    <p:sldLayoutId id="2147483675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339410F4-20FD-42A5-A984-792B3DF65A35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5/29/2024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88F8B466-AA74-42DB-A707-4FA0E9574D7E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71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18"/>
          <p:cNvSpPr txBox="1">
            <a:spLocks noChangeArrowheads="1"/>
          </p:cNvSpPr>
          <p:nvPr/>
        </p:nvSpPr>
        <p:spPr bwMode="auto">
          <a:xfrm>
            <a:off x="2644219" y="3090371"/>
            <a:ext cx="56007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defTabSz="685800">
              <a:lnSpc>
                <a:spcPct val="150000"/>
              </a:lnSpc>
              <a:buClrTx/>
            </a:pP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Giáo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viên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hiện</a:t>
            </a:r>
            <a:r>
              <a:rPr lang="en-US" sz="2100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: </a:t>
            </a:r>
            <a:r>
              <a:rPr lang="en-US" sz="2100" i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Lương</a:t>
            </a:r>
            <a:r>
              <a:rPr lang="en-US" sz="2100" i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Thị</a:t>
            </a:r>
            <a:r>
              <a:rPr lang="en-US" sz="2100" i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dirty="0" err="1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Vân</a:t>
            </a:r>
            <a:r>
              <a:rPr lang="en-US" sz="2100" i="1" kern="1200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100" i="1" kern="1200" smtClean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Anh</a:t>
            </a:r>
            <a:endParaRPr lang="en-US" sz="2100" i="1" kern="1200" dirty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defTabSz="685800">
              <a:lnSpc>
                <a:spcPct val="150000"/>
              </a:lnSpc>
              <a:buClrTx/>
            </a:pPr>
            <a:r>
              <a:rPr lang="en-US" sz="2100" i="1" kern="1200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en-US" sz="2100" i="1" kern="1200" dirty="0">
              <a:solidFill>
                <a:srgbClr val="FFC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2052" name="Group 2"/>
          <p:cNvGrpSpPr>
            <a:grpSpLocks/>
          </p:cNvGrpSpPr>
          <p:nvPr/>
        </p:nvGrpSpPr>
        <p:grpSpPr bwMode="auto">
          <a:xfrm>
            <a:off x="-57150" y="-77391"/>
            <a:ext cx="1487091" cy="1729979"/>
            <a:chOff x="0" y="-37456"/>
            <a:chExt cx="1982788" cy="2306638"/>
          </a:xfrm>
        </p:grpSpPr>
        <p:pic>
          <p:nvPicPr>
            <p:cNvPr id="2063" name="Picture 26" descr="WhitecornerFlow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8" y="-37456"/>
              <a:ext cx="1962150" cy="2306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4" name="Picture 20" descr="012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100"/>
              <a:ext cx="1295400" cy="114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3" name="Group 3"/>
          <p:cNvGrpSpPr>
            <a:grpSpLocks/>
          </p:cNvGrpSpPr>
          <p:nvPr/>
        </p:nvGrpSpPr>
        <p:grpSpPr bwMode="auto">
          <a:xfrm>
            <a:off x="7529512" y="-17859"/>
            <a:ext cx="1728788" cy="1471613"/>
            <a:chOff x="6848475" y="19050"/>
            <a:chExt cx="2305050" cy="1962150"/>
          </a:xfrm>
        </p:grpSpPr>
        <p:pic>
          <p:nvPicPr>
            <p:cNvPr id="2061" name="Picture 26" descr="WhitecornerFlow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8475" y="19050"/>
              <a:ext cx="2305050" cy="196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22" descr="012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848600" y="142875"/>
              <a:ext cx="1295400" cy="114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5" name="Group 4"/>
          <p:cNvGrpSpPr>
            <a:grpSpLocks/>
          </p:cNvGrpSpPr>
          <p:nvPr/>
        </p:nvGrpSpPr>
        <p:grpSpPr bwMode="auto">
          <a:xfrm>
            <a:off x="7772400" y="3520680"/>
            <a:ext cx="1471613" cy="1729978"/>
            <a:chOff x="7170629" y="4694604"/>
            <a:chExt cx="1962150" cy="2306638"/>
          </a:xfrm>
        </p:grpSpPr>
        <p:pic>
          <p:nvPicPr>
            <p:cNvPr id="2057" name="Picture 26" descr="WhitecornerFlowe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0629" y="4694604"/>
              <a:ext cx="1962150" cy="2306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22" descr="012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829846" y="5691206"/>
              <a:ext cx="1295400" cy="1147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91B9FFA-FAF0-093C-7F77-762A4ABCF7EA}"/>
              </a:ext>
            </a:extLst>
          </p:cNvPr>
          <p:cNvSpPr txBox="1"/>
          <p:nvPr/>
        </p:nvSpPr>
        <p:spPr>
          <a:xfrm>
            <a:off x="914400" y="717947"/>
            <a:ext cx="7536656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50000"/>
              </a:lnSpc>
              <a:buClrTx/>
            </a:pPr>
            <a:r>
              <a:rPr lang="en-US" sz="2400" b="1" kern="12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MỪNG CÁC THẦY CÔ  GIÁO VỀ DỰ GIỜ </a:t>
            </a:r>
          </a:p>
        </p:txBody>
      </p:sp>
      <p:pic>
        <p:nvPicPr>
          <p:cNvPr id="2" name="Picture 2" descr="Baby b is for books Clip Art Free | Book Open image - vector clip art  online, royalty free &amp;amp; public domain | Book clip art, Free clip art, Clip  art borders">
            <a:extLst>
              <a:ext uri="{FF2B5EF4-FFF2-40B4-BE49-F238E27FC236}">
                <a16:creationId xmlns:a16="http://schemas.microsoft.com/office/drawing/2014/main" id="{14B17283-9CDA-6E74-CB18-DB4F78E1B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316" y="1297914"/>
            <a:ext cx="2548824" cy="162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4BC7502-1AC8-B980-3BE0-EFA28823A6E4}"/>
              </a:ext>
            </a:extLst>
          </p:cNvPr>
          <p:cNvSpPr txBox="1"/>
          <p:nvPr/>
        </p:nvSpPr>
        <p:spPr>
          <a:xfrm>
            <a:off x="3825324" y="1788770"/>
            <a:ext cx="871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1800" b="1" kern="1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Tiếng</a:t>
            </a:r>
            <a:r>
              <a:rPr lang="en-US" sz="18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n-US" sz="1800" b="1" kern="1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Việt</a:t>
            </a:r>
            <a:r>
              <a:rPr lang="en-US" sz="18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 </a:t>
            </a:r>
            <a:endParaRPr lang="en-US" sz="18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92D94A-85EA-4085-68D2-94F7F543F661}"/>
              </a:ext>
            </a:extLst>
          </p:cNvPr>
          <p:cNvSpPr txBox="1"/>
          <p:nvPr/>
        </p:nvSpPr>
        <p:spPr>
          <a:xfrm>
            <a:off x="4854398" y="1788770"/>
            <a:ext cx="62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buClrTx/>
            </a:pPr>
            <a:r>
              <a:rPr lang="en-US" sz="1800" b="1" kern="1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LỚP </a:t>
            </a:r>
            <a:r>
              <a:rPr lang="en-US" sz="1800" b="1" kern="1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1E</a:t>
            </a:r>
            <a:endParaRPr lang="en-US" sz="1800" b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1B9FFA-FAF0-093C-7F77-762A4ABCF7EA}"/>
              </a:ext>
            </a:extLst>
          </p:cNvPr>
          <p:cNvSpPr txBox="1"/>
          <p:nvPr/>
        </p:nvSpPr>
        <p:spPr>
          <a:xfrm>
            <a:off x="914400" y="65883"/>
            <a:ext cx="7536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50000"/>
              </a:lnSpc>
              <a:buClrTx/>
            </a:pPr>
            <a:r>
              <a:rPr lang="en-US" sz="2400" b="1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</a:t>
            </a:r>
            <a:r>
              <a:rPr lang="en-US" sz="2400" b="1" kern="120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 </a:t>
            </a:r>
            <a:r>
              <a:rPr lang="en-US" sz="2400" b="1" kern="120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QUỐC </a:t>
            </a:r>
            <a:r>
              <a:rPr lang="en-US" sz="2400" b="1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TUẤN</a:t>
            </a:r>
            <a:endParaRPr lang="en-US" sz="2400" b="1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23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6216627" y="2028288"/>
            <a:ext cx="3131596" cy="31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92287" y="1709531"/>
            <a:ext cx="4125201" cy="1630018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Đọc</a:t>
            </a:r>
          </a:p>
        </p:txBody>
      </p:sp>
      <p:sp>
        <p:nvSpPr>
          <p:cNvPr id="3" name="Oval 2"/>
          <p:cNvSpPr/>
          <p:nvPr/>
        </p:nvSpPr>
        <p:spPr>
          <a:xfrm>
            <a:off x="2064103" y="1953039"/>
            <a:ext cx="1212574" cy="1143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1"/>
            <a:ext cx="2064103" cy="20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91" y="-35405"/>
            <a:ext cx="1746607" cy="19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54888" y="164387"/>
            <a:ext cx="390143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6324" y="164387"/>
            <a:ext cx="0" cy="190071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8433" y="4911048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8090" y="1709531"/>
            <a:ext cx="0" cy="314339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263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00325" y="110773"/>
            <a:ext cx="5310298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 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0684" y="758335"/>
            <a:ext cx="4766546" cy="36702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  <a:endParaRPr lang="en-US" sz="2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gặp ông mặt trời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 túi đầy hoa nắng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Rải hoa vàng khắp nơi.</a:t>
            </a:r>
          </a:p>
          <a:p>
            <a:pPr>
              <a:defRPr/>
            </a:pPr>
            <a:endParaRPr lang="en-US" sz="26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thấy một dòng sông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Chảy tràn dòng sữa trắng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 qua ban mai hồng.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24233" y="807331"/>
            <a:ext cx="4183157" cy="40703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qua thảo nguyên xanh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rất nhiều hoa lạ</a:t>
            </a:r>
          </a:p>
          <a:p>
            <a:pPr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Mang tên bạn lớp mình.</a:t>
            </a:r>
          </a:p>
          <a:p>
            <a:pPr>
              <a:defRPr/>
            </a:pPr>
            <a:endParaRPr lang="en-US" sz="260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Em nghe rõ bên tai</a:t>
            </a:r>
          </a:p>
          <a:p>
            <a:pPr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Lời của chú gà trống </a:t>
            </a:r>
          </a:p>
          <a:p>
            <a:pPr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- Dậy mau đi ! Học bài !</a:t>
            </a:r>
          </a:p>
          <a:p>
            <a:pPr algn="r"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(</a:t>
            </a:r>
            <a:r>
              <a:rPr lang="en-US" sz="20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Nguyễn Lãm Thắng)</a:t>
            </a:r>
            <a:endParaRPr lang="en-US" sz="2000" dirty="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082" y="1022146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(1)</a:t>
            </a:r>
            <a:endParaRPr lang="en-US" sz="1100" dirty="0"/>
          </a:p>
        </p:txBody>
      </p:sp>
      <p:sp>
        <p:nvSpPr>
          <p:cNvPr id="12" name="Rectangle 11"/>
          <p:cNvSpPr/>
          <p:nvPr/>
        </p:nvSpPr>
        <p:spPr>
          <a:xfrm>
            <a:off x="4403606" y="1007986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(2)</a:t>
            </a:r>
            <a:endParaRPr lang="en-US" sz="1100" dirty="0"/>
          </a:p>
        </p:txBody>
      </p:sp>
      <p:sp>
        <p:nvSpPr>
          <p:cNvPr id="13" name="Rectangle 12"/>
          <p:cNvSpPr/>
          <p:nvPr/>
        </p:nvSpPr>
        <p:spPr>
          <a:xfrm>
            <a:off x="45668" y="2767762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(3)</a:t>
            </a:r>
            <a:endParaRPr lang="en-US" sz="1100" dirty="0"/>
          </a:p>
        </p:txBody>
      </p:sp>
      <p:sp>
        <p:nvSpPr>
          <p:cNvPr id="14" name="Rectangle 13"/>
          <p:cNvSpPr/>
          <p:nvPr/>
        </p:nvSpPr>
        <p:spPr>
          <a:xfrm>
            <a:off x="4403606" y="2842504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(4)</a:t>
            </a:r>
            <a:endParaRPr lang="en-US" sz="1100" dirty="0"/>
          </a:p>
        </p:txBody>
      </p:sp>
      <p:sp>
        <p:nvSpPr>
          <p:cNvPr id="15" name="Rectangle 14"/>
          <p:cNvSpPr/>
          <p:nvPr/>
        </p:nvSpPr>
        <p:spPr>
          <a:xfrm>
            <a:off x="0" y="5014912"/>
            <a:ext cx="9144000" cy="128588"/>
          </a:xfrm>
          <a:prstGeom prst="rect">
            <a:avLst/>
          </a:prstGeom>
          <a:solidFill>
            <a:srgbClr val="FC9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8" tIns="25715" rIns="51428" bIns="25715" spcCol="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128588"/>
          </a:xfrm>
          <a:prstGeom prst="rect">
            <a:avLst/>
          </a:prstGeom>
          <a:solidFill>
            <a:srgbClr val="FC9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8" tIns="25715" rIns="51428" bIns="25715" spcCol="0"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" y="6106"/>
            <a:ext cx="1061827" cy="346247"/>
          </a:xfrm>
          <a:prstGeom prst="rect">
            <a:avLst/>
          </a:prstGeom>
          <a:solidFill>
            <a:srgbClr val="FC9102"/>
          </a:solidFill>
          <a:ln>
            <a:solidFill>
              <a:srgbClr val="FFFF00"/>
            </a:solidFill>
          </a:ln>
        </p:spPr>
        <p:txBody>
          <a:bodyPr wrap="none" lIns="68579" tIns="34289" rIns="68579" bIns="34289" rtlCol="0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Đọc mẫu</a:t>
            </a:r>
          </a:p>
        </p:txBody>
      </p:sp>
    </p:spTree>
    <p:extLst>
      <p:ext uri="{BB962C8B-B14F-4D97-AF65-F5344CB8AC3E}">
        <p14:creationId xmlns:p14="http://schemas.microsoft.com/office/powerpoint/2010/main" val="81530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00325" y="110773"/>
            <a:ext cx="5310298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 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0684" y="758335"/>
            <a:ext cx="4766546" cy="36702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  <a:endParaRPr lang="en-US" sz="2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gặp ông mặt trời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 túi đầy hoa nắng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Rải hoa vàng khắp nơi.</a:t>
            </a:r>
          </a:p>
          <a:p>
            <a:pPr>
              <a:defRPr/>
            </a:pPr>
            <a:endParaRPr lang="en-US" sz="26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thấy một dòng sông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Chảy tràn dòng sữa trắng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 qua ban mai hồng.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24233" y="807331"/>
            <a:ext cx="4183157" cy="40703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qua thảo nguyên xanh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rất nhiều hoa lạ</a:t>
            </a:r>
          </a:p>
          <a:p>
            <a:pPr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Mang tên bạn lớp mình.</a:t>
            </a:r>
          </a:p>
          <a:p>
            <a:pPr>
              <a:defRPr/>
            </a:pPr>
            <a:endParaRPr lang="en-US" sz="260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Em nghe rõ bên tai</a:t>
            </a:r>
          </a:p>
          <a:p>
            <a:pPr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Lời của chú gà trống </a:t>
            </a:r>
          </a:p>
          <a:p>
            <a:pPr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- Dậy mau đi ! Học bài !</a:t>
            </a:r>
          </a:p>
          <a:p>
            <a:pPr algn="r"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(</a:t>
            </a:r>
            <a:r>
              <a:rPr lang="en-US" sz="20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Nguyễn Lãm Thắng)</a:t>
            </a:r>
            <a:endParaRPr lang="en-US" sz="2000" dirty="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082" y="1022146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(1)</a:t>
            </a:r>
            <a:endParaRPr lang="en-US" sz="1100" dirty="0"/>
          </a:p>
        </p:txBody>
      </p:sp>
      <p:sp>
        <p:nvSpPr>
          <p:cNvPr id="12" name="Rectangle 11"/>
          <p:cNvSpPr/>
          <p:nvPr/>
        </p:nvSpPr>
        <p:spPr>
          <a:xfrm>
            <a:off x="4403606" y="1007986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(2)</a:t>
            </a:r>
            <a:endParaRPr lang="en-US" sz="1100" dirty="0"/>
          </a:p>
        </p:txBody>
      </p:sp>
      <p:sp>
        <p:nvSpPr>
          <p:cNvPr id="13" name="Rectangle 12"/>
          <p:cNvSpPr/>
          <p:nvPr/>
        </p:nvSpPr>
        <p:spPr>
          <a:xfrm>
            <a:off x="45668" y="2767762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(3)</a:t>
            </a:r>
            <a:endParaRPr lang="en-US" sz="1100" dirty="0"/>
          </a:p>
        </p:txBody>
      </p:sp>
      <p:sp>
        <p:nvSpPr>
          <p:cNvPr id="14" name="Rectangle 13"/>
          <p:cNvSpPr/>
          <p:nvPr/>
        </p:nvSpPr>
        <p:spPr>
          <a:xfrm>
            <a:off x="4403606" y="2842504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(4)</a:t>
            </a:r>
            <a:endParaRPr lang="en-US" sz="1100" dirty="0"/>
          </a:p>
        </p:txBody>
      </p:sp>
      <p:sp>
        <p:nvSpPr>
          <p:cNvPr id="15" name="Rectangle 14"/>
          <p:cNvSpPr/>
          <p:nvPr/>
        </p:nvSpPr>
        <p:spPr>
          <a:xfrm>
            <a:off x="0" y="5014912"/>
            <a:ext cx="9144000" cy="128588"/>
          </a:xfrm>
          <a:prstGeom prst="rect">
            <a:avLst/>
          </a:prstGeom>
          <a:solidFill>
            <a:srgbClr val="FC9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8" tIns="25715" rIns="51428" bIns="25715" spcCol="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128588"/>
          </a:xfrm>
          <a:prstGeom prst="rect">
            <a:avLst/>
          </a:prstGeom>
          <a:solidFill>
            <a:srgbClr val="FC9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8" tIns="25715" rIns="51428" bIns="25715" spcCol="0"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" y="6106"/>
            <a:ext cx="2328199" cy="346247"/>
          </a:xfrm>
          <a:prstGeom prst="rect">
            <a:avLst/>
          </a:prstGeom>
          <a:solidFill>
            <a:srgbClr val="FC9102"/>
          </a:solidFill>
          <a:ln>
            <a:solidFill>
              <a:srgbClr val="FFFF00"/>
            </a:solidFill>
          </a:ln>
        </p:spPr>
        <p:txBody>
          <a:bodyPr wrap="none" lIns="68579" tIns="34289" rIns="68579" bIns="34289" rtlCol="0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Đọc nt từng dòng thơ</a:t>
            </a:r>
          </a:p>
        </p:txBody>
      </p:sp>
    </p:spTree>
    <p:extLst>
      <p:ext uri="{BB962C8B-B14F-4D97-AF65-F5344CB8AC3E}">
        <p14:creationId xmlns:p14="http://schemas.microsoft.com/office/powerpoint/2010/main" val="67291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5014912"/>
            <a:ext cx="9144000" cy="128588"/>
          </a:xfrm>
          <a:prstGeom prst="rect">
            <a:avLst/>
          </a:prstGeom>
          <a:solidFill>
            <a:srgbClr val="FC9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8" tIns="25715" rIns="51428" bIns="25715" spcCol="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128588"/>
          </a:xfrm>
          <a:prstGeom prst="rect">
            <a:avLst/>
          </a:prstGeom>
          <a:solidFill>
            <a:srgbClr val="FC9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8" tIns="25715" rIns="51428" bIns="25715" spcCol="0"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" y="6106"/>
            <a:ext cx="2187135" cy="346247"/>
          </a:xfrm>
          <a:prstGeom prst="rect">
            <a:avLst/>
          </a:prstGeom>
          <a:solidFill>
            <a:srgbClr val="FC9102"/>
          </a:solidFill>
          <a:ln>
            <a:solidFill>
              <a:srgbClr val="FFFF00"/>
            </a:solidFill>
          </a:ln>
        </p:spPr>
        <p:txBody>
          <a:bodyPr wrap="none" lIns="68579" tIns="34289" rIns="68579" bIns="34289" rtlCol="0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Đọc nt từng khổ thơ</a:t>
            </a:r>
          </a:p>
        </p:txBody>
      </p:sp>
      <p:sp>
        <p:nvSpPr>
          <p:cNvPr id="2" name="Rectangle 1"/>
          <p:cNvSpPr/>
          <p:nvPr/>
        </p:nvSpPr>
        <p:spPr>
          <a:xfrm>
            <a:off x="-4843" y="4604818"/>
            <a:ext cx="4891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/>
              <a:t>Giải nghĩa </a:t>
            </a:r>
            <a:r>
              <a:rPr lang="en-US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r>
              <a:rPr lang="en-US" sz="2400"/>
              <a:t> </a:t>
            </a:r>
            <a:r>
              <a:rPr lang="en-US" sz="2400">
                <a:solidFill>
                  <a:srgbClr val="E80888"/>
                </a:solidFill>
              </a:rPr>
              <a:t>thảo nguyên, ban mai.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600325" y="110773"/>
            <a:ext cx="5310298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 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0684" y="758335"/>
            <a:ext cx="4766546" cy="36702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  <a:endParaRPr lang="en-US" sz="2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gặp ông mặt trời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 túi đầy hoa nắng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Rải hoa vàng khắp nơi.</a:t>
            </a:r>
          </a:p>
          <a:p>
            <a:pPr>
              <a:defRPr/>
            </a:pPr>
            <a:endParaRPr lang="en-US" sz="26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thấy một dòng sông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Chảy tràn dòng sữa trắng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 qua ban mai hồng.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824233" y="807331"/>
            <a:ext cx="4183157" cy="40703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qua thảo nguyên xanh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rất nhiều hoa lạ</a:t>
            </a:r>
          </a:p>
          <a:p>
            <a:pPr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Mang tên bạn lớp mình.</a:t>
            </a:r>
          </a:p>
          <a:p>
            <a:pPr>
              <a:defRPr/>
            </a:pPr>
            <a:endParaRPr lang="en-US" sz="260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Em nghe rõ bên tai</a:t>
            </a:r>
          </a:p>
          <a:p>
            <a:pPr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Lời của chú gà trống </a:t>
            </a:r>
          </a:p>
          <a:p>
            <a:pPr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- Dậy mau đi ! Học bài !</a:t>
            </a:r>
          </a:p>
          <a:p>
            <a:pPr algn="r"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(</a:t>
            </a:r>
            <a:r>
              <a:rPr lang="en-US" sz="20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Nguyễn Lãm Thắng)</a:t>
            </a:r>
            <a:endParaRPr lang="en-US" sz="2000" dirty="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21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73" y="145590"/>
            <a:ext cx="7464056" cy="485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59386" y="191260"/>
            <a:ext cx="61879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/>
              <a:t>vùng đất cao , bằng phẳng , rộng lớn , nhiều cỏ mọc </a:t>
            </a:r>
            <a:endParaRPr lang="en-US" sz="2000"/>
          </a:p>
        </p:txBody>
      </p:sp>
      <p:sp>
        <p:nvSpPr>
          <p:cNvPr id="4" name="TextBox 3"/>
          <p:cNvSpPr txBox="1"/>
          <p:nvPr/>
        </p:nvSpPr>
        <p:spPr>
          <a:xfrm>
            <a:off x="148856" y="65935"/>
            <a:ext cx="242245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Thảo nguyên</a:t>
            </a:r>
          </a:p>
        </p:txBody>
      </p:sp>
    </p:spTree>
    <p:extLst>
      <p:ext uri="{BB962C8B-B14F-4D97-AF65-F5344CB8AC3E}">
        <p14:creationId xmlns:p14="http://schemas.microsoft.com/office/powerpoint/2010/main" val="2166939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27" y="102960"/>
            <a:ext cx="6570920" cy="504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82485" y="61555"/>
            <a:ext cx="5192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/>
              <a:t>buổi sáng sớm khi mặt trời đang lên </a:t>
            </a:r>
            <a:endParaRPr lang="en-US" sz="2400"/>
          </a:p>
        </p:txBody>
      </p:sp>
      <p:sp>
        <p:nvSpPr>
          <p:cNvPr id="4" name="TextBox 3"/>
          <p:cNvSpPr txBox="1"/>
          <p:nvPr/>
        </p:nvSpPr>
        <p:spPr>
          <a:xfrm>
            <a:off x="1" y="0"/>
            <a:ext cx="158248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Ban mai</a:t>
            </a:r>
          </a:p>
        </p:txBody>
      </p:sp>
    </p:spTree>
    <p:extLst>
      <p:ext uri="{BB962C8B-B14F-4D97-AF65-F5344CB8AC3E}">
        <p14:creationId xmlns:p14="http://schemas.microsoft.com/office/powerpoint/2010/main" val="3734520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00325" y="110773"/>
            <a:ext cx="5310298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 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0684" y="758335"/>
            <a:ext cx="4766546" cy="36702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  <a:endParaRPr lang="en-US" sz="2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gặp ông mặt trời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 túi đầy hoa nắng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Rải hoa vàng khắp nơi.</a:t>
            </a:r>
          </a:p>
          <a:p>
            <a:pPr>
              <a:defRPr/>
            </a:pPr>
            <a:endParaRPr lang="en-US" sz="26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thấy một dòng sông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Chảy tràn dòng sữa trắng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 qua ban mai hồng.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24233" y="807331"/>
            <a:ext cx="4183157" cy="40703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qua thảo nguyên xanh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rất nhiều hoa lạ</a:t>
            </a:r>
          </a:p>
          <a:p>
            <a:pPr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Mang tên bạn lớp mình.</a:t>
            </a:r>
          </a:p>
          <a:p>
            <a:pPr>
              <a:defRPr/>
            </a:pPr>
            <a:endParaRPr lang="en-US" sz="260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Em nghe rõ bên tai</a:t>
            </a:r>
          </a:p>
          <a:p>
            <a:pPr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Lời của chú gà trống </a:t>
            </a:r>
          </a:p>
          <a:p>
            <a:pPr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- Dậy mau đi ! Học bài !</a:t>
            </a:r>
          </a:p>
          <a:p>
            <a:pPr algn="r"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(</a:t>
            </a:r>
            <a:r>
              <a:rPr lang="en-US" sz="20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Nguyễn Lãm Thắng)</a:t>
            </a:r>
            <a:endParaRPr lang="en-US" sz="2000" dirty="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082" y="1022146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(1)</a:t>
            </a:r>
            <a:endParaRPr lang="en-US" sz="1100" dirty="0"/>
          </a:p>
        </p:txBody>
      </p:sp>
      <p:sp>
        <p:nvSpPr>
          <p:cNvPr id="12" name="Rectangle 11"/>
          <p:cNvSpPr/>
          <p:nvPr/>
        </p:nvSpPr>
        <p:spPr>
          <a:xfrm>
            <a:off x="4403606" y="1007986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(2)</a:t>
            </a:r>
            <a:endParaRPr lang="en-US" sz="1100" dirty="0"/>
          </a:p>
        </p:txBody>
      </p:sp>
      <p:sp>
        <p:nvSpPr>
          <p:cNvPr id="13" name="Rectangle 12"/>
          <p:cNvSpPr/>
          <p:nvPr/>
        </p:nvSpPr>
        <p:spPr>
          <a:xfrm>
            <a:off x="45668" y="2767762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(3)</a:t>
            </a:r>
            <a:endParaRPr lang="en-US" sz="1100" dirty="0"/>
          </a:p>
        </p:txBody>
      </p:sp>
      <p:sp>
        <p:nvSpPr>
          <p:cNvPr id="14" name="Rectangle 13"/>
          <p:cNvSpPr/>
          <p:nvPr/>
        </p:nvSpPr>
        <p:spPr>
          <a:xfrm>
            <a:off x="4403606" y="2842504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(4)</a:t>
            </a:r>
            <a:endParaRPr lang="en-US" sz="1100" dirty="0"/>
          </a:p>
        </p:txBody>
      </p:sp>
      <p:sp>
        <p:nvSpPr>
          <p:cNvPr id="15" name="Rectangle 14"/>
          <p:cNvSpPr/>
          <p:nvPr/>
        </p:nvSpPr>
        <p:spPr>
          <a:xfrm>
            <a:off x="0" y="5014912"/>
            <a:ext cx="9144000" cy="128588"/>
          </a:xfrm>
          <a:prstGeom prst="rect">
            <a:avLst/>
          </a:prstGeom>
          <a:solidFill>
            <a:srgbClr val="FC9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8" tIns="25715" rIns="51428" bIns="25715" spcCol="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128588"/>
          </a:xfrm>
          <a:prstGeom prst="rect">
            <a:avLst/>
          </a:prstGeom>
          <a:solidFill>
            <a:srgbClr val="FC9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8" tIns="25715" rIns="51428" bIns="25715" spcCol="0"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" y="6106"/>
            <a:ext cx="1703028" cy="346247"/>
          </a:xfrm>
          <a:prstGeom prst="rect">
            <a:avLst/>
          </a:prstGeom>
          <a:solidFill>
            <a:srgbClr val="FC9102"/>
          </a:solidFill>
          <a:ln>
            <a:solidFill>
              <a:srgbClr val="FFFF00"/>
            </a:solidFill>
          </a:ln>
        </p:spPr>
        <p:txBody>
          <a:bodyPr wrap="none" lIns="68579" tIns="34289" rIns="68579" bIns="34289" rtlCol="0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Đọc theo nhóm</a:t>
            </a:r>
          </a:p>
        </p:txBody>
      </p:sp>
    </p:spTree>
    <p:extLst>
      <p:ext uri="{BB962C8B-B14F-4D97-AF65-F5344CB8AC3E}">
        <p14:creationId xmlns:p14="http://schemas.microsoft.com/office/powerpoint/2010/main" val="319296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00325" y="110773"/>
            <a:ext cx="5310298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 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0684" y="758335"/>
            <a:ext cx="4766546" cy="36702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  <a:endParaRPr lang="en-US" sz="2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gặp ông mặt trời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 túi đầy hoa nắng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Rải hoa vàng khắp nơi.</a:t>
            </a:r>
          </a:p>
          <a:p>
            <a:pPr>
              <a:defRPr/>
            </a:pPr>
            <a:endParaRPr lang="en-US" sz="26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thấy một dòng sông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Chảy tràn dòng sữa trắng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 qua ban mai hồng.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24233" y="807331"/>
            <a:ext cx="4183157" cy="40703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qua thảo nguyên xanh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rất nhiều hoa lạ</a:t>
            </a:r>
          </a:p>
          <a:p>
            <a:pPr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Mang tên bạn lớp mình.</a:t>
            </a:r>
          </a:p>
          <a:p>
            <a:pPr>
              <a:defRPr/>
            </a:pPr>
            <a:endParaRPr lang="en-US" sz="260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Em nghe rõ bên tai</a:t>
            </a:r>
          </a:p>
          <a:p>
            <a:pPr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Lời của chú gà trống </a:t>
            </a:r>
          </a:p>
          <a:p>
            <a:pPr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- Dậy mau đi ! Học bài !</a:t>
            </a:r>
          </a:p>
          <a:p>
            <a:pPr algn="r"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(</a:t>
            </a:r>
            <a:r>
              <a:rPr lang="en-US" sz="20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Nguyễn Lãm Thắng)</a:t>
            </a:r>
            <a:endParaRPr lang="en-US" sz="2000" dirty="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082" y="1022146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(1)</a:t>
            </a:r>
            <a:endParaRPr lang="en-US" sz="1100" dirty="0"/>
          </a:p>
        </p:txBody>
      </p:sp>
      <p:sp>
        <p:nvSpPr>
          <p:cNvPr id="12" name="Rectangle 11"/>
          <p:cNvSpPr/>
          <p:nvPr/>
        </p:nvSpPr>
        <p:spPr>
          <a:xfrm>
            <a:off x="4403606" y="1007986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(2)</a:t>
            </a:r>
            <a:endParaRPr lang="en-US" sz="1100" dirty="0"/>
          </a:p>
        </p:txBody>
      </p:sp>
      <p:sp>
        <p:nvSpPr>
          <p:cNvPr id="13" name="Rectangle 12"/>
          <p:cNvSpPr/>
          <p:nvPr/>
        </p:nvSpPr>
        <p:spPr>
          <a:xfrm>
            <a:off x="45668" y="2767762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(3)</a:t>
            </a:r>
            <a:endParaRPr lang="en-US" sz="1100" dirty="0"/>
          </a:p>
        </p:txBody>
      </p:sp>
      <p:sp>
        <p:nvSpPr>
          <p:cNvPr id="14" name="Rectangle 13"/>
          <p:cNvSpPr/>
          <p:nvPr/>
        </p:nvSpPr>
        <p:spPr>
          <a:xfrm>
            <a:off x="4403606" y="2842504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(4)</a:t>
            </a:r>
            <a:endParaRPr lang="en-US" sz="1100" dirty="0"/>
          </a:p>
        </p:txBody>
      </p:sp>
      <p:sp>
        <p:nvSpPr>
          <p:cNvPr id="15" name="Rectangle 14"/>
          <p:cNvSpPr/>
          <p:nvPr/>
        </p:nvSpPr>
        <p:spPr>
          <a:xfrm>
            <a:off x="0" y="5014912"/>
            <a:ext cx="9144000" cy="128588"/>
          </a:xfrm>
          <a:prstGeom prst="rect">
            <a:avLst/>
          </a:prstGeom>
          <a:solidFill>
            <a:srgbClr val="FC9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8" tIns="25715" rIns="51428" bIns="25715" spcCol="0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128588"/>
          </a:xfrm>
          <a:prstGeom prst="rect">
            <a:avLst/>
          </a:prstGeom>
          <a:solidFill>
            <a:srgbClr val="FC9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28" tIns="25715" rIns="51428" bIns="25715" spcCol="0"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" y="6106"/>
            <a:ext cx="1433724" cy="346247"/>
          </a:xfrm>
          <a:prstGeom prst="rect">
            <a:avLst/>
          </a:prstGeom>
          <a:solidFill>
            <a:srgbClr val="FC9102"/>
          </a:solidFill>
          <a:ln>
            <a:solidFill>
              <a:srgbClr val="FFFF00"/>
            </a:solidFill>
          </a:ln>
        </p:spPr>
        <p:txBody>
          <a:bodyPr wrap="none" lIns="68579" tIns="34289" rIns="68579" bIns="34289" rtlCol="0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Đọc toàn bài</a:t>
            </a:r>
          </a:p>
        </p:txBody>
      </p:sp>
    </p:spTree>
    <p:extLst>
      <p:ext uri="{BB962C8B-B14F-4D97-AF65-F5344CB8AC3E}">
        <p14:creationId xmlns:p14="http://schemas.microsoft.com/office/powerpoint/2010/main" val="128992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6216627" y="2028288"/>
            <a:ext cx="3131596" cy="31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892287" y="1709531"/>
            <a:ext cx="4125201" cy="1630018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5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 2</a:t>
            </a:r>
          </a:p>
        </p:txBody>
      </p:sp>
      <p:sp>
        <p:nvSpPr>
          <p:cNvPr id="3" name="Oval 2"/>
          <p:cNvSpPr/>
          <p:nvPr/>
        </p:nvSpPr>
        <p:spPr>
          <a:xfrm>
            <a:off x="2064103" y="1953039"/>
            <a:ext cx="1212574" cy="1143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sz="48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1"/>
            <a:ext cx="2064103" cy="20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391" y="-35405"/>
            <a:ext cx="1746607" cy="19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954888" y="164387"/>
            <a:ext cx="3901437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6324" y="164387"/>
            <a:ext cx="0" cy="1900719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8433" y="4911048"/>
            <a:ext cx="632702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68090" y="1709531"/>
            <a:ext cx="0" cy="3143391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970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7483" y="0"/>
            <a:ext cx="84563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Tìm ở cuối các dòng thơ những tiếng cùng vần với nhau</a:t>
            </a:r>
          </a:p>
        </p:txBody>
      </p:sp>
      <p:sp>
        <p:nvSpPr>
          <p:cNvPr id="5" name="Oval 4"/>
          <p:cNvSpPr/>
          <p:nvPr/>
        </p:nvSpPr>
        <p:spPr>
          <a:xfrm>
            <a:off x="36707" y="0"/>
            <a:ext cx="480776" cy="520995"/>
          </a:xfrm>
          <a:prstGeom prst="ellipse">
            <a:avLst/>
          </a:prstGeom>
          <a:solidFill>
            <a:srgbClr val="FC910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0684" y="928456"/>
            <a:ext cx="4766546" cy="367023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  <a:endParaRPr lang="en-US" sz="2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gặp ông mặt trời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 túi đầy hoa nắng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Rải hoa vàng khắp nơi.</a:t>
            </a:r>
          </a:p>
          <a:p>
            <a:pPr>
              <a:defRPr/>
            </a:pPr>
            <a:endParaRPr lang="en-US" sz="26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thấy một dòng sông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Chảy tràn dòng sữa trắng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 qua ban mai hồng.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24233" y="977452"/>
            <a:ext cx="4183157" cy="40703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qua thảo nguyên xanh</a:t>
            </a:r>
          </a:p>
          <a:p>
            <a:pPr>
              <a:defRPr/>
            </a:pPr>
            <a:r>
              <a:rPr lang="en-US" sz="2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rất nhiều hoa lạ</a:t>
            </a:r>
          </a:p>
          <a:p>
            <a:pPr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Mang tên bạn lớp mình.</a:t>
            </a:r>
          </a:p>
          <a:p>
            <a:pPr>
              <a:defRPr/>
            </a:pPr>
            <a:endParaRPr lang="en-US" sz="260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Em nghe rõ bên tai</a:t>
            </a:r>
          </a:p>
          <a:p>
            <a:pPr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Lời của chú gà trống </a:t>
            </a:r>
          </a:p>
          <a:p>
            <a:pPr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- Dậy mau đi ! Học bài !</a:t>
            </a:r>
          </a:p>
          <a:p>
            <a:pPr algn="r">
              <a:defRPr/>
            </a:pPr>
            <a:r>
              <a:rPr lang="en-US" sz="26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(</a:t>
            </a:r>
            <a:r>
              <a:rPr lang="en-US" sz="20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Nguyễn Lãm Thắng)</a:t>
            </a:r>
            <a:endParaRPr lang="en-US" sz="2000" dirty="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41106" y="401276"/>
            <a:ext cx="5310298" cy="5616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 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955849" y="1754372"/>
            <a:ext cx="6379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74825" y="2551813"/>
            <a:ext cx="63795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094069" y="2147776"/>
            <a:ext cx="637953" cy="0"/>
          </a:xfrm>
          <a:prstGeom prst="line">
            <a:avLst/>
          </a:prstGeom>
          <a:ln w="28575">
            <a:solidFill>
              <a:srgbClr val="0418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455570" y="4146697"/>
            <a:ext cx="637953" cy="0"/>
          </a:xfrm>
          <a:prstGeom prst="line">
            <a:avLst/>
          </a:prstGeom>
          <a:ln w="28575">
            <a:solidFill>
              <a:srgbClr val="0418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221651" y="3742658"/>
            <a:ext cx="637953" cy="0"/>
          </a:xfrm>
          <a:prstGeom prst="line">
            <a:avLst/>
          </a:prstGeom>
          <a:ln w="28575">
            <a:solidFill>
              <a:srgbClr val="007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775092" y="4534892"/>
            <a:ext cx="637953" cy="0"/>
          </a:xfrm>
          <a:prstGeom prst="line">
            <a:avLst/>
          </a:prstGeom>
          <a:ln w="28575">
            <a:solidFill>
              <a:srgbClr val="007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251404" y="4173384"/>
            <a:ext cx="637953" cy="0"/>
          </a:xfrm>
          <a:prstGeom prst="line">
            <a:avLst/>
          </a:prstGeom>
          <a:ln w="28575">
            <a:solidFill>
              <a:srgbClr val="0074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368362" y="3758713"/>
            <a:ext cx="318976" cy="0"/>
          </a:xfrm>
          <a:prstGeom prst="line">
            <a:avLst/>
          </a:prstGeom>
          <a:ln w="28575">
            <a:solidFill>
              <a:srgbClr val="D50D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687338" y="4566791"/>
            <a:ext cx="404039" cy="0"/>
          </a:xfrm>
          <a:prstGeom prst="line">
            <a:avLst/>
          </a:prstGeom>
          <a:ln w="28575">
            <a:solidFill>
              <a:srgbClr val="D50D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0082" y="1022146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(1)</a:t>
            </a:r>
            <a:endParaRPr lang="en-US" sz="1100" dirty="0"/>
          </a:p>
        </p:txBody>
      </p:sp>
      <p:sp>
        <p:nvSpPr>
          <p:cNvPr id="28" name="Rectangle 27"/>
          <p:cNvSpPr/>
          <p:nvPr/>
        </p:nvSpPr>
        <p:spPr>
          <a:xfrm>
            <a:off x="4403606" y="1007986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(2)</a:t>
            </a:r>
            <a:endParaRPr lang="en-US" sz="1100" dirty="0"/>
          </a:p>
        </p:txBody>
      </p:sp>
      <p:sp>
        <p:nvSpPr>
          <p:cNvPr id="29" name="Rectangle 28"/>
          <p:cNvSpPr/>
          <p:nvPr/>
        </p:nvSpPr>
        <p:spPr>
          <a:xfrm>
            <a:off x="45668" y="2767762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(3)</a:t>
            </a:r>
            <a:endParaRPr lang="en-US" sz="1100" dirty="0"/>
          </a:p>
        </p:txBody>
      </p:sp>
      <p:sp>
        <p:nvSpPr>
          <p:cNvPr id="30" name="Rectangle 29"/>
          <p:cNvSpPr/>
          <p:nvPr/>
        </p:nvSpPr>
        <p:spPr>
          <a:xfrm>
            <a:off x="4403606" y="2842504"/>
            <a:ext cx="420628" cy="346249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1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(4)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413922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751"/>
            <a:ext cx="9144000" cy="5143500"/>
          </a:xfrm>
          <a:prstGeom prst="rect">
            <a:avLst/>
          </a:prstGeom>
          <a:solidFill>
            <a:srgbClr val="FC91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5" b="98673" l="0" r="100000">
                        <a14:foregroundMark x1="40517" y1="18142" x2="40517" y2="18142"/>
                        <a14:foregroundMark x1="31897" y1="22124" x2="31897" y2="22124"/>
                        <a14:foregroundMark x1="50431" y1="23009" x2="50431" y2="23009"/>
                        <a14:foregroundMark x1="62069" y1="19027" x2="62069" y2="19027"/>
                        <a14:foregroundMark x1="62069" y1="26106" x2="62069" y2="26106"/>
                        <a14:foregroundMark x1="46552" y1="23894" x2="46552" y2="23894"/>
                        <a14:foregroundMark x1="34052" y1="24336" x2="34052" y2="24336"/>
                        <a14:foregroundMark x1="28017" y1="23894" x2="28017" y2="23894"/>
                        <a14:foregroundMark x1="37500" y1="51327" x2="37500" y2="51327"/>
                        <a14:foregroundMark x1="43103" y1="51327" x2="43103" y2="51327"/>
                        <a14:foregroundMark x1="52586" y1="50000" x2="52586" y2="50000"/>
                        <a14:foregroundMark x1="61207" y1="50000" x2="61207" y2="50000"/>
                        <a14:foregroundMark x1="63362" y1="51327" x2="63362" y2="51327"/>
                        <a14:foregroundMark x1="54310" y1="53540" x2="54310" y2="53540"/>
                        <a14:foregroundMark x1="59483" y1="53540" x2="59483" y2="53540"/>
                        <a14:foregroundMark x1="25000" y1="50885" x2="25000" y2="50885"/>
                        <a14:foregroundMark x1="25431" y1="52655" x2="25431" y2="52655"/>
                        <a14:foregroundMark x1="63362" y1="15929" x2="63362" y2="15929"/>
                        <a14:foregroundMark x1="69397" y1="84513" x2="69397" y2="84513"/>
                        <a14:foregroundMark x1="63793" y1="73451" x2="63793" y2="73451"/>
                        <a14:foregroundMark x1="32759" y1="69912" x2="32759" y2="69912"/>
                        <a14:foregroundMark x1="29310" y1="80088" x2="29310" y2="8008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2046478"/>
            <a:ext cx="2505075" cy="244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960551" y="1575227"/>
            <a:ext cx="6048375" cy="116205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65326" y="1651426"/>
            <a:ext cx="5808526" cy="981075"/>
          </a:xfrm>
          <a:prstGeom prst="roundRect">
            <a:avLst/>
          </a:prstGeom>
          <a:solidFill>
            <a:srgbClr val="FC9102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1849" y="1802309"/>
            <a:ext cx="5339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Em trả lời nhanh nhé</a:t>
            </a:r>
          </a:p>
        </p:txBody>
      </p:sp>
    </p:spTree>
    <p:extLst>
      <p:ext uri="{BB962C8B-B14F-4D97-AF65-F5344CB8AC3E}">
        <p14:creationId xmlns:p14="http://schemas.microsoft.com/office/powerpoint/2010/main" val="394120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7483" y="0"/>
            <a:ext cx="254598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   Trả lời câu hỏi                       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931" y="543918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Đọc khổ 1 + 2</a:t>
            </a:r>
          </a:p>
        </p:txBody>
      </p:sp>
      <p:sp>
        <p:nvSpPr>
          <p:cNvPr id="7" name="Rectangle 6"/>
          <p:cNvSpPr/>
          <p:nvPr/>
        </p:nvSpPr>
        <p:spPr>
          <a:xfrm>
            <a:off x="3063471" y="149569"/>
            <a:ext cx="4613235" cy="3970318"/>
          </a:xfrm>
          <a:prstGeom prst="rect">
            <a:avLst/>
          </a:prstGeom>
          <a:solidFill>
            <a:srgbClr val="FEE7EF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gặp ông mặt trời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 túi đầy hoa nắng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Rải hoa vàng khắp nơi.</a:t>
            </a:r>
          </a:p>
          <a:p>
            <a:pPr>
              <a:defRPr/>
            </a:pPr>
            <a:endParaRPr lang="en-US" sz="280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qua thảo nguyên xanh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rất nhiều hoa lạ</a:t>
            </a:r>
          </a:p>
          <a:p>
            <a:pPr>
              <a:defRPr/>
            </a:pPr>
            <a:r>
              <a:rPr lang="en-US" sz="28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Mang tên bạn lớp mình.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930" y="4289164"/>
            <a:ext cx="8702255" cy="5232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/>
              <a:t>a, Trong giấc mơ, bạn nhỏ thấy ông mặt trời làm gì ?</a:t>
            </a:r>
          </a:p>
        </p:txBody>
      </p:sp>
      <p:sp>
        <p:nvSpPr>
          <p:cNvPr id="13" name="Oval 12"/>
          <p:cNvSpPr/>
          <p:nvPr/>
        </p:nvSpPr>
        <p:spPr>
          <a:xfrm>
            <a:off x="36707" y="0"/>
            <a:ext cx="480776" cy="520995"/>
          </a:xfrm>
          <a:prstGeom prst="ellipse">
            <a:avLst/>
          </a:prstGeom>
          <a:solidFill>
            <a:srgbClr val="FC910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4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3133230" y="1482811"/>
            <a:ext cx="36290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33230" y="1929378"/>
            <a:ext cx="36290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05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7483" y="0"/>
            <a:ext cx="254598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   Trả lời câu hỏi                       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931" y="543918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Đọc khổ 1 + 2</a:t>
            </a:r>
          </a:p>
        </p:txBody>
      </p:sp>
      <p:sp>
        <p:nvSpPr>
          <p:cNvPr id="7" name="Rectangle 6"/>
          <p:cNvSpPr/>
          <p:nvPr/>
        </p:nvSpPr>
        <p:spPr>
          <a:xfrm>
            <a:off x="3063471" y="149569"/>
            <a:ext cx="4613235" cy="3970318"/>
          </a:xfrm>
          <a:prstGeom prst="rect">
            <a:avLst/>
          </a:prstGeom>
          <a:solidFill>
            <a:srgbClr val="FEE7EF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gặp ông mặt trời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 túi đầy hoa nắng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Rải hoa vàng khắp nơi.</a:t>
            </a:r>
          </a:p>
          <a:p>
            <a:pPr>
              <a:defRPr/>
            </a:pPr>
            <a:endParaRPr lang="en-US" sz="280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qua thảo nguyên xanh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rất nhiều hoa lạ</a:t>
            </a:r>
          </a:p>
          <a:p>
            <a:pPr>
              <a:defRPr/>
            </a:pPr>
            <a:r>
              <a:rPr lang="en-US" sz="28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Mang tên bạn lớp mình.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930" y="4289164"/>
            <a:ext cx="8702255" cy="5232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/>
              <a:t>b, Đi qua thảo nguyên xanh bạn nhỏ thấy gì ?</a:t>
            </a:r>
          </a:p>
        </p:txBody>
      </p:sp>
      <p:sp>
        <p:nvSpPr>
          <p:cNvPr id="13" name="Oval 12"/>
          <p:cNvSpPr/>
          <p:nvPr/>
        </p:nvSpPr>
        <p:spPr>
          <a:xfrm>
            <a:off x="36707" y="0"/>
            <a:ext cx="480776" cy="520995"/>
          </a:xfrm>
          <a:prstGeom prst="ellipse">
            <a:avLst/>
          </a:prstGeom>
          <a:solidFill>
            <a:srgbClr val="FC910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4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063471" y="3609322"/>
            <a:ext cx="30821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34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7483" y="0"/>
            <a:ext cx="254598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   Trả lời câu hỏi                       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931" y="543918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Đọc khổ 1 + 2</a:t>
            </a:r>
          </a:p>
        </p:txBody>
      </p:sp>
      <p:sp>
        <p:nvSpPr>
          <p:cNvPr id="7" name="Rectangle 6"/>
          <p:cNvSpPr/>
          <p:nvPr/>
        </p:nvSpPr>
        <p:spPr>
          <a:xfrm>
            <a:off x="3063471" y="149569"/>
            <a:ext cx="4613235" cy="3970318"/>
          </a:xfrm>
          <a:prstGeom prst="rect">
            <a:avLst/>
          </a:prstGeom>
          <a:solidFill>
            <a:srgbClr val="FEE7EF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gặp ông mặt trời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 túi đầy hoa nắng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Rải hoa vàng khắp nơi.</a:t>
            </a:r>
          </a:p>
          <a:p>
            <a:pPr>
              <a:defRPr/>
            </a:pPr>
            <a:endParaRPr lang="en-US" sz="2800"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qua thảo nguyên xanh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rất nhiều hoa lạ</a:t>
            </a:r>
          </a:p>
          <a:p>
            <a:pPr>
              <a:defRPr/>
            </a:pPr>
            <a:r>
              <a:rPr lang="en-US" sz="28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Mang tên bạn lớp mình.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930" y="4289164"/>
            <a:ext cx="8702255" cy="95410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/>
              <a:t>Tìm câu thơ nói về đặc điểm của những loài hoa lạ trên thảo nguyên?</a:t>
            </a:r>
          </a:p>
        </p:txBody>
      </p:sp>
      <p:sp>
        <p:nvSpPr>
          <p:cNvPr id="13" name="Oval 12"/>
          <p:cNvSpPr/>
          <p:nvPr/>
        </p:nvSpPr>
        <p:spPr>
          <a:xfrm>
            <a:off x="36707" y="0"/>
            <a:ext cx="480776" cy="520995"/>
          </a:xfrm>
          <a:prstGeom prst="ellipse">
            <a:avLst/>
          </a:prstGeom>
          <a:solidFill>
            <a:srgbClr val="FC910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4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170443" y="4045257"/>
            <a:ext cx="36981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42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7483" y="0"/>
            <a:ext cx="254598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   Trả lời câu hỏi                       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931" y="54391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Đọc khổ 3</a:t>
            </a:r>
          </a:p>
        </p:txBody>
      </p:sp>
      <p:sp>
        <p:nvSpPr>
          <p:cNvPr id="7" name="Rectangle 6"/>
          <p:cNvSpPr/>
          <p:nvPr/>
        </p:nvSpPr>
        <p:spPr>
          <a:xfrm>
            <a:off x="2220439" y="750562"/>
            <a:ext cx="4613235" cy="1815882"/>
          </a:xfrm>
          <a:prstGeom prst="rect">
            <a:avLst/>
          </a:prstGeom>
          <a:solidFill>
            <a:srgbClr val="FEE7EF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thấy một dòng sông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Chảy tràn dòng sữa trắng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 qua ban mai hồng.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928" y="3335057"/>
            <a:ext cx="8702255" cy="95410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/>
              <a:t>Ở khổ thơ thứ 3, bạn nhỏ thấy gì trong giấc mơ buổi sáng ?</a:t>
            </a:r>
          </a:p>
        </p:txBody>
      </p:sp>
      <p:sp>
        <p:nvSpPr>
          <p:cNvPr id="13" name="Oval 12"/>
          <p:cNvSpPr/>
          <p:nvPr/>
        </p:nvSpPr>
        <p:spPr>
          <a:xfrm>
            <a:off x="36707" y="0"/>
            <a:ext cx="480776" cy="520995"/>
          </a:xfrm>
          <a:prstGeom prst="ellipse">
            <a:avLst/>
          </a:prstGeom>
          <a:solidFill>
            <a:srgbClr val="FC910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4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945219" y="1658503"/>
            <a:ext cx="31047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265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7483" y="0"/>
            <a:ext cx="254598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   Trả lời câu hỏi                       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931" y="54391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/>
              <a:t>Đọc khổ 4</a:t>
            </a:r>
          </a:p>
        </p:txBody>
      </p:sp>
      <p:sp>
        <p:nvSpPr>
          <p:cNvPr id="7" name="Rectangle 6"/>
          <p:cNvSpPr/>
          <p:nvPr/>
        </p:nvSpPr>
        <p:spPr>
          <a:xfrm>
            <a:off x="2220439" y="750562"/>
            <a:ext cx="4613235" cy="1815882"/>
          </a:xfrm>
          <a:prstGeom prst="rect">
            <a:avLst/>
          </a:prstGeom>
          <a:solidFill>
            <a:srgbClr val="FEE7EF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8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Em nghe rõ bên tai</a:t>
            </a:r>
          </a:p>
          <a:p>
            <a:pPr>
              <a:defRPr/>
            </a:pPr>
            <a:r>
              <a:rPr lang="en-US" sz="28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Lời của chú gà trống </a:t>
            </a:r>
          </a:p>
          <a:p>
            <a:pPr>
              <a:defRPr/>
            </a:pPr>
            <a:r>
              <a:rPr lang="en-US" sz="28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- Dậy mau đi ! Học bài !</a:t>
            </a:r>
          </a:p>
        </p:txBody>
      </p:sp>
      <p:sp>
        <p:nvSpPr>
          <p:cNvPr id="6" name="Rectangle 5"/>
          <p:cNvSpPr/>
          <p:nvPr/>
        </p:nvSpPr>
        <p:spPr>
          <a:xfrm>
            <a:off x="175928" y="3335057"/>
            <a:ext cx="8702255" cy="5232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800"/>
              <a:t>c,Bạn nhỏ nghe thấy gì trong giấc mơ?</a:t>
            </a:r>
          </a:p>
        </p:txBody>
      </p:sp>
      <p:sp>
        <p:nvSpPr>
          <p:cNvPr id="13" name="Oval 12"/>
          <p:cNvSpPr/>
          <p:nvPr/>
        </p:nvSpPr>
        <p:spPr>
          <a:xfrm>
            <a:off x="36707" y="0"/>
            <a:ext cx="480776" cy="520995"/>
          </a:xfrm>
          <a:prstGeom prst="ellipse">
            <a:avLst/>
          </a:prstGeom>
          <a:solidFill>
            <a:srgbClr val="FC910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4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349795" y="2094438"/>
            <a:ext cx="3200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73078" y="2566444"/>
            <a:ext cx="3200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43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7483" y="0"/>
            <a:ext cx="84563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Học thuộc lòng hai khổ thơ cuối</a:t>
            </a:r>
          </a:p>
        </p:txBody>
      </p:sp>
      <p:sp>
        <p:nvSpPr>
          <p:cNvPr id="5" name="Oval 4"/>
          <p:cNvSpPr/>
          <p:nvPr/>
        </p:nvSpPr>
        <p:spPr>
          <a:xfrm>
            <a:off x="36707" y="0"/>
            <a:ext cx="480776" cy="520995"/>
          </a:xfrm>
          <a:prstGeom prst="ellipse">
            <a:avLst/>
          </a:prstGeom>
          <a:solidFill>
            <a:srgbClr val="FC910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6" name="Rectangle 5"/>
          <p:cNvSpPr/>
          <p:nvPr/>
        </p:nvSpPr>
        <p:spPr>
          <a:xfrm>
            <a:off x="2220438" y="520995"/>
            <a:ext cx="4613235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thấy một dòng sông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Chảy tràn dòng sữa trắng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 qua ban mai hồng.</a:t>
            </a:r>
          </a:p>
          <a:p>
            <a:pPr>
              <a:defRPr/>
            </a:pP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8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Trong giấc mơ buổi sáng</a:t>
            </a:r>
          </a:p>
          <a:p>
            <a:pPr>
              <a:defRPr/>
            </a:pPr>
            <a:r>
              <a:rPr lang="en-US" sz="28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Em nghe rõ bên tai</a:t>
            </a:r>
          </a:p>
          <a:p>
            <a:pPr>
              <a:defRPr/>
            </a:pPr>
            <a:r>
              <a:rPr lang="en-US" sz="28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Lời của chú gà trống </a:t>
            </a:r>
          </a:p>
          <a:p>
            <a:pPr>
              <a:defRPr/>
            </a:pPr>
            <a:r>
              <a:rPr lang="en-US" sz="28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- Dậy mau đi ! Học bài !</a:t>
            </a:r>
          </a:p>
        </p:txBody>
      </p:sp>
      <p:sp>
        <p:nvSpPr>
          <p:cNvPr id="7" name="Rectangle 6"/>
          <p:cNvSpPr/>
          <p:nvPr/>
        </p:nvSpPr>
        <p:spPr>
          <a:xfrm>
            <a:off x="2220438" y="461665"/>
            <a:ext cx="4613235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giấc mơ 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thấy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Chảy tràn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 qua</a:t>
            </a:r>
          </a:p>
          <a:p>
            <a:pPr>
              <a:defRPr/>
            </a:pP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8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Trong giấc mơ </a:t>
            </a:r>
          </a:p>
          <a:p>
            <a:pPr>
              <a:defRPr/>
            </a:pPr>
            <a:r>
              <a:rPr lang="en-US" sz="28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Em nghe rõ </a:t>
            </a:r>
          </a:p>
          <a:p>
            <a:pPr>
              <a:defRPr/>
            </a:pPr>
            <a:r>
              <a:rPr lang="en-US" sz="28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Lời của</a:t>
            </a:r>
          </a:p>
          <a:p>
            <a:pPr>
              <a:defRPr/>
            </a:pPr>
            <a:r>
              <a:rPr lang="en-US" sz="28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- Dậy mau đi ! Học bài !</a:t>
            </a:r>
          </a:p>
        </p:txBody>
      </p:sp>
      <p:sp>
        <p:nvSpPr>
          <p:cNvPr id="8" name="Rectangle 7"/>
          <p:cNvSpPr/>
          <p:nvPr/>
        </p:nvSpPr>
        <p:spPr>
          <a:xfrm>
            <a:off x="2220438" y="480307"/>
            <a:ext cx="4613235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Chảy 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</a:p>
          <a:p>
            <a:pPr>
              <a:defRPr/>
            </a:pP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8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Trong</a:t>
            </a:r>
          </a:p>
          <a:p>
            <a:pPr>
              <a:defRPr/>
            </a:pPr>
            <a:r>
              <a:rPr lang="en-US" sz="28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Em </a:t>
            </a:r>
          </a:p>
          <a:p>
            <a:pPr>
              <a:defRPr/>
            </a:pPr>
            <a:r>
              <a:rPr lang="en-US" sz="28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Lời </a:t>
            </a:r>
          </a:p>
          <a:p>
            <a:pPr>
              <a:defRPr/>
            </a:pPr>
            <a:r>
              <a:rPr lang="en-US" sz="28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- Dậy</a:t>
            </a:r>
          </a:p>
        </p:txBody>
      </p:sp>
      <p:sp>
        <p:nvSpPr>
          <p:cNvPr id="9" name="Rectangle 8"/>
          <p:cNvSpPr/>
          <p:nvPr/>
        </p:nvSpPr>
        <p:spPr>
          <a:xfrm>
            <a:off x="2220437" y="520995"/>
            <a:ext cx="4613235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 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 </a:t>
            </a:r>
          </a:p>
          <a:p>
            <a:pPr>
              <a:defRPr/>
            </a:pP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</a:p>
          <a:p>
            <a:pPr>
              <a:defRPr/>
            </a:pPr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defRPr/>
            </a:pPr>
            <a:r>
              <a:rPr lang="en-US" sz="28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T</a:t>
            </a:r>
          </a:p>
          <a:p>
            <a:pPr>
              <a:defRPr/>
            </a:pPr>
            <a:r>
              <a:rPr lang="en-US" sz="28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E </a:t>
            </a:r>
          </a:p>
          <a:p>
            <a:pPr>
              <a:defRPr/>
            </a:pPr>
            <a:r>
              <a:rPr lang="en-US" sz="28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L </a:t>
            </a:r>
          </a:p>
          <a:p>
            <a:pPr>
              <a:defRPr/>
            </a:pPr>
            <a:r>
              <a:rPr lang="en-US" sz="2800"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- D</a:t>
            </a:r>
          </a:p>
        </p:txBody>
      </p:sp>
    </p:spTree>
    <p:extLst>
      <p:ext uri="{BB962C8B-B14F-4D97-AF65-F5344CB8AC3E}">
        <p14:creationId xmlns:p14="http://schemas.microsoft.com/office/powerpoint/2010/main" val="211067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7483" y="0"/>
            <a:ext cx="845639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Nói về một giấc mơ của em</a:t>
            </a:r>
          </a:p>
        </p:txBody>
      </p:sp>
      <p:sp>
        <p:nvSpPr>
          <p:cNvPr id="5" name="Oval 4"/>
          <p:cNvSpPr/>
          <p:nvPr/>
        </p:nvSpPr>
        <p:spPr>
          <a:xfrm>
            <a:off x="36707" y="0"/>
            <a:ext cx="480776" cy="520995"/>
          </a:xfrm>
          <a:prstGeom prst="ellipse">
            <a:avLst/>
          </a:prstGeom>
          <a:solidFill>
            <a:srgbClr val="FC9102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6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890588"/>
            <a:ext cx="748665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071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660348" y="361310"/>
            <a:ext cx="3009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18086" y="1479504"/>
            <a:ext cx="7422038" cy="2124344"/>
            <a:chOff x="918086" y="1253081"/>
            <a:chExt cx="7422038" cy="2124344"/>
          </a:xfrm>
        </p:grpSpPr>
        <p:grpSp>
          <p:nvGrpSpPr>
            <p:cNvPr id="2" name="Group 1"/>
            <p:cNvGrpSpPr/>
            <p:nvPr/>
          </p:nvGrpSpPr>
          <p:grpSpPr>
            <a:xfrm>
              <a:off x="918086" y="1253081"/>
              <a:ext cx="7422038" cy="2124344"/>
              <a:chOff x="918086" y="1253081"/>
              <a:chExt cx="7422038" cy="2124344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918086" y="1253081"/>
                <a:ext cx="7422038" cy="1075462"/>
                <a:chOff x="1173267" y="1319645"/>
                <a:chExt cx="7422038" cy="1075462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0413" y="1319645"/>
                  <a:ext cx="7354892" cy="606985"/>
                </a:xfrm>
                <a:prstGeom prst="rect">
                  <a:avLst/>
                </a:prstGeom>
              </p:spPr>
            </p:pic>
            <p:sp>
              <p:nvSpPr>
                <p:cNvPr id="5" name="TextBox 4"/>
                <p:cNvSpPr txBox="1"/>
                <p:nvPr/>
              </p:nvSpPr>
              <p:spPr>
                <a:xfrm flipH="1">
                  <a:off x="1173267" y="1433619"/>
                  <a:ext cx="93608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600" b="1" dirty="0">
                    <a:latin typeface="HP001 4 hàng" panose="020B0603050302020204" pitchFamily="34" charset="0"/>
                  </a:endParaRPr>
                </a:p>
              </p:txBody>
            </p:sp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0413" y="1788122"/>
                  <a:ext cx="7354892" cy="606985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/>
              <p:cNvGrpSpPr/>
              <p:nvPr/>
            </p:nvGrpSpPr>
            <p:grpSpPr>
              <a:xfrm>
                <a:off x="918086" y="2301963"/>
                <a:ext cx="7422038" cy="1075462"/>
                <a:chOff x="1173267" y="1319645"/>
                <a:chExt cx="7422038" cy="1075462"/>
              </a:xfrm>
            </p:grpSpPr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0413" y="1319645"/>
                  <a:ext cx="7354892" cy="606985"/>
                </a:xfrm>
                <a:prstGeom prst="rect">
                  <a:avLst/>
                </a:prstGeom>
              </p:spPr>
            </p:pic>
            <p:sp>
              <p:nvSpPr>
                <p:cNvPr id="19" name="TextBox 18"/>
                <p:cNvSpPr txBox="1"/>
                <p:nvPr/>
              </p:nvSpPr>
              <p:spPr>
                <a:xfrm flipH="1">
                  <a:off x="1173267" y="1433619"/>
                  <a:ext cx="936088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600" b="1" dirty="0">
                    <a:latin typeface="HP001 4 hàng" panose="020B0603050302020204" pitchFamily="34" charset="0"/>
                  </a:endParaRPr>
                </a:p>
              </p:txBody>
            </p:sp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0413" y="1788122"/>
                  <a:ext cx="7354892" cy="606985"/>
                </a:xfrm>
                <a:prstGeom prst="rect">
                  <a:avLst/>
                </a:prstGeom>
              </p:spPr>
            </p:pic>
          </p:grpSp>
          <p:sp>
            <p:nvSpPr>
              <p:cNvPr id="21" name="TextBox 20"/>
              <p:cNvSpPr txBox="1"/>
              <p:nvPr/>
            </p:nvSpPr>
            <p:spPr>
              <a:xfrm flipH="1">
                <a:off x="1013507" y="1585810"/>
                <a:ext cx="215141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chemeClr val="tx1"/>
                    </a:solidFill>
                    <a:latin typeface="HP001 4 hàng" panose="020B0603050302020204" pitchFamily="34" charset="0"/>
                  </a:rPr>
                  <a:t>thảo nguyên</a:t>
                </a:r>
                <a:endParaRPr lang="en-US" sz="2400" b="1" dirty="0">
                  <a:solidFill>
                    <a:schemeClr val="tx1"/>
                  </a:solidFill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 flipH="1">
              <a:off x="3544276" y="1574078"/>
              <a:ext cx="1888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418AC"/>
                  </a:solidFill>
                  <a:latin typeface="HP001 4 hàng" panose="020B0603050302020204" pitchFamily="34" charset="0"/>
                </a:rPr>
                <a:t>thảo nguyên</a:t>
              </a:r>
              <a:endParaRPr lang="en-US" sz="2400" b="1" dirty="0">
                <a:solidFill>
                  <a:srgbClr val="0418AC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flipH="1">
              <a:off x="6097872" y="1573708"/>
              <a:ext cx="18978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418AC"/>
                  </a:solidFill>
                  <a:latin typeface="HP001 4 hàng" panose="020B0603050302020204" pitchFamily="34" charset="0"/>
                </a:rPr>
                <a:t>thảo nguyên</a:t>
              </a:r>
              <a:endParaRPr lang="en-US" sz="2400" b="1" dirty="0">
                <a:solidFill>
                  <a:srgbClr val="0418AC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flipH="1">
              <a:off x="931253" y="2627795"/>
              <a:ext cx="18016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chemeClr val="tx1"/>
                  </a:solidFill>
                  <a:latin typeface="HP001 4 hàng" panose="020B0603050302020204" pitchFamily="34" charset="0"/>
                </a:rPr>
                <a:t>ban mai</a:t>
              </a:r>
              <a:endParaRPr lang="en-US" sz="2400" b="1" dirty="0">
                <a:solidFill>
                  <a:schemeClr val="tx1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flipH="1">
              <a:off x="3544560" y="2627795"/>
              <a:ext cx="17882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418AC"/>
                  </a:solidFill>
                  <a:latin typeface="HP001 4 hàng" panose="020B0603050302020204" pitchFamily="34" charset="0"/>
                </a:rPr>
                <a:t>ban mai</a:t>
              </a:r>
              <a:endParaRPr lang="en-US" sz="2400" b="1" dirty="0">
                <a:solidFill>
                  <a:srgbClr val="0418AC"/>
                </a:solidFill>
                <a:latin typeface="HP001 4 hàng" panose="020B06030503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 flipH="1">
              <a:off x="6107395" y="2629969"/>
              <a:ext cx="19989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418AC"/>
                  </a:solidFill>
                  <a:latin typeface="HP001 4 hàng" panose="020B0603050302020204" pitchFamily="34" charset="0"/>
                </a:rPr>
                <a:t>ban mai</a:t>
              </a:r>
              <a:endParaRPr lang="en-US" sz="2400" b="1" dirty="0">
                <a:solidFill>
                  <a:srgbClr val="0418AC"/>
                </a:solidFill>
                <a:latin typeface="HP001 4 hàng" panose="020B06030503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70050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73808" y="622920"/>
            <a:ext cx="85256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những tiếng cùng vần với nhau ở cuối các dòng thơ (SHS trang 126, 127) 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4440" y="1733107"/>
            <a:ext cx="9291559" cy="2699344"/>
            <a:chOff x="918086" y="1253081"/>
            <a:chExt cx="7761540" cy="2124344"/>
          </a:xfrm>
        </p:grpSpPr>
        <p:grpSp>
          <p:nvGrpSpPr>
            <p:cNvPr id="2" name="Group 1"/>
            <p:cNvGrpSpPr/>
            <p:nvPr/>
          </p:nvGrpSpPr>
          <p:grpSpPr>
            <a:xfrm>
              <a:off x="918086" y="1253081"/>
              <a:ext cx="7422038" cy="2124344"/>
              <a:chOff x="918086" y="1253081"/>
              <a:chExt cx="7422038" cy="2124344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918086" y="1253081"/>
                <a:ext cx="7422038" cy="1075462"/>
                <a:chOff x="1173267" y="1319645"/>
                <a:chExt cx="7422038" cy="1075462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0413" y="1319645"/>
                  <a:ext cx="7354892" cy="606985"/>
                </a:xfrm>
                <a:prstGeom prst="rect">
                  <a:avLst/>
                </a:prstGeom>
              </p:spPr>
            </p:pic>
            <p:sp>
              <p:nvSpPr>
                <p:cNvPr id="5" name="TextBox 4"/>
                <p:cNvSpPr txBox="1"/>
                <p:nvPr/>
              </p:nvSpPr>
              <p:spPr>
                <a:xfrm flipH="1">
                  <a:off x="1173267" y="1433619"/>
                  <a:ext cx="936088" cy="6297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600" b="1" dirty="0">
                    <a:solidFill>
                      <a:srgbClr val="0418AC"/>
                    </a:solidFill>
                    <a:latin typeface="HP001 4 hàng" panose="020B0603050302020204" pitchFamily="34" charset="0"/>
                  </a:endParaRPr>
                </a:p>
              </p:txBody>
            </p:sp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0413" y="1788122"/>
                  <a:ext cx="7354892" cy="606985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/>
              <p:cNvGrpSpPr/>
              <p:nvPr/>
            </p:nvGrpSpPr>
            <p:grpSpPr>
              <a:xfrm>
                <a:off x="918086" y="2301963"/>
                <a:ext cx="7422038" cy="1075462"/>
                <a:chOff x="1173267" y="1319645"/>
                <a:chExt cx="7422038" cy="1075462"/>
              </a:xfrm>
            </p:grpSpPr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0413" y="1319645"/>
                  <a:ext cx="7354892" cy="606985"/>
                </a:xfrm>
                <a:prstGeom prst="rect">
                  <a:avLst/>
                </a:prstGeom>
              </p:spPr>
            </p:pic>
            <p:sp>
              <p:nvSpPr>
                <p:cNvPr id="19" name="TextBox 18"/>
                <p:cNvSpPr txBox="1"/>
                <p:nvPr/>
              </p:nvSpPr>
              <p:spPr>
                <a:xfrm flipH="1">
                  <a:off x="1173267" y="1433619"/>
                  <a:ext cx="936088" cy="6297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4600" b="1" dirty="0">
                    <a:solidFill>
                      <a:srgbClr val="0418AC"/>
                    </a:solidFill>
                    <a:latin typeface="HP001 4 hàng" panose="020B0603050302020204" pitchFamily="34" charset="0"/>
                  </a:endParaRPr>
                </a:p>
              </p:txBody>
            </p:sp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240413" y="1788122"/>
                  <a:ext cx="7354892" cy="606985"/>
                </a:xfrm>
                <a:prstGeom prst="rect">
                  <a:avLst/>
                </a:prstGeom>
              </p:spPr>
            </p:pic>
          </p:grpSp>
        </p:grpSp>
        <p:sp>
          <p:nvSpPr>
            <p:cNvPr id="24" name="TextBox 23"/>
            <p:cNvSpPr txBox="1"/>
            <p:nvPr/>
          </p:nvSpPr>
          <p:spPr>
            <a:xfrm flipH="1">
              <a:off x="1289433" y="1578900"/>
              <a:ext cx="7390193" cy="460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>
                  <a:solidFill>
                    <a:srgbClr val="0418AC"/>
                  </a:solidFill>
                  <a:latin typeface="HP001 4 hàng" panose="020B0603050302020204" pitchFamily="34" charset="0"/>
                </a:rPr>
                <a:t> trời - nơi, nắng – trắng, sông – hồng – trống</a:t>
              </a:r>
              <a:endParaRPr lang="en-US" sz="3200" b="1" dirty="0">
                <a:solidFill>
                  <a:srgbClr val="0418AC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545912" y="2893166"/>
            <a:ext cx="20810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418AC"/>
                </a:solidFill>
                <a:latin typeface="HP001 4 hàng" panose="020B0603050302020204" pitchFamily="34" charset="0"/>
              </a:rPr>
              <a:t>, tai – bài. </a:t>
            </a:r>
            <a:endParaRPr lang="en-US" sz="3200" b="1" dirty="0">
              <a:solidFill>
                <a:srgbClr val="0418AC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9517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6000" b="1" spc="10" dirty="0" err="1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6000" b="1" spc="10" dirty="0">
                <a:solidFill>
                  <a:schemeClr val="dk1"/>
                </a:solidFill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7" b="98910" l="2152" r="97682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2" r="5478"/>
          <a:stretch/>
        </p:blipFill>
        <p:spPr bwMode="auto">
          <a:xfrm>
            <a:off x="523874" y="104775"/>
            <a:ext cx="8134351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38149" y="2843537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90650" y="544859"/>
            <a:ext cx="63150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FF00"/>
                </a:solidFill>
              </a:rPr>
              <a:t>CÂU HỎI 1</a:t>
            </a:r>
          </a:p>
          <a:p>
            <a:pPr algn="ctr"/>
            <a:r>
              <a:rPr lang="en-US" sz="3200">
                <a:solidFill>
                  <a:schemeClr val="bg1"/>
                </a:solidFill>
              </a:rPr>
              <a:t>Trong bài đọc </a:t>
            </a:r>
            <a:r>
              <a:rPr lang="en-US" sz="3200" i="1">
                <a:solidFill>
                  <a:srgbClr val="FFFF00"/>
                </a:solidFill>
              </a:rPr>
              <a:t>Tia nắng đi đâu? </a:t>
            </a:r>
            <a:r>
              <a:rPr lang="en-US" sz="3200">
                <a:solidFill>
                  <a:schemeClr val="bg1"/>
                </a:solidFill>
              </a:rPr>
              <a:t>,bé thấy tia nắng ở đâu lúc thức giấc buổi sáng?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38149" y="3769666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867274" y="2858119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867274" y="3767432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859964" y="3767430"/>
            <a:ext cx="3914776" cy="771525"/>
          </a:xfrm>
          <a:prstGeom prst="roundRect">
            <a:avLst/>
          </a:prstGeom>
          <a:solidFill>
            <a:srgbClr val="FC9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9145" y="3922361"/>
            <a:ext cx="3813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C. Trên tán cây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599" y="2998466"/>
            <a:ext cx="3728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A. Ở lòng bàn tay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53994" y="2998465"/>
            <a:ext cx="3461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B. Trên bàn học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17772" y="3946468"/>
            <a:ext cx="3740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D. Tất cả các ý trên</a:t>
            </a:r>
          </a:p>
        </p:txBody>
      </p:sp>
    </p:spTree>
    <p:extLst>
      <p:ext uri="{BB962C8B-B14F-4D97-AF65-F5344CB8AC3E}">
        <p14:creationId xmlns:p14="http://schemas.microsoft.com/office/powerpoint/2010/main" val="257237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7" b="98910" l="2152" r="97682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2" r="5478"/>
          <a:stretch/>
        </p:blipFill>
        <p:spPr bwMode="auto">
          <a:xfrm>
            <a:off x="523874" y="104775"/>
            <a:ext cx="8134351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38149" y="2843537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90650" y="544859"/>
            <a:ext cx="6315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FF00"/>
                </a:solidFill>
              </a:rPr>
              <a:t>CÂU HỎI 2</a:t>
            </a:r>
          </a:p>
          <a:p>
            <a:pPr algn="ctr"/>
            <a:r>
              <a:rPr lang="en-US" sz="3200">
                <a:solidFill>
                  <a:schemeClr val="bg1"/>
                </a:solidFill>
              </a:rPr>
              <a:t>Buổi tối, tia nắng đi đâu 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38149" y="3769666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867274" y="2858119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867274" y="3767432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22878" y="3769666"/>
            <a:ext cx="3914776" cy="771525"/>
          </a:xfrm>
          <a:prstGeom prst="roundRect">
            <a:avLst/>
          </a:prstGeom>
          <a:solidFill>
            <a:srgbClr val="FC9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9145" y="3922361"/>
            <a:ext cx="3813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C. Đi ngủ nhà nắng.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599" y="2998466"/>
            <a:ext cx="3728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A. Qua nhà bạn.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53994" y="2998465"/>
            <a:ext cx="3461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B. Đi tìm mưa.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17772" y="3946468"/>
            <a:ext cx="3740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D. Đi học bài</a:t>
            </a:r>
          </a:p>
        </p:txBody>
      </p:sp>
    </p:spTree>
    <p:extLst>
      <p:ext uri="{BB962C8B-B14F-4D97-AF65-F5344CB8AC3E}">
        <p14:creationId xmlns:p14="http://schemas.microsoft.com/office/powerpoint/2010/main" val="304896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7" b="98910" l="2152" r="97682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2" r="5478"/>
          <a:stretch/>
        </p:blipFill>
        <p:spPr bwMode="auto">
          <a:xfrm>
            <a:off x="523874" y="104775"/>
            <a:ext cx="8134351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38149" y="2843537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21325" y="1968747"/>
            <a:ext cx="2006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FFFF00"/>
                </a:solidFill>
              </a:rPr>
              <a:t>Là con gì?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38149" y="3769666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867274" y="2858119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867274" y="3767432"/>
            <a:ext cx="3914776" cy="771525"/>
          </a:xfrm>
          <a:prstGeom prst="roundRect">
            <a:avLst/>
          </a:prstGeom>
          <a:solidFill>
            <a:srgbClr val="F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867274" y="2843537"/>
            <a:ext cx="3914776" cy="771525"/>
          </a:xfrm>
          <a:prstGeom prst="roundRect">
            <a:avLst/>
          </a:prstGeom>
          <a:solidFill>
            <a:srgbClr val="FC91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9145" y="3922361"/>
            <a:ext cx="3813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C. Con mèo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599" y="2998466"/>
            <a:ext cx="3728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A. Con chó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53994" y="2998465"/>
            <a:ext cx="3461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B. Con gà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17772" y="3946468"/>
            <a:ext cx="3740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D. Con bò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63012" y="298636"/>
            <a:ext cx="357982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vi-VN" sz="2800">
                <a:solidFill>
                  <a:schemeClr val="bg1"/>
                </a:solidFill>
              </a:rPr>
              <a:t>Con gì mào đỏ</a:t>
            </a:r>
            <a:br>
              <a:rPr lang="vi-VN" sz="2800">
                <a:solidFill>
                  <a:schemeClr val="bg1"/>
                </a:solidFill>
              </a:rPr>
            </a:br>
            <a:r>
              <a:rPr lang="vi-VN" sz="2800">
                <a:solidFill>
                  <a:schemeClr val="bg1"/>
                </a:solidFill>
              </a:rPr>
              <a:t>Gáy ò ó o…</a:t>
            </a:r>
            <a:br>
              <a:rPr lang="vi-VN" sz="2800">
                <a:solidFill>
                  <a:schemeClr val="bg1"/>
                </a:solidFill>
              </a:rPr>
            </a:br>
            <a:r>
              <a:rPr lang="vi-VN" sz="2800">
                <a:solidFill>
                  <a:schemeClr val="bg1"/>
                </a:solidFill>
              </a:rPr>
              <a:t>Từ sáng tinh mơ</a:t>
            </a:r>
            <a:br>
              <a:rPr lang="vi-VN" sz="2800">
                <a:solidFill>
                  <a:schemeClr val="bg1"/>
                </a:solidFill>
              </a:rPr>
            </a:br>
            <a:r>
              <a:rPr lang="vi-VN" sz="2800">
                <a:solidFill>
                  <a:schemeClr val="bg1"/>
                </a:solidFill>
              </a:rPr>
              <a:t>Gọi người thức giấc?</a:t>
            </a:r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35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7" b="98910" l="2152" r="97682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2" r="5478"/>
          <a:stretch/>
        </p:blipFill>
        <p:spPr bwMode="auto">
          <a:xfrm>
            <a:off x="-206450" y="1"/>
            <a:ext cx="9595000" cy="138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0748" y="55106"/>
            <a:ext cx="8680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Quan sát tranh trong SHS và trả lời</a:t>
            </a:r>
          </a:p>
          <a:p>
            <a:pPr algn="ctr"/>
            <a:r>
              <a:rPr lang="en-US" sz="3200" b="1">
                <a:solidFill>
                  <a:schemeClr val="bg1"/>
                </a:solidFill>
              </a:rPr>
              <a:t>Bạn nhỏ trong tranh đang làm gì ?</a:t>
            </a:r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7" y="990600"/>
            <a:ext cx="6067425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945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7" b="98910" l="2152" r="97682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92" r="5478"/>
          <a:stretch/>
        </p:blipFill>
        <p:spPr bwMode="auto">
          <a:xfrm>
            <a:off x="-206450" y="1"/>
            <a:ext cx="9595000" cy="1382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0748" y="-8692"/>
            <a:ext cx="8680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Em có hay ngủ mơ không? Em thường mơ thấy gì ?</a:t>
            </a:r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7" y="990600"/>
            <a:ext cx="6067425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2411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6" y="0"/>
            <a:ext cx="6067425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0434" y="3653479"/>
            <a:ext cx="8761227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800"/>
              <a:t>Bạn nhỏ trong tranh đang nằm ngủ giữa thảo nguyên xanh tươi đẹp có trăm hoa khoe sắc. Giấc mơ của bạn êm đềm , hạnh phúc nên bạn ấy ngủ rất ngon lành. Trong giấc mơ của bạn nhỏ có tiếng gọi dậy của bạn gà trống ; Dậy ngay đi!  Học bài ! Còn các em có bao giờ mơ chưa, các em mơ thấy gì? Chúng ta cùng vào bài học </a:t>
            </a:r>
            <a:r>
              <a:rPr lang="en-US" sz="1800" b="1" i="1"/>
              <a:t>Trong giấc mơ buổi sáng </a:t>
            </a:r>
            <a:r>
              <a:rPr lang="en-US" sz="1800"/>
              <a:t>để hiểu nhé !</a:t>
            </a:r>
          </a:p>
        </p:txBody>
      </p:sp>
    </p:spTree>
    <p:extLst>
      <p:ext uri="{BB962C8B-B14F-4D97-AF65-F5344CB8AC3E}">
        <p14:creationId xmlns:p14="http://schemas.microsoft.com/office/powerpoint/2010/main" val="2283044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74594" y="1928950"/>
            <a:ext cx="7408088" cy="1068536"/>
            <a:chOff x="1374594" y="1928950"/>
            <a:chExt cx="7408088" cy="1068536"/>
          </a:xfrm>
        </p:grpSpPr>
        <p:sp>
          <p:nvSpPr>
            <p:cNvPr id="16" name="Rectangle 10"/>
            <p:cNvSpPr/>
            <p:nvPr/>
          </p:nvSpPr>
          <p:spPr>
            <a:xfrm>
              <a:off x="1992986" y="2044087"/>
              <a:ext cx="6649863" cy="95185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0"/>
            <p:cNvSpPr/>
            <p:nvPr/>
          </p:nvSpPr>
          <p:spPr>
            <a:xfrm rot="416356">
              <a:off x="6357470" y="1973080"/>
              <a:ext cx="2425212" cy="102440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rgbClr val="FC910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0"/>
            <p:cNvSpPr/>
            <p:nvPr/>
          </p:nvSpPr>
          <p:spPr>
            <a:xfrm>
              <a:off x="1992986" y="1961910"/>
              <a:ext cx="6649863" cy="95185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0"/>
            <p:cNvSpPr/>
            <p:nvPr/>
          </p:nvSpPr>
          <p:spPr>
            <a:xfrm>
              <a:off x="2170027" y="2054251"/>
              <a:ext cx="6295779" cy="800606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1374594" y="1928950"/>
              <a:ext cx="1055077" cy="1028015"/>
            </a:xfrm>
            <a:prstGeom prst="ellipse">
              <a:avLst/>
            </a:prstGeom>
            <a:solidFill>
              <a:srgbClr val="FC910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05221" y="1932473"/>
              <a:ext cx="793820" cy="1015651"/>
            </a:xfrm>
            <a:prstGeom prst="rect">
              <a:avLst/>
            </a:prstGeom>
            <a:noFill/>
          </p:spPr>
          <p:txBody>
            <a:bodyPr wrap="square" lIns="91426" tIns="45713" rIns="91426" bIns="45713" rtlCol="0">
              <a:spAutoFit/>
            </a:bodyPr>
            <a:lstStyle/>
            <a:p>
              <a:pPr algn="ctr"/>
              <a:r>
                <a:rPr lang="en-US" sz="2400" b="1">
                  <a:solidFill>
                    <a:schemeClr val="bg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Bài</a:t>
              </a:r>
            </a:p>
            <a:p>
              <a:pPr algn="ctr"/>
              <a:r>
                <a:rPr lang="en-US" sz="3600" b="1">
                  <a:solidFill>
                    <a:schemeClr val="bg1"/>
                  </a:solidFill>
                  <a:latin typeface="Arial" pitchFamily="34" charset="0"/>
                  <a:ea typeface="Arial-Rounded" pitchFamily="34" charset="0"/>
                  <a:cs typeface="Arial" pitchFamily="34" charset="0"/>
                </a:rPr>
                <a:t>2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0AF093B-0823-42E9-99FC-2AB009322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01" y="1747468"/>
            <a:ext cx="1401031" cy="338328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-1" y="0"/>
            <a:ext cx="9144001" cy="1448656"/>
          </a:xfrm>
          <a:prstGeom prst="roundRect">
            <a:avLst/>
          </a:prstGeom>
          <a:solidFill>
            <a:srgbClr val="FC9102"/>
          </a:solidFill>
          <a:ln w="133350">
            <a:solidFill>
              <a:srgbClr val="F5BEBD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4400" b="1"/>
              <a:t>         THẾ GIỚI TRONG MẮT EM</a:t>
            </a:r>
          </a:p>
        </p:txBody>
      </p:sp>
      <p:sp>
        <p:nvSpPr>
          <p:cNvPr id="5" name="Oval 4"/>
          <p:cNvSpPr/>
          <p:nvPr/>
        </p:nvSpPr>
        <p:spPr>
          <a:xfrm>
            <a:off x="-225781" y="-180975"/>
            <a:ext cx="1575559" cy="1290584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DD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6000" b="1">
                <a:solidFill>
                  <a:srgbClr val="FC9102"/>
                </a:solidFill>
              </a:rPr>
              <a:t>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24739" y="2086619"/>
            <a:ext cx="6034523" cy="646317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/>
            <a:r>
              <a:rPr lang="en-US" sz="3600" b="1">
                <a:solidFill>
                  <a:srgbClr val="FC9102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Trong giấc mơ buổi sáng</a:t>
            </a:r>
          </a:p>
        </p:txBody>
      </p:sp>
    </p:spTree>
    <p:extLst>
      <p:ext uri="{BB962C8B-B14F-4D97-AF65-F5344CB8AC3E}">
        <p14:creationId xmlns:p14="http://schemas.microsoft.com/office/powerpoint/2010/main" val="63560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5948</TotalTime>
  <Words>1428</Words>
  <Application>Microsoft Office PowerPoint</Application>
  <PresentationFormat>On-screen Show (16:9)</PresentationFormat>
  <Paragraphs>296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Arial-Rounded</vt:lpstr>
      <vt:lpstr>Calibri</vt:lpstr>
      <vt:lpstr>Quicksand Medium</vt:lpstr>
      <vt:lpstr>Lato</vt:lpstr>
      <vt:lpstr>Times New Roman</vt:lpstr>
      <vt:lpstr>HP001 4 hàng</vt:lpstr>
      <vt:lpstr>Arial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Admin</dc:creator>
  <cp:lastModifiedBy>NHATMINH</cp:lastModifiedBy>
  <cp:revision>787</cp:revision>
  <dcterms:modified xsi:type="dcterms:W3CDTF">2024-05-29T00:42:18Z</dcterms:modified>
</cp:coreProperties>
</file>