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30"/>
  </p:notesMasterIdLst>
  <p:sldIdLst>
    <p:sldId id="288" r:id="rId7"/>
    <p:sldId id="267" r:id="rId8"/>
    <p:sldId id="262" r:id="rId9"/>
    <p:sldId id="268" r:id="rId10"/>
    <p:sldId id="269" r:id="rId11"/>
    <p:sldId id="270" r:id="rId12"/>
    <p:sldId id="271" r:id="rId13"/>
    <p:sldId id="260" r:id="rId14"/>
    <p:sldId id="285" r:id="rId15"/>
    <p:sldId id="272" r:id="rId16"/>
    <p:sldId id="273" r:id="rId17"/>
    <p:sldId id="274" r:id="rId18"/>
    <p:sldId id="275" r:id="rId19"/>
    <p:sldId id="276" r:id="rId20"/>
    <p:sldId id="278" r:id="rId21"/>
    <p:sldId id="279" r:id="rId22"/>
    <p:sldId id="277" r:id="rId23"/>
    <p:sldId id="280" r:id="rId24"/>
    <p:sldId id="281" r:id="rId25"/>
    <p:sldId id="282" r:id="rId26"/>
    <p:sldId id="283" r:id="rId27"/>
    <p:sldId id="284" r:id="rId28"/>
    <p:sldId id="28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03" autoAdjust="0"/>
    <p:restoredTop sz="94660"/>
  </p:normalViewPr>
  <p:slideViewPr>
    <p:cSldViewPr>
      <p:cViewPr varScale="1">
        <p:scale>
          <a:sx n="69" d="100"/>
          <a:sy n="69" d="100"/>
        </p:scale>
        <p:origin x="73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F304C6-F5C1-4577-9BF5-E1F31B67A2FD}" type="datetimeFigureOut">
              <a:rPr lang="en-US" smtClean="0"/>
              <a:t>5/26/2024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7EB54-9586-47D4-9700-BDF72DD2755C}" type="slidenum">
              <a:rPr lang="en-US" smtClean="0"/>
              <a:t>‹#›</a:t>
            </a:fld>
            <a:endParaRPr lang="en-US"/>
          </a:p>
        </p:txBody>
      </p:sp>
    </p:spTree>
    <p:extLst>
      <p:ext uri="{BB962C8B-B14F-4D97-AF65-F5344CB8AC3E}">
        <p14:creationId xmlns:p14="http://schemas.microsoft.com/office/powerpoint/2010/main" val="2894863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E8EC365-EE43-464D-AF4A-D1E2CCEDB42B}" type="slidenum">
              <a:rPr kumimoji="0" lang="en-US" altLang="vi-VN"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altLang="vi-VN" sz="1200" b="0" i="0" u="none" strike="noStrike" kern="1200" cap="none" spc="0" normalizeH="0" baseline="0" noProof="0" smtClean="0">
              <a:ln>
                <a:noFill/>
              </a:ln>
              <a:solidFill>
                <a:prstClr val="black"/>
              </a:solidFill>
              <a:effectLst/>
              <a:uLnTx/>
              <a:uFillTx/>
              <a:latin typeface="Arial" charset="0"/>
              <a:ea typeface="+mn-ea"/>
              <a:cs typeface="+mn-cs"/>
            </a:endParaRPr>
          </a:p>
        </p:txBody>
      </p:sp>
      <p:sp>
        <p:nvSpPr>
          <p:cNvPr id="194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vi-VN" smtClean="0"/>
          </a:p>
        </p:txBody>
      </p:sp>
    </p:spTree>
    <p:extLst>
      <p:ext uri="{BB962C8B-B14F-4D97-AF65-F5344CB8AC3E}">
        <p14:creationId xmlns:p14="http://schemas.microsoft.com/office/powerpoint/2010/main" val="3247269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Giáo</a:t>
            </a:r>
            <a:r>
              <a:rPr lang="en-US" baseline="0" dirty="0"/>
              <a:t> viên chủ động giải thích từ khó, cho </a:t>
            </a:r>
            <a:r>
              <a:rPr lang="en-US" baseline="0" dirty="0" err="1"/>
              <a:t>hs</a:t>
            </a:r>
            <a:r>
              <a:rPr lang="en-US" baseline="0" dirty="0"/>
              <a:t> luyện đọc từ. Từ khó có thể linh động theo vùng miền. GV cho </a:t>
            </a:r>
            <a:r>
              <a:rPr lang="en-US" baseline="0" dirty="0" err="1"/>
              <a:t>hs</a:t>
            </a:r>
            <a:r>
              <a:rPr lang="en-US" baseline="0" dirty="0"/>
              <a:t> khai thác trên sách giáo khoa chứ đừng nhìn màn hình nhé.</a:t>
            </a:r>
            <a:endParaRPr lang="en-US" dirty="0"/>
          </a:p>
          <a:p>
            <a:endParaRPr lang="en-US" dirty="0"/>
          </a:p>
        </p:txBody>
      </p:sp>
      <p:sp>
        <p:nvSpPr>
          <p:cNvPr id="4" name="Slide Number Placeholder 3"/>
          <p:cNvSpPr>
            <a:spLocks noGrp="1"/>
          </p:cNvSpPr>
          <p:nvPr>
            <p:ph type="sldNum" sz="quarter" idx="10"/>
          </p:nvPr>
        </p:nvSpPr>
        <p:spPr/>
        <p:txBody>
          <a:bodyPr/>
          <a:lstStyle/>
          <a:p>
            <a:fld id="{03F7EB54-9586-47D4-9700-BDF72DD2755C}" type="slidenum">
              <a:rPr lang="en-US" smtClean="0"/>
              <a:t>12</a:t>
            </a:fld>
            <a:endParaRPr lang="en-US"/>
          </a:p>
        </p:txBody>
      </p:sp>
    </p:spTree>
    <p:extLst>
      <p:ext uri="{BB962C8B-B14F-4D97-AF65-F5344CB8AC3E}">
        <p14:creationId xmlns:p14="http://schemas.microsoft.com/office/powerpoint/2010/main" val="3871570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Tùy</a:t>
            </a:r>
            <a:r>
              <a:rPr lang="en-US" baseline="0" dirty="0"/>
              <a:t> tình hình HS nhận biết có thể chia đoạn sao nhanh nhất</a:t>
            </a:r>
            <a:endParaRPr lang="en-US" dirty="0"/>
          </a:p>
        </p:txBody>
      </p:sp>
      <p:sp>
        <p:nvSpPr>
          <p:cNvPr id="4" name="Slide Number Placeholder 3"/>
          <p:cNvSpPr>
            <a:spLocks noGrp="1"/>
          </p:cNvSpPr>
          <p:nvPr>
            <p:ph type="sldNum" sz="quarter" idx="10"/>
          </p:nvPr>
        </p:nvSpPr>
        <p:spPr/>
        <p:txBody>
          <a:bodyPr/>
          <a:lstStyle/>
          <a:p>
            <a:fld id="{03F7EB54-9586-47D4-9700-BDF72DD2755C}" type="slidenum">
              <a:rPr lang="en-US" smtClean="0"/>
              <a:t>14</a:t>
            </a:fld>
            <a:endParaRPr lang="en-US"/>
          </a:p>
        </p:txBody>
      </p:sp>
    </p:spTree>
    <p:extLst>
      <p:ext uri="{BB962C8B-B14F-4D97-AF65-F5344CB8AC3E}">
        <p14:creationId xmlns:p14="http://schemas.microsoft.com/office/powerpoint/2010/main" val="1776523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Tùy</a:t>
            </a:r>
            <a:r>
              <a:rPr lang="en-US" baseline="0" dirty="0"/>
              <a:t> Tình hình học tập mà có HĐ sao linh động nhất</a:t>
            </a:r>
            <a:endParaRPr lang="en-US" dirty="0"/>
          </a:p>
        </p:txBody>
      </p:sp>
      <p:sp>
        <p:nvSpPr>
          <p:cNvPr id="4" name="Slide Number Placeholder 3"/>
          <p:cNvSpPr>
            <a:spLocks noGrp="1"/>
          </p:cNvSpPr>
          <p:nvPr>
            <p:ph type="sldNum" sz="quarter" idx="10"/>
          </p:nvPr>
        </p:nvSpPr>
        <p:spPr/>
        <p:txBody>
          <a:bodyPr/>
          <a:lstStyle/>
          <a:p>
            <a:fld id="{03F7EB54-9586-47D4-9700-BDF72DD2755C}" type="slidenum">
              <a:rPr lang="en-US" smtClean="0"/>
              <a:t>19</a:t>
            </a:fld>
            <a:endParaRPr lang="en-US"/>
          </a:p>
        </p:txBody>
      </p:sp>
    </p:spTree>
    <p:extLst>
      <p:ext uri="{BB962C8B-B14F-4D97-AF65-F5344CB8AC3E}">
        <p14:creationId xmlns:p14="http://schemas.microsoft.com/office/powerpoint/2010/main" val="1305984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Tổ</a:t>
            </a:r>
            <a:r>
              <a:rPr lang="en-US" baseline="0" dirty="0"/>
              <a:t> chức cho HS trao đổi nhóm về những việc </a:t>
            </a:r>
            <a:r>
              <a:rPr lang="en-US" baseline="0" dirty="0" err="1"/>
              <a:t>hs</a:t>
            </a:r>
            <a:r>
              <a:rPr lang="en-US" baseline="0" dirty="0"/>
              <a:t> cần làm để thể hiện lòng biết ơn đối với người thân(bố, mẹ, ông bà,……) hoặc thầy cô</a:t>
            </a:r>
            <a:endParaRPr lang="en-US" dirty="0"/>
          </a:p>
        </p:txBody>
      </p:sp>
      <p:sp>
        <p:nvSpPr>
          <p:cNvPr id="4" name="Slide Number Placeholder 3"/>
          <p:cNvSpPr>
            <a:spLocks noGrp="1"/>
          </p:cNvSpPr>
          <p:nvPr>
            <p:ph type="sldNum" sz="quarter" idx="10"/>
          </p:nvPr>
        </p:nvSpPr>
        <p:spPr/>
        <p:txBody>
          <a:bodyPr/>
          <a:lstStyle/>
          <a:p>
            <a:fld id="{03F7EB54-9586-47D4-9700-BDF72DD2755C}" type="slidenum">
              <a:rPr lang="en-US" smtClean="0"/>
              <a:t>22</a:t>
            </a:fld>
            <a:endParaRPr lang="en-US"/>
          </a:p>
        </p:txBody>
      </p:sp>
    </p:spTree>
    <p:extLst>
      <p:ext uri="{BB962C8B-B14F-4D97-AF65-F5344CB8AC3E}">
        <p14:creationId xmlns:p14="http://schemas.microsoft.com/office/powerpoint/2010/main" val="1882864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59113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529933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149163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76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02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239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79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953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285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500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175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586970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498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616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9631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76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022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239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796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9538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2857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500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822828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1753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4989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6166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963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765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022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2397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79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9538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285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2683283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5001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1753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4989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6166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9631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765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022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2397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796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953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t>5/26/2024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2039365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2857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5001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1753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4989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6166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9631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EBB5D4-1C09-4BDC-A027-D7590F4C84B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192AE0-8E04-4EA8-8789-BEFBEF4CA6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62B412D-CEF6-49BE-B04E-3AE14DDEA2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595B16-B2C5-4816-BAC6-EF93849ABA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2024/5/26</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5" name="页脚占位符 4">
            <a:extLst>
              <a:ext uri="{FF2B5EF4-FFF2-40B4-BE49-F238E27FC236}">
                <a16:creationId xmlns:a16="http://schemas.microsoft.com/office/drawing/2014/main" id="{727CED22-C00A-4B41-817F-D618D5566D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6" name="灯片编号占位符 5">
            <a:extLst>
              <a:ext uri="{FF2B5EF4-FFF2-40B4-BE49-F238E27FC236}">
                <a16:creationId xmlns:a16="http://schemas.microsoft.com/office/drawing/2014/main" id="{F128118A-34F3-49EA-83E9-BCA0253061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B1452-793B-4D42-A4DF-B536F35ADC85}" type="slidenum">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Tree>
    <p:extLst>
      <p:ext uri="{BB962C8B-B14F-4D97-AF65-F5344CB8AC3E}">
        <p14:creationId xmlns:p14="http://schemas.microsoft.com/office/powerpoint/2010/main" val="1385486670"/>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1EFBC9-D223-46B3-947E-67294E0184B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2828E3-4546-4A1A-AA62-3ADD19ECC97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3FC284A-BD95-428B-9B6F-1D7903E924E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595B16-B2C5-4816-BAC6-EF93849ABA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2024/5/26</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5" name="页脚占位符 4">
            <a:extLst>
              <a:ext uri="{FF2B5EF4-FFF2-40B4-BE49-F238E27FC236}">
                <a16:creationId xmlns:a16="http://schemas.microsoft.com/office/drawing/2014/main" id="{3AF1BCC9-8F36-4D7F-82B5-06B5144DE3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6" name="灯片编号占位符 5">
            <a:extLst>
              <a:ext uri="{FF2B5EF4-FFF2-40B4-BE49-F238E27FC236}">
                <a16:creationId xmlns:a16="http://schemas.microsoft.com/office/drawing/2014/main" id="{B4FB7BB1-36C8-40E5-B1C1-A2292D3AB7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B1452-793B-4D42-A4DF-B536F35ADC85}" type="slidenum">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Tree>
    <p:extLst>
      <p:ext uri="{BB962C8B-B14F-4D97-AF65-F5344CB8AC3E}">
        <p14:creationId xmlns:p14="http://schemas.microsoft.com/office/powerpoint/2010/main" val="2268682988"/>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BAA971-54E7-4FCE-8F3D-C59C5570F24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901AE51-F535-4D3D-A4B6-CDCECC5C45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7BCD8B56-3333-4924-97C8-90BA5A0D49E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595B16-B2C5-4816-BAC6-EF93849ABA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2024/5/26</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5" name="页脚占位符 4">
            <a:extLst>
              <a:ext uri="{FF2B5EF4-FFF2-40B4-BE49-F238E27FC236}">
                <a16:creationId xmlns:a16="http://schemas.microsoft.com/office/drawing/2014/main" id="{A878CF9D-3AC2-4DDB-A9D6-EDBE06F3E6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6" name="灯片编号占位符 5">
            <a:extLst>
              <a:ext uri="{FF2B5EF4-FFF2-40B4-BE49-F238E27FC236}">
                <a16:creationId xmlns:a16="http://schemas.microsoft.com/office/drawing/2014/main" id="{DEFD9165-0FA2-4E7B-B96E-A0BA907645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B1452-793B-4D42-A4DF-B536F35ADC85}" type="slidenum">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Tree>
    <p:extLst>
      <p:ext uri="{BB962C8B-B14F-4D97-AF65-F5344CB8AC3E}">
        <p14:creationId xmlns:p14="http://schemas.microsoft.com/office/powerpoint/2010/main" val="3132928140"/>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E89EE2-DDB9-480B-82DB-3FDCB3B8569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61DD91A-D500-4BA8-9AAB-76FB41714272}"/>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8786C68-5CF3-4E81-B230-175C7BD293DD}"/>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6052FB20-D502-4E29-BB5B-69EDCDF79F2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595B16-B2C5-4816-BAC6-EF93849ABA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2024/5/26</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6" name="页脚占位符 5">
            <a:extLst>
              <a:ext uri="{FF2B5EF4-FFF2-40B4-BE49-F238E27FC236}">
                <a16:creationId xmlns:a16="http://schemas.microsoft.com/office/drawing/2014/main" id="{294D0DD2-8905-43B9-8AB2-16BB622986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7" name="灯片编号占位符 6">
            <a:extLst>
              <a:ext uri="{FF2B5EF4-FFF2-40B4-BE49-F238E27FC236}">
                <a16:creationId xmlns:a16="http://schemas.microsoft.com/office/drawing/2014/main" id="{8F68570F-195B-457E-B51D-4902FBB11E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B1452-793B-4D42-A4DF-B536F35ADC85}" type="slidenum">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Tree>
    <p:extLst>
      <p:ext uri="{BB962C8B-B14F-4D97-AF65-F5344CB8AC3E}">
        <p14:creationId xmlns:p14="http://schemas.microsoft.com/office/powerpoint/2010/main" val="81721405"/>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t>5/26/2024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5077484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57A326-142D-4640-B016-632A84FEA89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C93AE08-316A-4593-9C3D-158B9BA7F0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E995476-02E4-4BCC-B274-F8381DC6296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F6422D2-0406-46E9-B3ED-986F15092C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76E2EB-3BCF-4F93-80A7-D707A14D694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974F111-56CD-4E96-86F9-9C8A85EDDED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595B16-B2C5-4816-BAC6-EF93849ABA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2024/5/26</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8" name="页脚占位符 7">
            <a:extLst>
              <a:ext uri="{FF2B5EF4-FFF2-40B4-BE49-F238E27FC236}">
                <a16:creationId xmlns:a16="http://schemas.microsoft.com/office/drawing/2014/main" id="{E7A2F6ED-F4FD-49D9-BE1C-92141EE194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9" name="灯片编号占位符 8">
            <a:extLst>
              <a:ext uri="{FF2B5EF4-FFF2-40B4-BE49-F238E27FC236}">
                <a16:creationId xmlns:a16="http://schemas.microsoft.com/office/drawing/2014/main" id="{7FC390E7-BD97-4DF8-BA07-212DDF001F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B1452-793B-4D42-A4DF-B536F35ADC85}" type="slidenum">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Tree>
    <p:extLst>
      <p:ext uri="{BB962C8B-B14F-4D97-AF65-F5344CB8AC3E}">
        <p14:creationId xmlns:p14="http://schemas.microsoft.com/office/powerpoint/2010/main" val="638851385"/>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28442F-2238-48EA-ABED-A08E98C4CAE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5AB842B-4894-4573-9E43-3DC52640B61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595B16-B2C5-4816-BAC6-EF93849ABA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2024/5/26</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4" name="页脚占位符 3">
            <a:extLst>
              <a:ext uri="{FF2B5EF4-FFF2-40B4-BE49-F238E27FC236}">
                <a16:creationId xmlns:a16="http://schemas.microsoft.com/office/drawing/2014/main" id="{11838844-BA5A-4705-8004-70D965D726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5" name="灯片编号占位符 4">
            <a:extLst>
              <a:ext uri="{FF2B5EF4-FFF2-40B4-BE49-F238E27FC236}">
                <a16:creationId xmlns:a16="http://schemas.microsoft.com/office/drawing/2014/main" id="{85269F6D-45BC-4CDD-B3F9-5F0BFF6CEA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B1452-793B-4D42-A4DF-B536F35ADC85}" type="slidenum">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93762" y="0"/>
            <a:ext cx="1593762" cy="1593762"/>
          </a:xfrm>
          <a:prstGeom prst="rect">
            <a:avLst/>
          </a:prstGeom>
        </p:spPr>
      </p:pic>
    </p:spTree>
    <p:extLst>
      <p:ext uri="{BB962C8B-B14F-4D97-AF65-F5344CB8AC3E}">
        <p14:creationId xmlns:p14="http://schemas.microsoft.com/office/powerpoint/2010/main" val="1614971637"/>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565CE0-0F8E-4F11-B659-2BEF7B2349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595B16-B2C5-4816-BAC6-EF93849ABA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2024/5/26</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3" name="页脚占位符 2">
            <a:extLst>
              <a:ext uri="{FF2B5EF4-FFF2-40B4-BE49-F238E27FC236}">
                <a16:creationId xmlns:a16="http://schemas.microsoft.com/office/drawing/2014/main" id="{71BB8654-1F19-4758-AE73-3DC85C89FC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4" name="灯片编号占位符 3">
            <a:extLst>
              <a:ext uri="{FF2B5EF4-FFF2-40B4-BE49-F238E27FC236}">
                <a16:creationId xmlns:a16="http://schemas.microsoft.com/office/drawing/2014/main" id="{B610346A-401D-4D5F-BA67-FA62703EFB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B1452-793B-4D42-A4DF-B536F35ADC85}" type="slidenum">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Tree>
    <p:extLst>
      <p:ext uri="{BB962C8B-B14F-4D97-AF65-F5344CB8AC3E}">
        <p14:creationId xmlns:p14="http://schemas.microsoft.com/office/powerpoint/2010/main" val="1531525945"/>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33C337-61C9-4B42-9CAC-42EB0AAECED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CCFAC66-8C37-49E8-8672-510965665C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6A239439-8146-47F1-ADF3-BF26337FA8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6F4C04F-986B-4000-801A-2D84D010D8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595B16-B2C5-4816-BAC6-EF93849ABA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2024/5/26</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6" name="页脚占位符 5">
            <a:extLst>
              <a:ext uri="{FF2B5EF4-FFF2-40B4-BE49-F238E27FC236}">
                <a16:creationId xmlns:a16="http://schemas.microsoft.com/office/drawing/2014/main" id="{8AC72FF8-B1A9-48DD-A888-CEBEC1FBB6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7" name="灯片编号占位符 6">
            <a:extLst>
              <a:ext uri="{FF2B5EF4-FFF2-40B4-BE49-F238E27FC236}">
                <a16:creationId xmlns:a16="http://schemas.microsoft.com/office/drawing/2014/main" id="{F286FCC8-6146-423D-8804-9DAD615AAF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B1452-793B-4D42-A4DF-B536F35ADC85}" type="slidenum">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Tree>
    <p:extLst>
      <p:ext uri="{BB962C8B-B14F-4D97-AF65-F5344CB8AC3E}">
        <p14:creationId xmlns:p14="http://schemas.microsoft.com/office/powerpoint/2010/main" val="2109091001"/>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7DED49-AB26-4658-BFF9-312A497FF66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50F096A-BE01-486A-858D-EB6B1E5FE4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0995D07-61CD-4943-B942-D9F17B4BDC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9532BF5-54EA-499C-A0D8-2BF0B2BD9C9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595B16-B2C5-4816-BAC6-EF93849ABA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2024/5/26</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6" name="页脚占位符 5">
            <a:extLst>
              <a:ext uri="{FF2B5EF4-FFF2-40B4-BE49-F238E27FC236}">
                <a16:creationId xmlns:a16="http://schemas.microsoft.com/office/drawing/2014/main" id="{17A303D2-B63D-4125-9356-7C13DC05CB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7" name="灯片编号占位符 6">
            <a:extLst>
              <a:ext uri="{FF2B5EF4-FFF2-40B4-BE49-F238E27FC236}">
                <a16:creationId xmlns:a16="http://schemas.microsoft.com/office/drawing/2014/main" id="{B49AF85C-1F01-417A-829B-4D0CCB2A88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B1452-793B-4D42-A4DF-B536F35ADC85}" type="slidenum">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Tree>
    <p:extLst>
      <p:ext uri="{BB962C8B-B14F-4D97-AF65-F5344CB8AC3E}">
        <p14:creationId xmlns:p14="http://schemas.microsoft.com/office/powerpoint/2010/main" val="3809789581"/>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482F01-534E-4A5A-8BB8-552A0EB377A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38FD9CC-1136-4FE3-AB8C-A136F9DD7C2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48A9E7D-D105-4BDD-846B-BC0DAFD716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595B16-B2C5-4816-BAC6-EF93849ABA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2024/5/26</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5" name="页脚占位符 4">
            <a:extLst>
              <a:ext uri="{FF2B5EF4-FFF2-40B4-BE49-F238E27FC236}">
                <a16:creationId xmlns:a16="http://schemas.microsoft.com/office/drawing/2014/main" id="{0AF3E2BE-E080-420B-8288-6B95AAC7030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6" name="灯片编号占位符 5">
            <a:extLst>
              <a:ext uri="{FF2B5EF4-FFF2-40B4-BE49-F238E27FC236}">
                <a16:creationId xmlns:a16="http://schemas.microsoft.com/office/drawing/2014/main" id="{51850523-7054-4CEE-ABBC-DA9101F668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B1452-793B-4D42-A4DF-B536F35ADC85}" type="slidenum">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Tree>
    <p:extLst>
      <p:ext uri="{BB962C8B-B14F-4D97-AF65-F5344CB8AC3E}">
        <p14:creationId xmlns:p14="http://schemas.microsoft.com/office/powerpoint/2010/main" val="2280710148"/>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A219AE3-5539-4480-AFC6-70ED425D0DF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2A1F140-BA40-43C3-9C66-D1E03B7F9562}"/>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90F13B-69E3-4395-A144-0891094E3B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595B16-B2C5-4816-BAC6-EF93849ABA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2024/5/26</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5" name="页脚占位符 4">
            <a:extLst>
              <a:ext uri="{FF2B5EF4-FFF2-40B4-BE49-F238E27FC236}">
                <a16:creationId xmlns:a16="http://schemas.microsoft.com/office/drawing/2014/main" id="{DC2DAA03-72C4-43D4-9739-7E5852DEDA3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6" name="灯片编号占位符 5">
            <a:extLst>
              <a:ext uri="{FF2B5EF4-FFF2-40B4-BE49-F238E27FC236}">
                <a16:creationId xmlns:a16="http://schemas.microsoft.com/office/drawing/2014/main" id="{36283D9C-8B49-491A-9975-221D04996A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B1452-793B-4D42-A4DF-B536F35ADC85}" type="slidenum">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Tree>
    <p:extLst>
      <p:ext uri="{BB962C8B-B14F-4D97-AF65-F5344CB8AC3E}">
        <p14:creationId xmlns:p14="http://schemas.microsoft.com/office/powerpoint/2010/main" val="42202432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t>5/26/2024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969136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63176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4063290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t>5/26/2024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t>‹#›</a:t>
            </a:fld>
            <a:endParaRPr lang="en-US"/>
          </a:p>
        </p:txBody>
      </p:sp>
    </p:spTree>
    <p:extLst>
      <p:ext uri="{BB962C8B-B14F-4D97-AF65-F5344CB8AC3E}">
        <p14:creationId xmlns:p14="http://schemas.microsoft.com/office/powerpoint/2010/main" val="3238968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9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9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9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9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997C6E1-0462-4756-AD2D-2297276D15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DB45894-9C45-45DA-8507-3715A5EA51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D6023B3-5B31-4C40-9078-DE509E0619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B595B16-B2C5-4816-BAC6-EF93849ABA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2024/5/26</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5" name="页脚占位符 4">
            <a:extLst>
              <a:ext uri="{FF2B5EF4-FFF2-40B4-BE49-F238E27FC236}">
                <a16:creationId xmlns:a16="http://schemas.microsoft.com/office/drawing/2014/main" id="{4E5ECB2F-0BC8-4E34-9252-3B6A4F251F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6" name="灯片编号占位符 5">
            <a:extLst>
              <a:ext uri="{FF2B5EF4-FFF2-40B4-BE49-F238E27FC236}">
                <a16:creationId xmlns:a16="http://schemas.microsoft.com/office/drawing/2014/main" id="{8C82F9DD-0354-43EC-AA5E-7CCB407CD2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21B1452-793B-4D42-A4DF-B536F35ADC85}" type="slidenum">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pic>
        <p:nvPicPr>
          <p:cNvPr id="8" name="图片 7"/>
          <p:cNvPicPr>
            <a:picLocks noChangeAspect="1"/>
          </p:cNvPicPr>
          <p:nvPr userDrawn="1"/>
        </p:nvPicPr>
        <p:blipFill rotWithShape="1">
          <a:blip r:embed="rId13">
            <a:extLst>
              <a:ext uri="{28A0092B-C50C-407E-A947-70E740481C1C}">
                <a14:useLocalDpi xmlns:a14="http://schemas.microsoft.com/office/drawing/2010/main" val="0"/>
              </a:ext>
            </a:extLst>
          </a:blip>
          <a:srcRect l="17563" r="17500"/>
          <a:stretch/>
        </p:blipFill>
        <p:spPr>
          <a:xfrm>
            <a:off x="0" y="0"/>
            <a:ext cx="12192000" cy="6858000"/>
          </a:xfrm>
          <a:prstGeom prst="rect">
            <a:avLst/>
          </a:prstGeom>
        </p:spPr>
      </p:pic>
      <p:sp>
        <p:nvSpPr>
          <p:cNvPr id="9" name="矩形 8"/>
          <p:cNvSpPr/>
          <p:nvPr userDrawn="1"/>
        </p:nvSpPr>
        <p:spPr>
          <a:xfrm>
            <a:off x="1280160" y="3319975"/>
            <a:ext cx="2897945" cy="20398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Source Han Sans Regular"/>
              <a:cs typeface="+mn-cs"/>
            </a:endParaRPr>
          </a:p>
        </p:txBody>
      </p:sp>
    </p:spTree>
    <p:extLst>
      <p:ext uri="{BB962C8B-B14F-4D97-AF65-F5344CB8AC3E}">
        <p14:creationId xmlns:p14="http://schemas.microsoft.com/office/powerpoint/2010/main" val="80548873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3.png"/><Relationship Id="rId5" Type="http://schemas.microsoft.com/office/2007/relationships/hdphoto" Target="../media/hdphoto19.wdp"/><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9.wdp"/></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hdphoto" Target="../media/hdphoto20.wdp"/><Relationship Id="rId7" Type="http://schemas.openxmlformats.org/officeDocument/2006/relationships/image" Target="../media/image36.gif"/><Relationship Id="rId2" Type="http://schemas.openxmlformats.org/officeDocument/2006/relationships/image" Target="../media/image34.png"/><Relationship Id="rId1" Type="http://schemas.openxmlformats.org/officeDocument/2006/relationships/slideLayout" Target="../slideLayouts/slideLayout2.xml"/><Relationship Id="rId6" Type="http://schemas.microsoft.com/office/2007/relationships/hdphoto" Target="../media/hdphoto19.wdp"/><Relationship Id="rId5" Type="http://schemas.openxmlformats.org/officeDocument/2006/relationships/image" Target="../media/image32.png"/><Relationship Id="rId4" Type="http://schemas.openxmlformats.org/officeDocument/2006/relationships/image" Target="../media/image35.gif"/><Relationship Id="rId9" Type="http://schemas.microsoft.com/office/2007/relationships/hdphoto" Target="../media/hdphoto21.wdp"/></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8.png"/><Relationship Id="rId4" Type="http://schemas.microsoft.com/office/2007/relationships/hdphoto" Target="../media/hdphoto19.wdp"/></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microsoft.com/office/2007/relationships/hdphoto" Target="../media/hdphoto22.wdp"/></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microsoft.com/office/2007/relationships/hdphoto" Target="../media/hdphoto23.wdp"/></Relationships>
</file>

<file path=ppt/slides/_rels/slide17.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43.png"/><Relationship Id="rId1" Type="http://schemas.openxmlformats.org/officeDocument/2006/relationships/slideLayout" Target="../slideLayouts/slideLayout2.xml"/><Relationship Id="rId6" Type="http://schemas.microsoft.com/office/2007/relationships/hdphoto" Target="../media/hdphoto21.wdp"/><Relationship Id="rId5" Type="http://schemas.openxmlformats.org/officeDocument/2006/relationships/image" Target="../media/image37.png"/><Relationship Id="rId4" Type="http://schemas.openxmlformats.org/officeDocument/2006/relationships/image" Target="../media/image36.gi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8.png"/><Relationship Id="rId5" Type="http://schemas.microsoft.com/office/2007/relationships/hdphoto" Target="../media/hdphoto19.wdp"/><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slideLayout" Target="../slideLayouts/slideLayout2.xml"/><Relationship Id="rId7" Type="http://schemas.openxmlformats.org/officeDocument/2006/relationships/image" Target="../media/image47.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6.png"/><Relationship Id="rId5" Type="http://schemas.openxmlformats.org/officeDocument/2006/relationships/image" Target="../media/image45.png"/><Relationship Id="rId10" Type="http://schemas.microsoft.com/office/2007/relationships/hdphoto" Target="../media/hdphoto26.wdp"/><Relationship Id="rId4" Type="http://schemas.openxmlformats.org/officeDocument/2006/relationships/notesSlide" Target="../notesSlides/notesSlide4.xml"/><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slideLayout" Target="../slideLayouts/slideLayout2.xml"/><Relationship Id="rId7" Type="http://schemas.microsoft.com/office/2007/relationships/hdphoto" Target="../media/hdphoto1.wdp"/><Relationship Id="rId12" Type="http://schemas.microsoft.com/office/2007/relationships/hdphoto" Target="../media/hdphoto3.wdp"/><Relationship Id="rId17" Type="http://schemas.openxmlformats.org/officeDocument/2006/relationships/image" Target="../media/image11.png"/><Relationship Id="rId2" Type="http://schemas.openxmlformats.org/officeDocument/2006/relationships/audio" Target="../media/media1.mp3"/><Relationship Id="rId16" Type="http://schemas.openxmlformats.org/officeDocument/2006/relationships/image" Target="../media/image10.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4.png"/><Relationship Id="rId15" Type="http://schemas.openxmlformats.org/officeDocument/2006/relationships/slide" Target="slide8.xml"/><Relationship Id="rId10" Type="http://schemas.microsoft.com/office/2007/relationships/hdphoto" Target="../media/hdphoto2.wdp"/><Relationship Id="rId4" Type="http://schemas.openxmlformats.org/officeDocument/2006/relationships/image" Target="../media/image3.jpg"/><Relationship Id="rId9" Type="http://schemas.openxmlformats.org/officeDocument/2006/relationships/image" Target="../media/image7.png"/><Relationship Id="rId14"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2.png"/><Relationship Id="rId7" Type="http://schemas.openxmlformats.org/officeDocument/2006/relationships/image" Target="../media/image49.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5.wdp"/><Relationship Id="rId11" Type="http://schemas.openxmlformats.org/officeDocument/2006/relationships/image" Target="../media/image52.gif"/><Relationship Id="rId5" Type="http://schemas.openxmlformats.org/officeDocument/2006/relationships/image" Target="../media/image47.png"/><Relationship Id="rId10" Type="http://schemas.openxmlformats.org/officeDocument/2006/relationships/image" Target="../media/image51.gif"/><Relationship Id="rId4" Type="http://schemas.microsoft.com/office/2007/relationships/hdphoto" Target="../media/hdphoto19.wdp"/><Relationship Id="rId9" Type="http://schemas.microsoft.com/office/2007/relationships/hdphoto" Target="../media/hdphoto27.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4.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14.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4.xml"/><Relationship Id="rId6" Type="http://schemas.microsoft.com/office/2007/relationships/hdphoto" Target="../media/hdphoto6.wdp"/><Relationship Id="rId5" Type="http://schemas.openxmlformats.org/officeDocument/2006/relationships/image" Target="../media/image14.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35.xml"/><Relationship Id="rId6" Type="http://schemas.microsoft.com/office/2007/relationships/hdphoto" Target="../media/hdphoto6.wdp"/><Relationship Id="rId5" Type="http://schemas.openxmlformats.org/officeDocument/2006/relationships/image" Target="../media/image14.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46.xml"/><Relationship Id="rId6" Type="http://schemas.microsoft.com/office/2007/relationships/hdphoto" Target="../media/hdphoto6.wdp"/><Relationship Id="rId5" Type="http://schemas.openxmlformats.org/officeDocument/2006/relationships/image" Target="../media/image14.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13" Type="http://schemas.microsoft.com/office/2007/relationships/hdphoto" Target="../media/hdphoto10.wdp"/><Relationship Id="rId18" Type="http://schemas.openxmlformats.org/officeDocument/2006/relationships/image" Target="../media/image22.png"/><Relationship Id="rId26" Type="http://schemas.openxmlformats.org/officeDocument/2006/relationships/image" Target="../media/image26.png"/><Relationship Id="rId3" Type="http://schemas.openxmlformats.org/officeDocument/2006/relationships/image" Target="../media/image17.png"/><Relationship Id="rId21" Type="http://schemas.microsoft.com/office/2007/relationships/hdphoto" Target="../media/hdphoto13.wdp"/><Relationship Id="rId34" Type="http://schemas.microsoft.com/office/2007/relationships/hdphoto" Target="../media/hdphoto18.wdp"/><Relationship Id="rId7" Type="http://schemas.microsoft.com/office/2007/relationships/hdphoto" Target="../media/hdphoto8.wdp"/><Relationship Id="rId12" Type="http://schemas.openxmlformats.org/officeDocument/2006/relationships/image" Target="../media/image20.png"/><Relationship Id="rId17" Type="http://schemas.openxmlformats.org/officeDocument/2006/relationships/slide" Target="slide4.xml"/><Relationship Id="rId25" Type="http://schemas.microsoft.com/office/2007/relationships/hdphoto" Target="../media/hdphoto15.wdp"/><Relationship Id="rId33" Type="http://schemas.openxmlformats.org/officeDocument/2006/relationships/image" Target="../media/image29.png"/><Relationship Id="rId2" Type="http://schemas.openxmlformats.org/officeDocument/2006/relationships/image" Target="../media/image16.jpg"/><Relationship Id="rId16" Type="http://schemas.microsoft.com/office/2007/relationships/hdphoto" Target="../media/hdphoto11.wdp"/><Relationship Id="rId20" Type="http://schemas.openxmlformats.org/officeDocument/2006/relationships/image" Target="../media/image23.png"/><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slide" Target="slide6.xml"/><Relationship Id="rId24" Type="http://schemas.openxmlformats.org/officeDocument/2006/relationships/image" Target="../media/image25.png"/><Relationship Id="rId32" Type="http://schemas.openxmlformats.org/officeDocument/2006/relationships/image" Target="../media/image28.gif"/><Relationship Id="rId5" Type="http://schemas.openxmlformats.org/officeDocument/2006/relationships/slide" Target="slide3.xml"/><Relationship Id="rId15" Type="http://schemas.openxmlformats.org/officeDocument/2006/relationships/image" Target="../media/image21.png"/><Relationship Id="rId23" Type="http://schemas.microsoft.com/office/2007/relationships/hdphoto" Target="../media/hdphoto14.wdp"/><Relationship Id="rId28" Type="http://schemas.openxmlformats.org/officeDocument/2006/relationships/image" Target="../media/image5.png"/><Relationship Id="rId10" Type="http://schemas.microsoft.com/office/2007/relationships/hdphoto" Target="../media/hdphoto9.wdp"/><Relationship Id="rId19" Type="http://schemas.microsoft.com/office/2007/relationships/hdphoto" Target="../media/hdphoto12.wdp"/><Relationship Id="rId31" Type="http://schemas.microsoft.com/office/2007/relationships/hdphoto" Target="../media/hdphoto17.wdp"/><Relationship Id="rId4" Type="http://schemas.microsoft.com/office/2007/relationships/hdphoto" Target="../media/hdphoto7.wdp"/><Relationship Id="rId9" Type="http://schemas.openxmlformats.org/officeDocument/2006/relationships/image" Target="../media/image19.png"/><Relationship Id="rId14" Type="http://schemas.openxmlformats.org/officeDocument/2006/relationships/slide" Target="slide7.xml"/><Relationship Id="rId22" Type="http://schemas.openxmlformats.org/officeDocument/2006/relationships/image" Target="../media/image24.png"/><Relationship Id="rId27" Type="http://schemas.microsoft.com/office/2007/relationships/hdphoto" Target="../media/hdphoto16.wdp"/><Relationship Id="rId30" Type="http://schemas.openxmlformats.org/officeDocument/2006/relationships/image" Target="../media/image27.png"/><Relationship Id="rId35" Type="http://schemas.openxmlformats.org/officeDocument/2006/relationships/image" Target="../media/image30.gif"/><Relationship Id="rId8" Type="http://schemas.openxmlformats.org/officeDocument/2006/relationships/slide" Target="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Rectangle 310"/>
          <p:cNvSpPr>
            <a:spLocks noChangeArrowheads="1"/>
          </p:cNvSpPr>
          <p:nvPr/>
        </p:nvSpPr>
        <p:spPr bwMode="auto">
          <a:xfrm>
            <a:off x="5486400" y="4000500"/>
            <a:ext cx="449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1800" b="0" i="0" u="none" strike="noStrike" kern="1200" cap="none" spc="0" normalizeH="0" baseline="0" noProof="0">
                <a:ln>
                  <a:noFill/>
                </a:ln>
                <a:solidFill>
                  <a:prstClr val="black"/>
                </a:solidFill>
                <a:effectLst/>
                <a:uLnTx/>
                <a:uFillTx/>
                <a:latin typeface="Source Han Sans Regular"/>
                <a:cs typeface="Arial" charset="0"/>
              </a:rPr>
              <a:t> </a:t>
            </a:r>
            <a:endParaRPr kumimoji="0" lang="vi-VN" altLang="vi-VN" sz="1800" b="0" i="0" u="none" strike="noStrike" kern="1200" cap="none" spc="0" normalizeH="0" baseline="0" noProof="0">
              <a:ln>
                <a:noFill/>
              </a:ln>
              <a:solidFill>
                <a:prstClr val="black"/>
              </a:solidFill>
              <a:effectLst/>
              <a:uLnTx/>
              <a:uFillTx/>
              <a:latin typeface="Source Han Sans Regular"/>
              <a:cs typeface="Arial" charset="0"/>
            </a:endParaRPr>
          </a:p>
        </p:txBody>
      </p:sp>
      <p:sp>
        <p:nvSpPr>
          <p:cNvPr id="8199" name="WordArt 293"/>
          <p:cNvSpPr>
            <a:spLocks noChangeArrowheads="1" noChangeShapeType="1" noTextEdit="1"/>
          </p:cNvSpPr>
          <p:nvPr/>
        </p:nvSpPr>
        <p:spPr bwMode="auto">
          <a:xfrm>
            <a:off x="3285345" y="642432"/>
            <a:ext cx="7526867" cy="66040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0" cap="none" spc="0" normalizeH="0" baseline="0" noProof="0" dirty="0">
                <a:ln w="9525">
                  <a:solidFill>
                    <a:srgbClr val="FF0000"/>
                  </a:solidFill>
                  <a:round/>
                  <a:headEnd/>
                  <a:tailEnd/>
                </a:ln>
                <a:solidFill>
                  <a:srgbClr val="FF0000"/>
                </a:solidFill>
                <a:effectLst>
                  <a:outerShdw dist="45791" dir="2021404" algn="ctr" rotWithShape="0">
                    <a:srgbClr val="B2B2B2">
                      <a:alpha val="79999"/>
                    </a:srgbClr>
                  </a:outerShdw>
                </a:effectLst>
                <a:uLnTx/>
                <a:uFillTx/>
                <a:latin typeface="Times New Roman"/>
                <a:cs typeface="Times New Roman"/>
              </a:rPr>
              <a:t>TRƯỜNG TIỂU HỌC </a:t>
            </a:r>
            <a:r>
              <a:rPr kumimoji="0" lang="en-US" sz="2700" b="1" i="0" u="none" strike="noStrike" kern="10" cap="none" spc="0" normalizeH="0" baseline="0" noProof="0" dirty="0" smtClean="0">
                <a:ln w="9525">
                  <a:solidFill>
                    <a:srgbClr val="FF0000"/>
                  </a:solidFill>
                  <a:round/>
                  <a:headEnd/>
                  <a:tailEnd/>
                </a:ln>
                <a:solidFill>
                  <a:srgbClr val="FF0000"/>
                </a:solidFill>
                <a:effectLst>
                  <a:outerShdw dist="45791" dir="2021404" algn="ctr" rotWithShape="0">
                    <a:srgbClr val="B2B2B2">
                      <a:alpha val="79999"/>
                    </a:srgbClr>
                  </a:outerShdw>
                </a:effectLst>
                <a:uLnTx/>
                <a:uFillTx/>
                <a:latin typeface="Times New Roman"/>
                <a:cs typeface="Times New Roman"/>
              </a:rPr>
              <a:t>QUỐC TUẤN </a:t>
            </a:r>
            <a:endParaRPr kumimoji="0" lang="en-US" sz="2700" b="1" i="0" u="none" strike="noStrike" kern="10" cap="none" spc="0" normalizeH="0" baseline="0" noProof="0" dirty="0">
              <a:ln w="9525">
                <a:solidFill>
                  <a:srgbClr val="FF0000"/>
                </a:solidFill>
                <a:round/>
                <a:headEnd/>
                <a:tailEnd/>
              </a:ln>
              <a:solidFill>
                <a:srgbClr val="FF0000"/>
              </a:solidFill>
              <a:effectLst>
                <a:outerShdw dist="45791" dir="2021404" algn="ctr" rotWithShape="0">
                  <a:srgbClr val="B2B2B2">
                    <a:alpha val="79999"/>
                  </a:srgbClr>
                </a:outerShdw>
              </a:effectLst>
              <a:uLnTx/>
              <a:uFillTx/>
              <a:latin typeface="Times New Roman"/>
              <a:cs typeface="Times New Roman"/>
            </a:endParaRPr>
          </a:p>
        </p:txBody>
      </p:sp>
      <p:sp>
        <p:nvSpPr>
          <p:cNvPr id="8200" name="WordArt 294"/>
          <p:cNvSpPr>
            <a:spLocks noChangeArrowheads="1" noChangeShapeType="1" noTextEdit="1"/>
          </p:cNvSpPr>
          <p:nvPr/>
        </p:nvSpPr>
        <p:spPr bwMode="auto">
          <a:xfrm>
            <a:off x="3991105" y="1684542"/>
            <a:ext cx="5229095" cy="1002891"/>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0" cap="none" spc="0" normalizeH="0" baseline="0" noProof="0" dirty="0" smtClean="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a:cs typeface="Times New Roman"/>
              </a:rPr>
              <a:t>MÔN: TIẾNG</a:t>
            </a:r>
            <a:r>
              <a:rPr kumimoji="0" lang="en-US" sz="2700" b="1" i="0" u="none" strike="noStrike" kern="10" cap="none" spc="0" normalizeH="0" noProof="0" dirty="0" smtClean="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a:cs typeface="Times New Roman"/>
              </a:rPr>
              <a:t> VIỆT </a:t>
            </a:r>
            <a:r>
              <a:rPr kumimoji="0" lang="en-US" sz="2700" b="1" i="0" u="none" strike="noStrike" kern="10" cap="none" spc="0" normalizeH="0" baseline="0" noProof="0" dirty="0" smtClean="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a:cs typeface="Times New Roman"/>
              </a:rPr>
              <a:t>LỚP 1 </a:t>
            </a:r>
            <a:endParaRPr kumimoji="0" lang="en-US" sz="2700" b="1" i="0" u="none" strike="noStrike" kern="10" cap="none" spc="0" normalizeH="0" baseline="0" noProof="0" dirty="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a:cs typeface="Times New Roman"/>
            </a:endParaRPr>
          </a:p>
        </p:txBody>
      </p:sp>
      <p:sp>
        <p:nvSpPr>
          <p:cNvPr id="8201" name="WordArt 295"/>
          <p:cNvSpPr>
            <a:spLocks noChangeArrowheads="1" noChangeShapeType="1" noTextEdit="1"/>
          </p:cNvSpPr>
          <p:nvPr/>
        </p:nvSpPr>
        <p:spPr bwMode="auto">
          <a:xfrm>
            <a:off x="2836333" y="5675989"/>
            <a:ext cx="6026151" cy="397785"/>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0" cap="none" spc="0" normalizeH="0" baseline="0" noProof="0" dirty="0">
                <a:ln w="9525">
                  <a:solidFill>
                    <a:srgbClr val="008000"/>
                  </a:solidFill>
                  <a:round/>
                  <a:headEnd/>
                  <a:tailEnd/>
                </a:ln>
                <a:solidFill>
                  <a:srgbClr val="FF0000"/>
                </a:solidFill>
                <a:effectLst>
                  <a:outerShdw dist="45791" dir="2021404" algn="ctr" rotWithShape="0">
                    <a:srgbClr val="B2B2B2">
                      <a:alpha val="79999"/>
                    </a:srgbClr>
                  </a:outerShdw>
                </a:effectLst>
                <a:uLnTx/>
                <a:uFillTx/>
                <a:latin typeface="Times New Roman"/>
                <a:cs typeface="Times New Roman"/>
              </a:rPr>
              <a:t>GIÁO VIÊN: </a:t>
            </a:r>
            <a:r>
              <a:rPr kumimoji="0" lang="en-US" sz="2700" b="1" i="0" u="none" strike="noStrike" kern="10" cap="none" spc="0" normalizeH="0" baseline="0" noProof="0" dirty="0" smtClean="0">
                <a:ln w="9525">
                  <a:solidFill>
                    <a:srgbClr val="008000"/>
                  </a:solidFill>
                  <a:round/>
                  <a:headEnd/>
                  <a:tailEnd/>
                </a:ln>
                <a:solidFill>
                  <a:srgbClr val="FF0000"/>
                </a:solidFill>
                <a:effectLst>
                  <a:outerShdw dist="45791" dir="2021404" algn="ctr" rotWithShape="0">
                    <a:srgbClr val="B2B2B2">
                      <a:alpha val="79999"/>
                    </a:srgbClr>
                  </a:outerShdw>
                </a:effectLst>
                <a:uLnTx/>
                <a:uFillTx/>
                <a:latin typeface="Times New Roman"/>
                <a:cs typeface="Times New Roman"/>
              </a:rPr>
              <a:t>LƯƠNG THỊ</a:t>
            </a:r>
            <a:r>
              <a:rPr kumimoji="0" lang="en-US" sz="2700" b="1" i="0" u="none" strike="noStrike" kern="10" cap="none" spc="0" normalizeH="0" noProof="0" dirty="0" smtClean="0">
                <a:ln w="9525">
                  <a:solidFill>
                    <a:srgbClr val="008000"/>
                  </a:solidFill>
                  <a:round/>
                  <a:headEnd/>
                  <a:tailEnd/>
                </a:ln>
                <a:solidFill>
                  <a:srgbClr val="FF0000"/>
                </a:solidFill>
                <a:effectLst>
                  <a:outerShdw dist="45791" dir="2021404" algn="ctr" rotWithShape="0">
                    <a:srgbClr val="B2B2B2">
                      <a:alpha val="79999"/>
                    </a:srgbClr>
                  </a:outerShdw>
                </a:effectLst>
                <a:uLnTx/>
                <a:uFillTx/>
                <a:latin typeface="Times New Roman"/>
                <a:cs typeface="Times New Roman"/>
              </a:rPr>
              <a:t> VÂN ANH</a:t>
            </a:r>
            <a:endParaRPr kumimoji="0" lang="en-US" sz="2700" b="1" i="0" u="none" strike="noStrike" kern="10" cap="none" spc="0" normalizeH="0" baseline="0" noProof="0" dirty="0">
              <a:ln w="9525">
                <a:solidFill>
                  <a:srgbClr val="008000"/>
                </a:solidFill>
                <a:round/>
                <a:headEnd/>
                <a:tailEnd/>
              </a:ln>
              <a:solidFill>
                <a:srgbClr val="FF0000"/>
              </a:solidFill>
              <a:effectLst>
                <a:outerShdw dist="45791" dir="2021404" algn="ctr" rotWithShape="0">
                  <a:srgbClr val="B2B2B2">
                    <a:alpha val="79999"/>
                  </a:srgbClr>
                </a:outerShdw>
              </a:effectLst>
              <a:uLnTx/>
              <a:uFillTx/>
              <a:latin typeface="Times New Roman"/>
              <a:cs typeface="Times New Roman"/>
            </a:endParaRPr>
          </a:p>
        </p:txBody>
      </p:sp>
      <p:sp>
        <p:nvSpPr>
          <p:cNvPr id="8206" name="WordArt 11"/>
          <p:cNvSpPr>
            <a:spLocks noChangeArrowheads="1" noChangeShapeType="1" noTextEdit="1"/>
          </p:cNvSpPr>
          <p:nvPr/>
        </p:nvSpPr>
        <p:spPr bwMode="auto">
          <a:xfrm>
            <a:off x="1083212" y="3051517"/>
            <a:ext cx="10603915" cy="1447800"/>
          </a:xfrm>
          <a:prstGeom prst="rect">
            <a:avLst/>
          </a:prstGeom>
        </p:spPr>
        <p:style>
          <a:lnRef idx="2">
            <a:schemeClr val="accent5"/>
          </a:lnRef>
          <a:fillRef idx="1">
            <a:schemeClr val="lt1"/>
          </a:fillRef>
          <a:effectRef idx="0">
            <a:schemeClr val="accent5"/>
          </a:effectRef>
          <a:fontRef idx="minor">
            <a:schemeClr val="dk1"/>
          </a:fontRef>
        </p:style>
        <p:txBody>
          <a:bodyPr wrap="none" fromWordArt="1">
            <a:prstTxWarp prst="textChevronInverted">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smtClean="0">
                <a:ln w="11430"/>
                <a:solidFill>
                  <a:srgbClr val="0000FF"/>
                </a:solidFill>
                <a:effectLst>
                  <a:outerShdw blurRad="50800" dist="39000" dir="5460000" algn="tl">
                    <a:srgbClr val="000000">
                      <a:alpha val="38000"/>
                    </a:srgbClr>
                  </a:outerShdw>
                </a:effectLst>
                <a:uLnTx/>
                <a:uFillTx/>
                <a:latin typeface="Times New Roman"/>
                <a:cs typeface="Times New Roman"/>
              </a:rPr>
              <a:t>  NHỚ</a:t>
            </a:r>
            <a:r>
              <a:rPr kumimoji="0" lang="en-US" sz="3600" b="1" i="0" u="none" strike="noStrike" kern="10" cap="none" spc="0" normalizeH="0" noProof="0" dirty="0" smtClean="0">
                <a:ln w="11430"/>
                <a:solidFill>
                  <a:srgbClr val="0000FF"/>
                </a:solidFill>
                <a:effectLst>
                  <a:outerShdw blurRad="50800" dist="39000" dir="5460000" algn="tl">
                    <a:srgbClr val="000000">
                      <a:alpha val="38000"/>
                    </a:srgbClr>
                  </a:outerShdw>
                </a:effectLst>
                <a:uLnTx/>
                <a:uFillTx/>
                <a:latin typeface="Times New Roman"/>
                <a:cs typeface="Times New Roman"/>
              </a:rPr>
              <a:t> ƠN – TIẾT 1,2</a:t>
            </a:r>
            <a:endParaRPr kumimoji="0" lang="en-US" sz="3600" b="1" i="0" u="none" strike="noStrike" kern="10" cap="none" spc="0" normalizeH="0" baseline="0" noProof="0" dirty="0">
              <a:ln w="11430"/>
              <a:solidFill>
                <a:srgbClr val="0000FF"/>
              </a:solidFill>
              <a:effectLst>
                <a:outerShdw blurRad="50800" dist="39000" dir="5460000" algn="tl">
                  <a:srgbClr val="000000">
                    <a:alpha val="38000"/>
                  </a:srgbClr>
                </a:outerShdw>
              </a:effectLst>
              <a:uLnTx/>
              <a:uFillTx/>
              <a:latin typeface="Times New Roman"/>
              <a:cs typeface="Times New Roman"/>
            </a:endParaRPr>
          </a:p>
        </p:txBody>
      </p:sp>
    </p:spTree>
    <p:extLst>
      <p:ext uri="{BB962C8B-B14F-4D97-AF65-F5344CB8AC3E}">
        <p14:creationId xmlns:p14="http://schemas.microsoft.com/office/powerpoint/2010/main" val="245380350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7799" y="-14642"/>
            <a:ext cx="12383008" cy="20720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862E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43199" y="10758"/>
            <a:ext cx="123875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659635" y="-848744"/>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22390" y="-84016"/>
            <a:ext cx="1341530" cy="1200280"/>
          </a:xfrm>
          <a:prstGeom prst="rect">
            <a:avLst/>
          </a:prstGeom>
          <a:noFill/>
        </p:spPr>
        <p:txBody>
          <a:bodyPr wrap="square" lIns="91391" tIns="45696" rIns="91391" bIns="45696" rtlCol="0">
            <a:spAutoFit/>
          </a:bodyPr>
          <a:lstStyle/>
          <a:p>
            <a:pPr algn="ctr"/>
            <a:r>
              <a:rPr lang="en-US" sz="7200" b="1" dirty="0">
                <a:solidFill>
                  <a:srgbClr val="E20CA5"/>
                </a:solidFill>
                <a:latin typeface="Arial Rounded MT Bold" pitchFamily="34" charset="0"/>
                <a:ea typeface="Arial-Rounded" pitchFamily="34" charset="0"/>
                <a:cs typeface="Times New Roman" pitchFamily="18" charset="0"/>
              </a:rPr>
              <a:t>8</a:t>
            </a:r>
          </a:p>
        </p:txBody>
      </p:sp>
      <p:sp>
        <p:nvSpPr>
          <p:cNvPr id="11" name="TextBox 10"/>
          <p:cNvSpPr txBox="1"/>
          <p:nvPr/>
        </p:nvSpPr>
        <p:spPr>
          <a:xfrm>
            <a:off x="1772257" y="189140"/>
            <a:ext cx="10227833" cy="1107947"/>
          </a:xfrm>
          <a:prstGeom prst="rect">
            <a:avLst/>
          </a:prstGeom>
          <a:noFill/>
        </p:spPr>
        <p:txBody>
          <a:bodyPr wrap="square" lIns="91391" tIns="45696" rIns="91391" bIns="45696" rtlCol="0">
            <a:spAutoFit/>
          </a:bodyPr>
          <a:lstStyle/>
          <a:p>
            <a:pPr algn="ctr"/>
            <a:r>
              <a:rPr lang="en-US" sz="6600" b="1" dirty="0">
                <a:ln w="3175">
                  <a:solidFill>
                    <a:schemeClr val="bg1"/>
                  </a:solidFill>
                </a:ln>
                <a:solidFill>
                  <a:schemeClr val="bg1"/>
                </a:solidFill>
                <a:latin typeface="Arial-Rounded" pitchFamily="34" charset="0"/>
                <a:ea typeface="Arial-Rounded" pitchFamily="34" charset="0"/>
                <a:cs typeface="Arial-Rounded" pitchFamily="34" charset="0"/>
              </a:rPr>
              <a:t>ĐẤT NƯỚC VÀ CON NGƯỜI</a:t>
            </a:r>
          </a:p>
        </p:txBody>
      </p:sp>
      <p:grpSp>
        <p:nvGrpSpPr>
          <p:cNvPr id="12" name="Group 11"/>
          <p:cNvGrpSpPr/>
          <p:nvPr/>
        </p:nvGrpSpPr>
        <p:grpSpPr>
          <a:xfrm>
            <a:off x="3048000" y="3193765"/>
            <a:ext cx="6858000" cy="1454435"/>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a:off x="9589679" y="101573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6" name="Rectangle 16"/>
          <p:cNvSpPr/>
          <p:nvPr/>
        </p:nvSpPr>
        <p:spPr>
          <a:xfrm rot="269291">
            <a:off x="1656203" y="3604693"/>
            <a:ext cx="1156388" cy="1191123"/>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C86866"/>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489815">
            <a:off x="1837734" y="3750192"/>
            <a:ext cx="1177426" cy="947921"/>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2360459" y="3172365"/>
            <a:ext cx="1378806" cy="1412343"/>
            <a:chOff x="1149549" y="1066515"/>
            <a:chExt cx="992332" cy="992332"/>
          </a:xfrm>
          <a:solidFill>
            <a:srgbClr val="F0720A"/>
          </a:solidFill>
        </p:grpSpPr>
        <p:sp>
          <p:nvSpPr>
            <p:cNvPr id="19" name="Oval 18"/>
            <p:cNvSpPr/>
            <p:nvPr/>
          </p:nvSpPr>
          <p:spPr>
            <a:xfrm>
              <a:off x="1149549" y="1066515"/>
              <a:ext cx="992332" cy="992332"/>
            </a:xfrm>
            <a:prstGeom prst="ellipse">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188514" y="1081550"/>
              <a:ext cx="914400" cy="914400"/>
            </a:xfrm>
            <a:prstGeom prst="ellipse">
              <a:avLst/>
            </a:prstGeom>
            <a:solidFill>
              <a:srgbClr val="E20C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2581196" y="3172365"/>
            <a:ext cx="990600" cy="1477279"/>
          </a:xfrm>
          <a:prstGeom prst="rect">
            <a:avLst/>
          </a:prstGeom>
          <a:noFill/>
        </p:spPr>
        <p:txBody>
          <a:bodyPr wrap="square" lIns="91391" tIns="45696" rIns="91391" bIns="45696" rtlCol="0">
            <a:spAutoFit/>
          </a:bodyPr>
          <a:lstStyle/>
          <a:p>
            <a:pPr algn="ctr"/>
            <a:r>
              <a:rPr lang="en-US" sz="3600" b="1" dirty="0">
                <a:solidFill>
                  <a:schemeClr val="bg1"/>
                </a:solidFill>
                <a:latin typeface="Arial-Rounded" pitchFamily="34" charset="0"/>
                <a:ea typeface="Arial-Rounded" pitchFamily="34" charset="0"/>
                <a:cs typeface="Arial-Rounded" pitchFamily="34" charset="0"/>
              </a:rPr>
              <a:t>Bài</a:t>
            </a:r>
          </a:p>
          <a:p>
            <a:pPr algn="ctr"/>
            <a:r>
              <a:rPr lang="en-US" sz="5400" b="1" dirty="0">
                <a:solidFill>
                  <a:schemeClr val="bg1"/>
                </a:solidFill>
                <a:latin typeface="Arial Rounded MT Bold" pitchFamily="34" charset="0"/>
                <a:ea typeface="Arial-Rounded" pitchFamily="34" charset="0"/>
                <a:cs typeface="Times New Roman" pitchFamily="18" charset="0"/>
              </a:rPr>
              <a:t>5</a:t>
            </a:r>
          </a:p>
        </p:txBody>
      </p:sp>
      <p:sp>
        <p:nvSpPr>
          <p:cNvPr id="22" name="TextBox 21"/>
          <p:cNvSpPr txBox="1"/>
          <p:nvPr/>
        </p:nvSpPr>
        <p:spPr>
          <a:xfrm>
            <a:off x="3022449" y="3363549"/>
            <a:ext cx="6605191" cy="1015614"/>
          </a:xfrm>
          <a:prstGeom prst="rect">
            <a:avLst/>
          </a:prstGeom>
          <a:noFill/>
        </p:spPr>
        <p:txBody>
          <a:bodyPr wrap="square" lIns="91391" tIns="45696" rIns="91391" bIns="45696" rtlCol="0">
            <a:spAutoFit/>
          </a:bodyPr>
          <a:lstStyle/>
          <a:p>
            <a:pPr algn="ctr"/>
            <a:r>
              <a:rPr lang="en-US" sz="6000" b="1" dirty="0">
                <a:solidFill>
                  <a:schemeClr val="accent6">
                    <a:lumMod val="75000"/>
                  </a:schemeClr>
                </a:solidFill>
                <a:latin typeface="Arial-Rounded" pitchFamily="34" charset="0"/>
                <a:ea typeface="Arial-Rounded" pitchFamily="34" charset="0"/>
                <a:cs typeface="Arial-Rounded" pitchFamily="34" charset="0"/>
              </a:rPr>
              <a:t>NHỚ ƠN </a:t>
            </a:r>
          </a:p>
        </p:txBody>
      </p:sp>
    </p:spTree>
    <p:extLst>
      <p:ext uri="{BB962C8B-B14F-4D97-AF65-F5344CB8AC3E}">
        <p14:creationId xmlns:p14="http://schemas.microsoft.com/office/powerpoint/2010/main" val="891025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0" y="76200"/>
            <a:ext cx="609600" cy="609600"/>
          </a:xfrm>
          <a:prstGeom prst="ellipse">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4000" b="1" dirty="0">
                <a:solidFill>
                  <a:schemeClr val="bg1"/>
                </a:solidFill>
                <a:latin typeface="Arial Rounded MT Bold" pitchFamily="34" charset="0"/>
                <a:cs typeface="Times New Roman" pitchFamily="18" charset="0"/>
              </a:rPr>
              <a:t>2</a:t>
            </a:r>
          </a:p>
        </p:txBody>
      </p:sp>
      <p:sp>
        <p:nvSpPr>
          <p:cNvPr id="6" name="TextBox 5"/>
          <p:cNvSpPr txBox="1"/>
          <p:nvPr/>
        </p:nvSpPr>
        <p:spPr>
          <a:xfrm>
            <a:off x="623455" y="-34474"/>
            <a:ext cx="1801091" cy="830948"/>
          </a:xfrm>
          <a:prstGeom prst="rect">
            <a:avLst/>
          </a:prstGeom>
          <a:noFill/>
        </p:spPr>
        <p:txBody>
          <a:bodyPr wrap="square" lIns="91391" tIns="45696" rIns="91391" bIns="45696" rtlCol="0">
            <a:spAutoFit/>
          </a:bodyPr>
          <a:lstStyle/>
          <a:p>
            <a:pPr algn="just"/>
            <a:r>
              <a:rPr lang="en-US" sz="4800" b="1" dirty="0">
                <a:latin typeface="Arial-Rounded" pitchFamily="34" charset="0"/>
                <a:ea typeface="Arial-Rounded" pitchFamily="34" charset="0"/>
                <a:cs typeface="Arial-Rounded" pitchFamily="34" charset="0"/>
              </a:rPr>
              <a:t>Đọc</a:t>
            </a:r>
          </a:p>
        </p:txBody>
      </p:sp>
      <p:sp>
        <p:nvSpPr>
          <p:cNvPr id="7" name="Rectangle 6"/>
          <p:cNvSpPr/>
          <p:nvPr/>
        </p:nvSpPr>
        <p:spPr>
          <a:xfrm>
            <a:off x="1905000" y="228600"/>
            <a:ext cx="5837095" cy="1877437"/>
          </a:xfrm>
          <a:prstGeom prst="rect">
            <a:avLst/>
          </a:prstGeom>
        </p:spPr>
        <p:txBody>
          <a:bodyPr wrap="square">
            <a:spAutoFit/>
          </a:bodyPr>
          <a:lstStyle/>
          <a:p>
            <a:pPr algn="ctr">
              <a:defRPr/>
            </a:pPr>
            <a:r>
              <a:rPr lang="en-US" sz="4800" b="1" dirty="0">
                <a:latin typeface="Arial-Rounded" panose="020B0500000000000000" pitchFamily="34" charset="0"/>
                <a:ea typeface="Arial-Rounded" panose="020B0500000000000000" pitchFamily="34" charset="0"/>
                <a:cs typeface="Arial-Rounded" panose="020B0500000000000000" pitchFamily="34" charset="0"/>
              </a:rPr>
              <a:t>Nhớ ơn </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660" b="97787" l="3721" r="99535">
                        <a14:foregroundMark x1="33023" y1="20470" x2="8837" y2="47718"/>
                        <a14:foregroundMark x1="13721" y1="34302" x2="4186" y2="42877"/>
                        <a14:foregroundMark x1="63953" y1="38728" x2="52326" y2="64039"/>
                        <a14:foregroundMark x1="32093" y1="60996" x2="74186" y2="60858"/>
                        <a14:foregroundMark x1="42791" y1="1660" x2="64651" y2="9129"/>
                        <a14:foregroundMark x1="27209" y1="2628" x2="32791" y2="11895"/>
                        <a14:foregroundMark x1="69767" y1="11480" x2="71628" y2="13140"/>
                        <a14:foregroundMark x1="16977" y1="26003" x2="19535" y2="29461"/>
                        <a14:foregroundMark x1="32093" y1="47441" x2="46279" y2="49654"/>
                        <a14:foregroundMark x1="24884" y1="6086" x2="31395" y2="13140"/>
                        <a14:backgroundMark x1="28837" y1="17566" x2="58605" y2="17151"/>
                        <a14:backgroundMark x1="1395" y1="36376" x2="9302" y2="36376"/>
                      </a14:backgroundRemoval>
                    </a14:imgEffect>
                  </a14:imgLayer>
                </a14:imgProps>
              </a:ext>
              <a:ext uri="{28A0092B-C50C-407E-A947-70E740481C1C}">
                <a14:useLocalDpi xmlns:a14="http://schemas.microsoft.com/office/drawing/2010/main" val="0"/>
              </a:ext>
            </a:extLst>
          </a:blip>
          <a:stretch>
            <a:fillRect/>
          </a:stretch>
        </p:blipFill>
        <p:spPr>
          <a:xfrm>
            <a:off x="8113245" y="20782"/>
            <a:ext cx="4078755" cy="6858000"/>
          </a:xfrm>
          <a:prstGeom prst="rect">
            <a:avLst/>
          </a:prstGeom>
        </p:spPr>
      </p:pic>
      <p:sp>
        <p:nvSpPr>
          <p:cNvPr id="9" name="Rectangle 8"/>
          <p:cNvSpPr/>
          <p:nvPr/>
        </p:nvSpPr>
        <p:spPr>
          <a:xfrm>
            <a:off x="62347" y="1010185"/>
            <a:ext cx="6047508" cy="8002191"/>
          </a:xfrm>
          <a:prstGeom prst="rect">
            <a:avLst/>
          </a:prstGeom>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bát cơm,</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đĩa rau muống,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đào ao.</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quả đào,</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vun gốc.</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con ốc,</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đi mò. </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Sang đò,</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4382856" y="2092182"/>
            <a:ext cx="6047508" cy="5324535"/>
          </a:xfrm>
          <a:prstGeom prst="rect">
            <a:avLst/>
          </a:prstGeom>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Nằm võng,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mắc dây.</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Đứng mát gốc cây,</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trồng trọt. </a:t>
            </a:r>
          </a:p>
          <a:p>
            <a:pPr algn="r">
              <a:lnSpc>
                <a:spcPct val="150000"/>
              </a:lnSpc>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(Đồng dao)</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Cloud 10"/>
          <p:cNvSpPr/>
          <p:nvPr/>
        </p:nvSpPr>
        <p:spPr>
          <a:xfrm>
            <a:off x="5661395" y="5334000"/>
            <a:ext cx="2926316" cy="730269"/>
          </a:xfrm>
          <a:prstGeom prst="cloud">
            <a:avLst/>
          </a:prstGeom>
          <a:solidFill>
            <a:srgbClr val="FF2FE1"/>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itchFamily="34" charset="0"/>
                <a:ea typeface="Arial-Rounded" pitchFamily="34" charset="0"/>
                <a:cs typeface="Arial-Rounded" pitchFamily="34" charset="0"/>
              </a:rPr>
              <a:t>Đọc mẫu</a:t>
            </a:r>
          </a:p>
        </p:txBody>
      </p:sp>
      <p:pic>
        <p:nvPicPr>
          <p:cNvPr id="12" name="Hành trang số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13270" y="491674"/>
            <a:ext cx="609600" cy="609600"/>
          </a:xfrm>
          <a:prstGeom prst="rect">
            <a:avLst/>
          </a:prstGeom>
        </p:spPr>
      </p:pic>
    </p:spTree>
    <p:extLst>
      <p:ext uri="{BB962C8B-B14F-4D97-AF65-F5344CB8AC3E}">
        <p14:creationId xmlns:p14="http://schemas.microsoft.com/office/powerpoint/2010/main" val="119231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24090" fill="hold"/>
                                        <p:tgtEl>
                                          <p:spTgt spid="12"/>
                                        </p:tgtEl>
                                      </p:cBhvr>
                                    </p:cmd>
                                  </p:childTnLst>
                                </p:cTn>
                              </p:par>
                            </p:childTnLst>
                          </p:cTn>
                        </p:par>
                      </p:childTnLst>
                    </p:cTn>
                  </p:par>
                </p:childTnLst>
              </p:cTn>
              <p:nextCondLst>
                <p:cond evt="onClick" delay="0">
                  <p:tgtEl>
                    <p:spTgt spid="12"/>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bldLst>
      <p:bldP spid="7" grpId="0"/>
      <p:bldP spid="9" grpId="0"/>
      <p:bldP spid="10"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0" y="20782"/>
            <a:ext cx="609600" cy="609600"/>
          </a:xfrm>
          <a:prstGeom prst="ellipse">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4400" b="1" dirty="0">
                <a:solidFill>
                  <a:schemeClr val="bg1"/>
                </a:solidFill>
                <a:latin typeface="Arial Rounded MT Bold" pitchFamily="34" charset="0"/>
                <a:cs typeface="Times New Roman" pitchFamily="18" charset="0"/>
              </a:rPr>
              <a:t>2</a:t>
            </a:r>
          </a:p>
        </p:txBody>
      </p:sp>
      <p:sp>
        <p:nvSpPr>
          <p:cNvPr id="6" name="TextBox 5"/>
          <p:cNvSpPr txBox="1"/>
          <p:nvPr/>
        </p:nvSpPr>
        <p:spPr>
          <a:xfrm>
            <a:off x="609600" y="-59115"/>
            <a:ext cx="1745672" cy="769393"/>
          </a:xfrm>
          <a:prstGeom prst="rect">
            <a:avLst/>
          </a:prstGeom>
          <a:noFill/>
        </p:spPr>
        <p:txBody>
          <a:bodyPr wrap="square" lIns="91391" tIns="45696" rIns="91391" bIns="45696" rtlCol="0">
            <a:spAutoFit/>
          </a:bodyPr>
          <a:lstStyle/>
          <a:p>
            <a:pPr algn="just"/>
            <a:r>
              <a:rPr lang="en-US" sz="4400" b="1" dirty="0">
                <a:latin typeface="Arial-Rounded" pitchFamily="34" charset="0"/>
                <a:ea typeface="Arial-Rounded" pitchFamily="34" charset="0"/>
                <a:cs typeface="Arial-Rounded" pitchFamily="34" charset="0"/>
              </a:rPr>
              <a:t>Đọc</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660" b="97787" l="3721" r="99535">
                        <a14:foregroundMark x1="33023" y1="20470" x2="8837" y2="47718"/>
                        <a14:foregroundMark x1="13721" y1="34302" x2="4186" y2="42877"/>
                        <a14:foregroundMark x1="63953" y1="38728" x2="52326" y2="64039"/>
                        <a14:foregroundMark x1="32093" y1="60996" x2="74186" y2="60858"/>
                        <a14:foregroundMark x1="42791" y1="1660" x2="64651" y2="9129"/>
                        <a14:foregroundMark x1="27209" y1="2628" x2="32791" y2="11895"/>
                        <a14:foregroundMark x1="69767" y1="11480" x2="71628" y2="13140"/>
                        <a14:foregroundMark x1="16977" y1="26003" x2="19535" y2="29461"/>
                        <a14:foregroundMark x1="32093" y1="47441" x2="46279" y2="49654"/>
                        <a14:foregroundMark x1="24884" y1="6086" x2="31395" y2="13140"/>
                        <a14:backgroundMark x1="28837" y1="17566" x2="58605" y2="17151"/>
                        <a14:backgroundMark x1="1395" y1="36376" x2="9302" y2="36376"/>
                      </a14:backgroundRemoval>
                    </a14:imgEffect>
                  </a14:imgLayer>
                </a14:imgProps>
              </a:ext>
              <a:ext uri="{28A0092B-C50C-407E-A947-70E740481C1C}">
                <a14:useLocalDpi xmlns:a14="http://schemas.microsoft.com/office/drawing/2010/main" val="0"/>
              </a:ext>
            </a:extLst>
          </a:blip>
          <a:stretch>
            <a:fillRect/>
          </a:stretch>
        </p:blipFill>
        <p:spPr>
          <a:xfrm>
            <a:off x="8113245" y="20782"/>
            <a:ext cx="4078755" cy="6858000"/>
          </a:xfrm>
          <a:prstGeom prst="rect">
            <a:avLst/>
          </a:prstGeom>
        </p:spPr>
      </p:pic>
      <p:sp>
        <p:nvSpPr>
          <p:cNvPr id="8" name="Rectangle 7"/>
          <p:cNvSpPr/>
          <p:nvPr/>
        </p:nvSpPr>
        <p:spPr>
          <a:xfrm>
            <a:off x="1905000" y="228600"/>
            <a:ext cx="5837095" cy="1877437"/>
          </a:xfrm>
          <a:prstGeom prst="rect">
            <a:avLst/>
          </a:prstGeom>
        </p:spPr>
        <p:txBody>
          <a:bodyPr wrap="square">
            <a:spAutoFit/>
          </a:bodyPr>
          <a:lstStyle/>
          <a:p>
            <a:pPr algn="ctr">
              <a:defRPr/>
            </a:pPr>
            <a:r>
              <a:rPr lang="en-US" sz="4800" b="1" dirty="0">
                <a:latin typeface="Arial-Rounded" panose="020B0500000000000000" pitchFamily="34" charset="0"/>
                <a:ea typeface="Arial-Rounded" panose="020B0500000000000000" pitchFamily="34" charset="0"/>
                <a:cs typeface="Arial-Rounded" panose="020B0500000000000000" pitchFamily="34" charset="0"/>
              </a:rPr>
              <a:t>Nhớ ơn </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62347" y="1010185"/>
            <a:ext cx="6047508" cy="8002191"/>
          </a:xfrm>
          <a:prstGeom prst="rect">
            <a:avLst/>
          </a:prstGeom>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bát cơm,</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đĩa rau muống,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đào ao.</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quả đào,</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vun gốc.</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con ốc,</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đi mò. </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Sang đò,</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4382856" y="2092182"/>
            <a:ext cx="6047508" cy="5324535"/>
          </a:xfrm>
          <a:prstGeom prst="rect">
            <a:avLst/>
          </a:prstGeom>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Nằm võng,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mắc dây.</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Đứng mát gốc cây,</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trồng trọt. </a:t>
            </a:r>
          </a:p>
          <a:p>
            <a:pPr algn="r">
              <a:lnSpc>
                <a:spcPct val="150000"/>
              </a:lnSpc>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(Đồng dao)</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4823547" y="6150150"/>
            <a:ext cx="5541818" cy="707850"/>
          </a:xfrm>
          <a:prstGeom prst="rect">
            <a:avLst/>
          </a:prstGeom>
          <a:solidFill>
            <a:srgbClr val="FF2FE1"/>
          </a:solidFill>
        </p:spPr>
        <p:txBody>
          <a:bodyPr wrap="square" lIns="91403" tIns="45702" rIns="91403" bIns="45702" rtlCol="0">
            <a:spAutoFit/>
          </a:bodyPr>
          <a:lstStyle/>
          <a:p>
            <a:pPr algn="ctr"/>
            <a:r>
              <a:rPr lang="en-US" sz="4000" b="1" dirty="0">
                <a:latin typeface="Arial-Rounded" pitchFamily="34" charset="0"/>
                <a:ea typeface="Arial-Rounded" pitchFamily="34" charset="0"/>
                <a:cs typeface="Arial-Rounded" pitchFamily="34" charset="0"/>
              </a:rPr>
              <a:t>Đọc nối tiếp câu lần 1.</a:t>
            </a:r>
          </a:p>
        </p:txBody>
      </p:sp>
      <p:sp>
        <p:nvSpPr>
          <p:cNvPr id="12" name="TextBox 11"/>
          <p:cNvSpPr txBox="1"/>
          <p:nvPr/>
        </p:nvSpPr>
        <p:spPr>
          <a:xfrm>
            <a:off x="4823547" y="6131002"/>
            <a:ext cx="5541818" cy="707850"/>
          </a:xfrm>
          <a:prstGeom prst="rect">
            <a:avLst/>
          </a:prstGeom>
          <a:solidFill>
            <a:srgbClr val="FF2FE1"/>
          </a:solidFill>
        </p:spPr>
        <p:txBody>
          <a:bodyPr wrap="square" lIns="91403" tIns="45702" rIns="91403" bIns="45702" rtlCol="0">
            <a:spAutoFit/>
          </a:bodyPr>
          <a:lstStyle/>
          <a:p>
            <a:pPr algn="ctr"/>
            <a:r>
              <a:rPr lang="en-US" sz="4000" b="1" dirty="0">
                <a:latin typeface="Arial-Rounded" pitchFamily="34" charset="0"/>
                <a:ea typeface="Arial-Rounded" pitchFamily="34" charset="0"/>
                <a:cs typeface="Arial-Rounded" pitchFamily="34" charset="0"/>
              </a:rPr>
              <a:t>Từ khó, dễ đọc trong bài.</a:t>
            </a:r>
          </a:p>
        </p:txBody>
      </p:sp>
      <p:cxnSp>
        <p:nvCxnSpPr>
          <p:cNvPr id="13" name="Straight Connector 12"/>
          <p:cNvCxnSpPr/>
          <p:nvPr/>
        </p:nvCxnSpPr>
        <p:spPr>
          <a:xfrm flipH="1">
            <a:off x="2385339" y="2106037"/>
            <a:ext cx="1626367" cy="213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330746" y="4343400"/>
            <a:ext cx="1403054" cy="213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731182" y="5410200"/>
            <a:ext cx="60218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278634" y="5943600"/>
            <a:ext cx="1321566" cy="213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643742" y="4364799"/>
            <a:ext cx="1626367" cy="213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808449" y="6131002"/>
            <a:ext cx="5541818" cy="707850"/>
          </a:xfrm>
          <a:prstGeom prst="rect">
            <a:avLst/>
          </a:prstGeom>
          <a:solidFill>
            <a:srgbClr val="FF2FE1"/>
          </a:solidFill>
        </p:spPr>
        <p:txBody>
          <a:bodyPr wrap="square" lIns="91403" tIns="45702" rIns="91403" bIns="45702" rtlCol="0">
            <a:spAutoFit/>
          </a:bodyPr>
          <a:lstStyle/>
          <a:p>
            <a:pPr algn="ctr"/>
            <a:r>
              <a:rPr lang="en-US" sz="4000" b="1" dirty="0">
                <a:latin typeface="Arial-Rounded" pitchFamily="34" charset="0"/>
                <a:ea typeface="Arial-Rounded" pitchFamily="34" charset="0"/>
                <a:cs typeface="Arial-Rounded" pitchFamily="34" charset="0"/>
              </a:rPr>
              <a:t>Đọc nối tiếp câu lần 2.</a:t>
            </a:r>
          </a:p>
        </p:txBody>
      </p:sp>
    </p:spTree>
    <p:extLst>
      <p:ext uri="{BB962C8B-B14F-4D97-AF65-F5344CB8AC3E}">
        <p14:creationId xmlns:p14="http://schemas.microsoft.com/office/powerpoint/2010/main" val="70806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1+#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1+#ppt_w/2"/>
                                          </p:val>
                                        </p:tav>
                                        <p:tav tm="100000">
                                          <p:val>
                                            <p:strVal val="#ppt_x"/>
                                          </p:val>
                                        </p:tav>
                                      </p:tavLst>
                                    </p:anim>
                                    <p:anim calcmode="lin" valueType="num">
                                      <p:cBhvr additive="base">
                                        <p:cTn id="56"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animBg="1"/>
      <p:bldP spid="12"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66195" y="123347"/>
            <a:ext cx="4572000" cy="769405"/>
          </a:xfrm>
          <a:prstGeom prst="rect">
            <a:avLst/>
          </a:prstGeom>
          <a:solidFill>
            <a:srgbClr val="FF2FE1"/>
          </a:solidFill>
        </p:spPr>
        <p:txBody>
          <a:bodyPr wrap="square" lIns="91403" tIns="45702" rIns="91403" bIns="45702" rtlCol="0">
            <a:spAutoFit/>
          </a:bodyPr>
          <a:lstStyle/>
          <a:p>
            <a:pPr algn="ctr"/>
            <a:r>
              <a:rPr lang="en-US" sz="4400" b="1" dirty="0">
                <a:latin typeface="Arial-Rounded" pitchFamily="34" charset="0"/>
                <a:ea typeface="Arial-Rounded" pitchFamily="34" charset="0"/>
                <a:cs typeface="Arial-Rounded" pitchFamily="34" charset="0"/>
              </a:rPr>
              <a:t>Luyện đọc khổ thơ</a:t>
            </a:r>
          </a:p>
        </p:txBody>
      </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228600" y="-6927"/>
            <a:ext cx="1524000" cy="123080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4704" y="-27709"/>
            <a:ext cx="2241296" cy="177165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1660" b="97787" l="3721" r="99535">
                        <a14:foregroundMark x1="33023" y1="20470" x2="8837" y2="47718"/>
                        <a14:foregroundMark x1="13721" y1="34302" x2="4186" y2="42877"/>
                        <a14:foregroundMark x1="63953" y1="38728" x2="52326" y2="64039"/>
                        <a14:foregroundMark x1="32093" y1="60996" x2="74186" y2="60858"/>
                        <a14:foregroundMark x1="42791" y1="1660" x2="64651" y2="9129"/>
                        <a14:foregroundMark x1="27209" y1="2628" x2="32791" y2="11895"/>
                        <a14:foregroundMark x1="69767" y1="11480" x2="71628" y2="13140"/>
                        <a14:foregroundMark x1="16977" y1="26003" x2="19535" y2="29461"/>
                        <a14:foregroundMark x1="32093" y1="47441" x2="46279" y2="49654"/>
                        <a14:foregroundMark x1="24884" y1="6086" x2="31395" y2="13140"/>
                        <a14:backgroundMark x1="28837" y1="17566" x2="58605" y2="17151"/>
                        <a14:backgroundMark x1="1395" y1="36376" x2="9302" y2="36376"/>
                      </a14:backgroundRemoval>
                    </a14:imgEffect>
                  </a14:imgLayer>
                </a14:imgProps>
              </a:ext>
              <a:ext uri="{28A0092B-C50C-407E-A947-70E740481C1C}">
                <a14:useLocalDpi xmlns:a14="http://schemas.microsoft.com/office/drawing/2010/main" val="0"/>
              </a:ext>
            </a:extLst>
          </a:blip>
          <a:stretch>
            <a:fillRect/>
          </a:stretch>
        </p:blipFill>
        <p:spPr>
          <a:xfrm>
            <a:off x="8113245" y="-27709"/>
            <a:ext cx="4078755" cy="685800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71372" y="-571500"/>
            <a:ext cx="2381250" cy="1905000"/>
          </a:xfrm>
          <a:prstGeom prst="rect">
            <a:avLst/>
          </a:prstGeom>
        </p:spPr>
      </p:pic>
      <p:sp>
        <p:nvSpPr>
          <p:cNvPr id="14" name="Rectangle 13"/>
          <p:cNvSpPr/>
          <p:nvPr/>
        </p:nvSpPr>
        <p:spPr>
          <a:xfrm>
            <a:off x="1524000" y="1828800"/>
            <a:ext cx="6047508" cy="5416868"/>
          </a:xfrm>
          <a:prstGeom prst="rect">
            <a:avLst/>
          </a:prstGeom>
        </p:spPr>
        <p:txBody>
          <a:bodyPr wrap="square">
            <a:spAutoFit/>
          </a:bodyPr>
          <a:lstStyle/>
          <a:p>
            <a:pPr>
              <a:defRPr/>
            </a:pPr>
            <a:r>
              <a:rPr lang="en-US" sz="4800" dirty="0">
                <a:latin typeface="Arial-Rounded" panose="020B0500000000000000" pitchFamily="34" charset="0"/>
                <a:ea typeface="Arial-Rounded" panose="020B0500000000000000" pitchFamily="34" charset="0"/>
                <a:cs typeface="Arial-Rounded" panose="020B0500000000000000" pitchFamily="34" charset="0"/>
              </a:rPr>
              <a:t>Nằm võng,</a:t>
            </a:r>
          </a:p>
          <a:p>
            <a:pPr>
              <a:defRPr/>
            </a:pPr>
            <a:r>
              <a:rPr lang="en-US" sz="4800" dirty="0">
                <a:latin typeface="Arial-Rounded" panose="020B0500000000000000" pitchFamily="34" charset="0"/>
                <a:ea typeface="Arial-Rounded" panose="020B0500000000000000" pitchFamily="34" charset="0"/>
                <a:cs typeface="Arial-Rounded" panose="020B0500000000000000" pitchFamily="34" charset="0"/>
              </a:rPr>
              <a:t>Nhớ người mắc dây.</a:t>
            </a:r>
          </a:p>
          <a:p>
            <a:pPr>
              <a:defRPr/>
            </a:pPr>
            <a:r>
              <a:rPr lang="en-US" sz="4800" dirty="0">
                <a:latin typeface="Arial-Rounded" panose="020B0500000000000000" pitchFamily="34" charset="0"/>
                <a:ea typeface="Arial-Rounded" panose="020B0500000000000000" pitchFamily="34" charset="0"/>
                <a:cs typeface="Arial-Rounded" panose="020B0500000000000000" pitchFamily="34" charset="0"/>
              </a:rPr>
              <a:t>Đứng mát gốc cây,</a:t>
            </a:r>
          </a:p>
          <a:p>
            <a:pPr>
              <a:defRPr/>
            </a:pPr>
            <a:r>
              <a:rPr lang="en-US" sz="4800" dirty="0">
                <a:latin typeface="Arial-Rounded" panose="020B0500000000000000" pitchFamily="34" charset="0"/>
                <a:ea typeface="Arial-Rounded" panose="020B0500000000000000" pitchFamily="34" charset="0"/>
                <a:cs typeface="Arial-Rounded" panose="020B0500000000000000" pitchFamily="34" charset="0"/>
              </a:rPr>
              <a:t>Nhớ người trồng trọt. </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5" name="Straight Connector 14"/>
          <p:cNvCxnSpPr/>
          <p:nvPr/>
        </p:nvCxnSpPr>
        <p:spPr>
          <a:xfrm flipH="1">
            <a:off x="4460587" y="1828800"/>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6781800" y="2791691"/>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6919606" y="2819400"/>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6431268" y="3484418"/>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flipH="1">
            <a:off x="6860148" y="4232434"/>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6979064" y="4232434"/>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pic>
        <p:nvPicPr>
          <p:cNvPr id="21" name="Picture 20"/>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p:blipFill>
        <p:spPr>
          <a:xfrm>
            <a:off x="0" y="5943600"/>
            <a:ext cx="2514600" cy="1000838"/>
          </a:xfrm>
          <a:prstGeom prst="rect">
            <a:avLst/>
          </a:prstGeom>
        </p:spPr>
      </p:pic>
    </p:spTree>
    <p:extLst>
      <p:ext uri="{BB962C8B-B14F-4D97-AF65-F5344CB8AC3E}">
        <p14:creationId xmlns:p14="http://schemas.microsoft.com/office/powerpoint/2010/main" val="238641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par>
                                <p:cTn id="30" presetID="16" presetClass="entr" presetSubtype="21"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0" y="76200"/>
            <a:ext cx="609600" cy="609600"/>
          </a:xfrm>
          <a:prstGeom prst="ellipse">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4400" b="1" dirty="0">
                <a:solidFill>
                  <a:schemeClr val="bg1"/>
                </a:solidFill>
                <a:latin typeface="Arial Rounded MT Bold" pitchFamily="34" charset="0"/>
                <a:cs typeface="Times New Roman" pitchFamily="18" charset="0"/>
              </a:rPr>
              <a:t>2</a:t>
            </a:r>
          </a:p>
        </p:txBody>
      </p:sp>
      <p:sp>
        <p:nvSpPr>
          <p:cNvPr id="6" name="TextBox 5"/>
          <p:cNvSpPr txBox="1"/>
          <p:nvPr/>
        </p:nvSpPr>
        <p:spPr>
          <a:xfrm>
            <a:off x="609600" y="0"/>
            <a:ext cx="1440872" cy="769393"/>
          </a:xfrm>
          <a:prstGeom prst="rect">
            <a:avLst/>
          </a:prstGeom>
          <a:noFill/>
        </p:spPr>
        <p:txBody>
          <a:bodyPr wrap="square" lIns="91391" tIns="45696" rIns="91391" bIns="45696" rtlCol="0">
            <a:spAutoFit/>
          </a:bodyPr>
          <a:lstStyle/>
          <a:p>
            <a:pPr algn="just"/>
            <a:r>
              <a:rPr lang="en-US" sz="4400" b="1" dirty="0">
                <a:latin typeface="Arial-Rounded" pitchFamily="34" charset="0"/>
                <a:ea typeface="Arial-Rounded" pitchFamily="34" charset="0"/>
                <a:cs typeface="Arial-Rounded" pitchFamily="34" charset="0"/>
              </a:rPr>
              <a:t>Đọc</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660" b="97787" l="3721" r="99535">
                        <a14:foregroundMark x1="33023" y1="20470" x2="8837" y2="47718"/>
                        <a14:foregroundMark x1="13721" y1="34302" x2="4186" y2="42877"/>
                        <a14:foregroundMark x1="63953" y1="38728" x2="52326" y2="64039"/>
                        <a14:foregroundMark x1="32093" y1="60996" x2="74186" y2="60858"/>
                        <a14:foregroundMark x1="42791" y1="1660" x2="64651" y2="9129"/>
                        <a14:foregroundMark x1="27209" y1="2628" x2="32791" y2="11895"/>
                        <a14:foregroundMark x1="69767" y1="11480" x2="71628" y2="13140"/>
                        <a14:foregroundMark x1="16977" y1="26003" x2="19535" y2="29461"/>
                        <a14:foregroundMark x1="32093" y1="47441" x2="46279" y2="49654"/>
                        <a14:foregroundMark x1="24884" y1="6086" x2="31395" y2="13140"/>
                        <a14:backgroundMark x1="28837" y1="17566" x2="58605" y2="17151"/>
                        <a14:backgroundMark x1="1395" y1="36376" x2="9302" y2="36376"/>
                      </a14:backgroundRemoval>
                    </a14:imgEffect>
                  </a14:imgLayer>
                </a14:imgProps>
              </a:ext>
              <a:ext uri="{28A0092B-C50C-407E-A947-70E740481C1C}">
                <a14:useLocalDpi xmlns:a14="http://schemas.microsoft.com/office/drawing/2010/main" val="0"/>
              </a:ext>
            </a:extLst>
          </a:blip>
          <a:stretch>
            <a:fillRect/>
          </a:stretch>
        </p:blipFill>
        <p:spPr>
          <a:xfrm>
            <a:off x="8113245" y="20782"/>
            <a:ext cx="4078755" cy="6858000"/>
          </a:xfrm>
          <a:prstGeom prst="rect">
            <a:avLst/>
          </a:prstGeom>
        </p:spPr>
      </p:pic>
      <p:sp>
        <p:nvSpPr>
          <p:cNvPr id="8" name="Rectangle 7"/>
          <p:cNvSpPr/>
          <p:nvPr/>
        </p:nvSpPr>
        <p:spPr>
          <a:xfrm>
            <a:off x="1905000" y="228600"/>
            <a:ext cx="5837095" cy="1877437"/>
          </a:xfrm>
          <a:prstGeom prst="rect">
            <a:avLst/>
          </a:prstGeom>
        </p:spPr>
        <p:txBody>
          <a:bodyPr wrap="square">
            <a:spAutoFit/>
          </a:bodyPr>
          <a:lstStyle/>
          <a:p>
            <a:pPr algn="ctr">
              <a:defRPr/>
            </a:pPr>
            <a:r>
              <a:rPr lang="en-US" sz="4800" b="1" dirty="0">
                <a:latin typeface="Arial-Rounded" panose="020B0500000000000000" pitchFamily="34" charset="0"/>
                <a:ea typeface="Arial-Rounded" panose="020B0500000000000000" pitchFamily="34" charset="0"/>
                <a:cs typeface="Arial-Rounded" panose="020B0500000000000000" pitchFamily="34" charset="0"/>
              </a:rPr>
              <a:t>Nhớ ơn </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62347" y="1010185"/>
            <a:ext cx="6047508" cy="8002191"/>
          </a:xfrm>
          <a:prstGeom prst="rect">
            <a:avLst/>
          </a:prstGeom>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bát cơm,</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đĩa rau muống,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đào ao.</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quả đào,</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vun gốc.</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con ốc,</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đi mò. </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Sang đò,</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4382856" y="2092182"/>
            <a:ext cx="6047508" cy="5324535"/>
          </a:xfrm>
          <a:prstGeom prst="rect">
            <a:avLst/>
          </a:prstGeom>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Nằm võng,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mắc dây.</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Đứng mát gốc cây,</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trồng trọt. </a:t>
            </a:r>
          </a:p>
          <a:p>
            <a:pPr algn="r">
              <a:lnSpc>
                <a:spcPct val="150000"/>
              </a:lnSpc>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(Đồng dao)</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4631291" y="6085975"/>
            <a:ext cx="6697751" cy="707850"/>
          </a:xfrm>
          <a:prstGeom prst="rect">
            <a:avLst/>
          </a:prstGeom>
          <a:solidFill>
            <a:srgbClr val="FF2FE1"/>
          </a:solidFill>
        </p:spPr>
        <p:txBody>
          <a:bodyPr wrap="square" lIns="91403" tIns="45702" rIns="91403" bIns="45702" rtlCol="0">
            <a:spAutoFit/>
          </a:bodyPr>
          <a:lstStyle/>
          <a:p>
            <a:pPr algn="ctr"/>
            <a:r>
              <a:rPr lang="en-US" sz="4000" b="1" dirty="0">
                <a:latin typeface="Arial-Rounded" pitchFamily="34" charset="0"/>
                <a:ea typeface="Arial-Rounded" pitchFamily="34" charset="0"/>
                <a:cs typeface="Arial-Rounded" pitchFamily="34" charset="0"/>
              </a:rPr>
              <a:t>VB này chia thành mấy đoạn?</a:t>
            </a:r>
          </a:p>
        </p:txBody>
      </p:sp>
      <p:pic>
        <p:nvPicPr>
          <p:cNvPr id="1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492" y="457201"/>
            <a:ext cx="527050" cy="281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492" y="2362200"/>
            <a:ext cx="52705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9331" y="1600199"/>
            <a:ext cx="527050" cy="257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4646381" y="6085975"/>
            <a:ext cx="6697751" cy="707850"/>
          </a:xfrm>
          <a:prstGeom prst="rect">
            <a:avLst/>
          </a:prstGeom>
          <a:solidFill>
            <a:srgbClr val="FF2FE1"/>
          </a:solidFill>
        </p:spPr>
        <p:txBody>
          <a:bodyPr wrap="square" lIns="91403" tIns="45702" rIns="91403" bIns="45702" rtlCol="0">
            <a:spAutoFit/>
          </a:bodyPr>
          <a:lstStyle/>
          <a:p>
            <a:pPr algn="ctr"/>
            <a:r>
              <a:rPr lang="en-US" sz="4000" b="1" dirty="0">
                <a:latin typeface="Arial-Rounded" pitchFamily="34" charset="0"/>
                <a:ea typeface="Arial-Rounded" pitchFamily="34" charset="0"/>
                <a:cs typeface="Arial-Rounded" pitchFamily="34" charset="0"/>
              </a:rPr>
              <a:t>Đọc nối tiếp đoạn 2 lượt</a:t>
            </a:r>
          </a:p>
        </p:txBody>
      </p:sp>
    </p:spTree>
    <p:extLst>
      <p:ext uri="{BB962C8B-B14F-4D97-AF65-F5344CB8AC3E}">
        <p14:creationId xmlns:p14="http://schemas.microsoft.com/office/powerpoint/2010/main" val="143575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1+#ppt_w/2"/>
                                          </p:val>
                                        </p:tav>
                                        <p:tav tm="100000">
                                          <p:val>
                                            <p:strVal val="#ppt_x"/>
                                          </p:val>
                                        </p:tav>
                                      </p:tavLst>
                                    </p:anim>
                                    <p:anim calcmode="lin" valueType="num">
                                      <p:cBhvr additive="base">
                                        <p:cTn id="39"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low Clip Art - Royalty Free - GoGraph"/>
          <p:cNvPicPr>
            <a:picLocks noChangeAspect="1" noChangeArrowheads="1"/>
          </p:cNvPicPr>
          <p:nvPr/>
        </p:nvPicPr>
        <p:blipFill rotWithShape="1">
          <a:blip r:embed="rId2">
            <a:extLst>
              <a:ext uri="{28A0092B-C50C-407E-A947-70E740481C1C}">
                <a14:useLocalDpi xmlns:a14="http://schemas.microsoft.com/office/drawing/2010/main" val="0"/>
              </a:ext>
            </a:extLst>
          </a:blip>
          <a:srcRect b="9279"/>
          <a:stretch/>
        </p:blipFill>
        <p:spPr bwMode="auto">
          <a:xfrm>
            <a:off x="381000" y="533400"/>
            <a:ext cx="43434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62001" y="4648200"/>
            <a:ext cx="10484596" cy="1569660"/>
          </a:xfrm>
          <a:prstGeom prst="rect">
            <a:avLst/>
          </a:prstGeom>
        </p:spPr>
        <p:txBody>
          <a:bodyPr wrap="square">
            <a:spAutoFit/>
          </a:bodyPr>
          <a:lstStyle/>
          <a:p>
            <a:pPr lvl="0"/>
            <a:r>
              <a:rPr lang="en-US" sz="4800" b="1"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cày ruộng</a:t>
            </a:r>
            <a:r>
              <a:rPr lang="en-US" sz="4800" b="1"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dùng dụng cụ có lưỡi bằng gang, sắt để lật, xới đất ở ruộng lên.</a:t>
            </a: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524" b="74580" l="2813" r="97563"/>
                    </a14:imgEffect>
                  </a14:imgLayer>
                </a14:imgProps>
              </a:ext>
              <a:ext uri="{28A0092B-C50C-407E-A947-70E740481C1C}">
                <a14:useLocalDpi xmlns:a14="http://schemas.microsoft.com/office/drawing/2010/main" val="0"/>
              </a:ext>
            </a:extLst>
          </a:blip>
          <a:srcRect b="24444"/>
          <a:stretch/>
        </p:blipFill>
        <p:spPr>
          <a:xfrm>
            <a:off x="6705600" y="533400"/>
            <a:ext cx="4540997" cy="2895600"/>
          </a:xfrm>
          <a:prstGeom prst="rect">
            <a:avLst/>
          </a:prstGeom>
        </p:spPr>
      </p:pic>
      <p:sp>
        <p:nvSpPr>
          <p:cNvPr id="7" name="TextBox 6"/>
          <p:cNvSpPr txBox="1"/>
          <p:nvPr/>
        </p:nvSpPr>
        <p:spPr>
          <a:xfrm>
            <a:off x="5042712" y="34636"/>
            <a:ext cx="3325776" cy="769405"/>
          </a:xfrm>
          <a:prstGeom prst="rect">
            <a:avLst/>
          </a:prstGeom>
          <a:solidFill>
            <a:srgbClr val="FF2FE1"/>
          </a:solidFill>
        </p:spPr>
        <p:txBody>
          <a:bodyPr wrap="square" lIns="91403" tIns="45702" rIns="91403" bIns="45702" rtlCol="0">
            <a:spAutoFit/>
          </a:bodyPr>
          <a:lstStyle/>
          <a:p>
            <a:pPr algn="ctr"/>
            <a:r>
              <a:rPr lang="en-US" sz="4400" b="1" dirty="0">
                <a:latin typeface="Arial-Rounded" pitchFamily="34" charset="0"/>
                <a:ea typeface="Arial-Rounded" pitchFamily="34" charset="0"/>
                <a:cs typeface="Arial-Rounded" pitchFamily="34" charset="0"/>
              </a:rPr>
              <a:t>Giải nghĩa từ</a:t>
            </a:r>
          </a:p>
        </p:txBody>
      </p:sp>
    </p:spTree>
    <p:extLst>
      <p:ext uri="{BB962C8B-B14F-4D97-AF65-F5344CB8AC3E}">
        <p14:creationId xmlns:p14="http://schemas.microsoft.com/office/powerpoint/2010/main" val="413978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5769"/>
          <a:stretch/>
        </p:blipFill>
        <p:spPr>
          <a:xfrm>
            <a:off x="685800" y="381000"/>
            <a:ext cx="3962400" cy="3733800"/>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012873" y="0"/>
            <a:ext cx="6096000" cy="4343400"/>
          </a:xfrm>
          <a:prstGeom prst="rect">
            <a:avLst/>
          </a:prstGeom>
        </p:spPr>
      </p:pic>
      <p:sp>
        <p:nvSpPr>
          <p:cNvPr id="7" name="Rectangle 6"/>
          <p:cNvSpPr/>
          <p:nvPr/>
        </p:nvSpPr>
        <p:spPr>
          <a:xfrm>
            <a:off x="3275945" y="5029200"/>
            <a:ext cx="7705956" cy="923330"/>
          </a:xfrm>
          <a:prstGeom prst="rect">
            <a:avLst/>
          </a:prstGeom>
        </p:spPr>
        <p:txBody>
          <a:bodyPr wrap="none">
            <a:spAutoFit/>
          </a:bodyPr>
          <a:lstStyle/>
          <a:p>
            <a:pPr lvl="0"/>
            <a:r>
              <a:rPr lang="en-US" sz="5400" b="1"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vun gốc</a:t>
            </a:r>
            <a:r>
              <a:rPr lang="en-US" sz="5400" b="1"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vun đất vào gốc. </a:t>
            </a:r>
          </a:p>
        </p:txBody>
      </p:sp>
      <p:sp>
        <p:nvSpPr>
          <p:cNvPr id="8" name="TextBox 7"/>
          <p:cNvSpPr txBox="1"/>
          <p:nvPr/>
        </p:nvSpPr>
        <p:spPr>
          <a:xfrm>
            <a:off x="4114800" y="-3703"/>
            <a:ext cx="3325776" cy="769405"/>
          </a:xfrm>
          <a:prstGeom prst="rect">
            <a:avLst/>
          </a:prstGeom>
          <a:solidFill>
            <a:srgbClr val="FF2FE1"/>
          </a:solidFill>
        </p:spPr>
        <p:txBody>
          <a:bodyPr wrap="square" lIns="91403" tIns="45702" rIns="91403" bIns="45702" rtlCol="0">
            <a:spAutoFit/>
          </a:bodyPr>
          <a:lstStyle/>
          <a:p>
            <a:pPr algn="ctr"/>
            <a:r>
              <a:rPr lang="en-US" sz="4400" b="1" dirty="0">
                <a:latin typeface="Arial-Rounded" pitchFamily="34" charset="0"/>
                <a:ea typeface="Arial-Rounded" pitchFamily="34" charset="0"/>
                <a:cs typeface="Arial-Rounded" pitchFamily="34" charset="0"/>
              </a:rPr>
              <a:t>Giải nghĩa từ</a:t>
            </a:r>
          </a:p>
        </p:txBody>
      </p:sp>
    </p:spTree>
    <p:extLst>
      <p:ext uri="{BB962C8B-B14F-4D97-AF65-F5344CB8AC3E}">
        <p14:creationId xmlns:p14="http://schemas.microsoft.com/office/powerpoint/2010/main" val="422259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FB5888-77A8-4865-A7EC-874D884B004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9657" l="0" r="96591">
                        <a14:foregroundMark x1="55682" y1="12350" x2="58712" y2="14237"/>
                        <a14:backgroundMark x1="1136" y1="18182" x2="40530" y2="19211"/>
                        <a14:backgroundMark x1="379" y1="17667" x2="39015" y2="17496"/>
                      </a14:backgroundRemoval>
                    </a14:imgEffect>
                  </a14:imgLayer>
                </a14:imgProps>
              </a:ext>
            </a:extLst>
          </a:blip>
          <a:stretch>
            <a:fillRect/>
          </a:stretch>
        </p:blipFill>
        <p:spPr>
          <a:xfrm>
            <a:off x="8305800" y="0"/>
            <a:ext cx="4032743" cy="7239000"/>
          </a:xfrm>
          <a:prstGeom prst="rect">
            <a:avLst/>
          </a:prstGeom>
        </p:spPr>
      </p:pic>
      <p:sp>
        <p:nvSpPr>
          <p:cNvPr id="5" name="TextBox 4"/>
          <p:cNvSpPr txBox="1"/>
          <p:nvPr/>
        </p:nvSpPr>
        <p:spPr>
          <a:xfrm>
            <a:off x="2362200" y="246832"/>
            <a:ext cx="3325776" cy="769405"/>
          </a:xfrm>
          <a:prstGeom prst="rect">
            <a:avLst/>
          </a:prstGeom>
          <a:solidFill>
            <a:srgbClr val="FF2FE1"/>
          </a:solidFill>
        </p:spPr>
        <p:txBody>
          <a:bodyPr wrap="square" lIns="91403" tIns="45702" rIns="91403" bIns="45702" rtlCol="0">
            <a:spAutoFit/>
          </a:bodyPr>
          <a:lstStyle/>
          <a:p>
            <a:pPr algn="ctr"/>
            <a:r>
              <a:rPr lang="en-US" sz="4400" b="1" dirty="0">
                <a:latin typeface="Arial-Rounded" pitchFamily="34" charset="0"/>
                <a:ea typeface="Arial-Rounded" pitchFamily="34" charset="0"/>
                <a:cs typeface="Arial-Rounded" pitchFamily="34" charset="0"/>
              </a:rPr>
              <a:t>Giải nghĩa từ</a:t>
            </a:r>
          </a:p>
        </p:txBody>
      </p:sp>
      <p:sp>
        <p:nvSpPr>
          <p:cNvPr id="6" name="Rectangle 5"/>
          <p:cNvSpPr/>
          <p:nvPr/>
        </p:nvSpPr>
        <p:spPr>
          <a:xfrm>
            <a:off x="353976" y="2342227"/>
            <a:ext cx="10668000" cy="2554545"/>
          </a:xfrm>
          <a:prstGeom prst="rect">
            <a:avLst/>
          </a:prstGeom>
        </p:spPr>
        <p:txBody>
          <a:bodyPr wrap="square">
            <a:spAutoFit/>
          </a:bodyPr>
          <a:lstStyle/>
          <a:p>
            <a:r>
              <a:rPr lang="en-US" sz="4000" b="1"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mò</a:t>
            </a:r>
            <a:r>
              <a:rPr lang="en-US" sz="4000" i="1" dirty="0">
                <a:latin typeface="Arial-Rounded" panose="020B0500000000000000" pitchFamily="34" charset="0"/>
                <a:ea typeface="Arial-Rounded" panose="020B0500000000000000" pitchFamily="34" charset="0"/>
                <a:cs typeface="Arial-Rounded" panose="020B0500000000000000" pitchFamily="34" charset="0"/>
              </a:rPr>
              <a:t>:</a:t>
            </a:r>
            <a:r>
              <a:rPr lang="en-US" sz="4000" dirty="0">
                <a:latin typeface="Arial-Rounded" panose="020B0500000000000000" pitchFamily="34" charset="0"/>
                <a:ea typeface="Arial-Rounded" panose="020B0500000000000000" pitchFamily="34" charset="0"/>
                <a:cs typeface="Arial-Rounded" panose="020B0500000000000000" pitchFamily="34" charset="0"/>
              </a:rPr>
              <a:t> sờ tìm vật (dưới nước hoặc trong bóng tối) mà không nhìn thấy. </a:t>
            </a:r>
          </a:p>
          <a:p>
            <a:r>
              <a:rPr lang="en-US" sz="4000" b="1"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sang đò</a:t>
            </a:r>
            <a:r>
              <a:rPr lang="en-US" sz="4000" i="1" dirty="0">
                <a:latin typeface="Arial-Rounded" panose="020B0500000000000000" pitchFamily="34" charset="0"/>
                <a:ea typeface="Arial-Rounded" panose="020B0500000000000000" pitchFamily="34" charset="0"/>
                <a:cs typeface="Arial-Rounded" panose="020B0500000000000000" pitchFamily="34" charset="0"/>
              </a:rPr>
              <a:t>:</a:t>
            </a:r>
            <a:r>
              <a:rPr lang="en-US" sz="4000" dirty="0">
                <a:latin typeface="Arial-Rounded" panose="020B0500000000000000" pitchFamily="34" charset="0"/>
                <a:ea typeface="Arial-Rounded" panose="020B0500000000000000" pitchFamily="34" charset="0"/>
                <a:cs typeface="Arial-Rounded" panose="020B0500000000000000" pitchFamily="34" charset="0"/>
              </a:rPr>
              <a:t> sang sông bằng đò. </a:t>
            </a:r>
          </a:p>
          <a:p>
            <a:r>
              <a:rPr lang="en-US" sz="4000" b="1"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trồng trọt</a:t>
            </a:r>
            <a:r>
              <a:rPr lang="en-US" sz="4000" i="1" dirty="0">
                <a:latin typeface="Arial-Rounded" panose="020B0500000000000000" pitchFamily="34" charset="0"/>
                <a:ea typeface="Arial-Rounded" panose="020B0500000000000000" pitchFamily="34" charset="0"/>
                <a:cs typeface="Arial-Rounded" panose="020B0500000000000000" pitchFamily="34" charset="0"/>
              </a:rPr>
              <a:t>:</a:t>
            </a:r>
            <a:r>
              <a:rPr lang="en-US" sz="4000" dirty="0">
                <a:latin typeface="Arial-Rounded" panose="020B0500000000000000" pitchFamily="34" charset="0"/>
                <a:ea typeface="Arial-Rounded" panose="020B0500000000000000" pitchFamily="34" charset="0"/>
                <a:cs typeface="Arial-Rounded" panose="020B0500000000000000" pitchFamily="34" charset="0"/>
              </a:rPr>
              <a:t> trồng cây (nói một cách khái quát).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1372" y="-571500"/>
            <a:ext cx="2381250" cy="1905000"/>
          </a:xfrm>
          <a:prstGeom prst="rect">
            <a:avLst/>
          </a:prstGeom>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p:blipFill>
        <p:spPr>
          <a:xfrm>
            <a:off x="0" y="5943600"/>
            <a:ext cx="2514600" cy="1000838"/>
          </a:xfrm>
          <a:prstGeom prst="rect">
            <a:avLst/>
          </a:prstGeom>
        </p:spPr>
      </p:pic>
    </p:spTree>
    <p:extLst>
      <p:ext uri="{BB962C8B-B14F-4D97-AF65-F5344CB8AC3E}">
        <p14:creationId xmlns:p14="http://schemas.microsoft.com/office/powerpoint/2010/main" val="178765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1+#ppt_w/2"/>
                                          </p:val>
                                        </p:tav>
                                        <p:tav tm="100000">
                                          <p:val>
                                            <p:strVal val="#ppt_x"/>
                                          </p:val>
                                        </p:tav>
                                      </p:tavLst>
                                    </p:anim>
                                    <p:anim calcmode="lin" valueType="num">
                                      <p:cBhvr additive="base">
                                        <p:cTn id="11"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0" y="76200"/>
            <a:ext cx="609600" cy="609600"/>
          </a:xfrm>
          <a:prstGeom prst="ellipse">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4400" b="1" dirty="0">
                <a:solidFill>
                  <a:schemeClr val="bg1"/>
                </a:solidFill>
                <a:latin typeface="Arial Rounded MT Bold" pitchFamily="34" charset="0"/>
                <a:cs typeface="Times New Roman" pitchFamily="18" charset="0"/>
              </a:rPr>
              <a:t>2</a:t>
            </a:r>
          </a:p>
        </p:txBody>
      </p:sp>
      <p:sp>
        <p:nvSpPr>
          <p:cNvPr id="5" name="TextBox 4"/>
          <p:cNvSpPr txBox="1"/>
          <p:nvPr/>
        </p:nvSpPr>
        <p:spPr>
          <a:xfrm>
            <a:off x="609600" y="0"/>
            <a:ext cx="1440872" cy="769393"/>
          </a:xfrm>
          <a:prstGeom prst="rect">
            <a:avLst/>
          </a:prstGeom>
          <a:noFill/>
        </p:spPr>
        <p:txBody>
          <a:bodyPr wrap="square" lIns="91391" tIns="45696" rIns="91391" bIns="45696" rtlCol="0">
            <a:spAutoFit/>
          </a:bodyPr>
          <a:lstStyle/>
          <a:p>
            <a:pPr algn="just"/>
            <a:r>
              <a:rPr lang="en-US" sz="4400" b="1" dirty="0">
                <a:latin typeface="Arial-Rounded" pitchFamily="34" charset="0"/>
                <a:ea typeface="Arial-Rounded" pitchFamily="34" charset="0"/>
                <a:cs typeface="Arial-Rounded" pitchFamily="34" charset="0"/>
              </a:rPr>
              <a:t>Đọc</a:t>
            </a:r>
          </a:p>
        </p:txBody>
      </p:sp>
      <p:sp>
        <p:nvSpPr>
          <p:cNvPr id="6" name="Rectangle 5"/>
          <p:cNvSpPr/>
          <p:nvPr/>
        </p:nvSpPr>
        <p:spPr>
          <a:xfrm>
            <a:off x="1905000" y="228600"/>
            <a:ext cx="5837095" cy="1877437"/>
          </a:xfrm>
          <a:prstGeom prst="rect">
            <a:avLst/>
          </a:prstGeom>
        </p:spPr>
        <p:txBody>
          <a:bodyPr wrap="square">
            <a:spAutoFit/>
          </a:bodyPr>
          <a:lstStyle/>
          <a:p>
            <a:pPr algn="ctr">
              <a:defRPr/>
            </a:pPr>
            <a:r>
              <a:rPr lang="en-US" sz="4800" b="1" dirty="0">
                <a:latin typeface="Arial-Rounded" panose="020B0500000000000000" pitchFamily="34" charset="0"/>
                <a:ea typeface="Arial-Rounded" panose="020B0500000000000000" pitchFamily="34" charset="0"/>
                <a:cs typeface="Arial-Rounded" panose="020B0500000000000000" pitchFamily="34" charset="0"/>
              </a:rPr>
              <a:t>Nhớ ơn </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62347" y="1010185"/>
            <a:ext cx="6047508" cy="8002191"/>
          </a:xfrm>
          <a:prstGeom prst="rect">
            <a:avLst/>
          </a:prstGeom>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bát cơm,</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đĩa rau muống,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đào ao.</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quả đào,</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vun gốc.</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con ốc,</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đi mò. </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Sang đò,</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4382856" y="2092182"/>
            <a:ext cx="6047508" cy="5324535"/>
          </a:xfrm>
          <a:prstGeom prst="rect">
            <a:avLst/>
          </a:prstGeom>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Nằm võng,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mắc dây.</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Đứng mát gốc cây,</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trồng trọt. </a:t>
            </a:r>
          </a:p>
          <a:p>
            <a:pPr algn="r">
              <a:lnSpc>
                <a:spcPct val="150000"/>
              </a:lnSpc>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(Đồng dao)</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1660" b="97787" l="3721" r="99535">
                        <a14:foregroundMark x1="33023" y1="20470" x2="8837" y2="47718"/>
                        <a14:foregroundMark x1="13721" y1="34302" x2="4186" y2="42877"/>
                        <a14:foregroundMark x1="63953" y1="38728" x2="52326" y2="64039"/>
                        <a14:foregroundMark x1="32093" y1="60996" x2="74186" y2="60858"/>
                        <a14:foregroundMark x1="42791" y1="1660" x2="64651" y2="9129"/>
                        <a14:foregroundMark x1="27209" y1="2628" x2="32791" y2="11895"/>
                        <a14:foregroundMark x1="69767" y1="11480" x2="71628" y2="13140"/>
                        <a14:foregroundMark x1="16977" y1="26003" x2="19535" y2="29461"/>
                        <a14:foregroundMark x1="32093" y1="47441" x2="46279" y2="49654"/>
                        <a14:foregroundMark x1="24884" y1="6086" x2="31395" y2="13140"/>
                        <a14:backgroundMark x1="28837" y1="17566" x2="58605" y2="17151"/>
                        <a14:backgroundMark x1="1395" y1="36376" x2="9302" y2="36376"/>
                      </a14:backgroundRemoval>
                    </a14:imgEffect>
                  </a14:imgLayer>
                </a14:imgProps>
              </a:ext>
              <a:ext uri="{28A0092B-C50C-407E-A947-70E740481C1C}">
                <a14:useLocalDpi xmlns:a14="http://schemas.microsoft.com/office/drawing/2010/main" val="0"/>
              </a:ext>
            </a:extLst>
          </a:blip>
          <a:stretch>
            <a:fillRect/>
          </a:stretch>
        </p:blipFill>
        <p:spPr>
          <a:xfrm>
            <a:off x="8324186" y="20782"/>
            <a:ext cx="3867814" cy="6858000"/>
          </a:xfrm>
          <a:prstGeom prst="rect">
            <a:avLst/>
          </a:prstGeom>
        </p:spPr>
      </p:pic>
      <p:pic>
        <p:nvPicPr>
          <p:cNvPr id="1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492" y="457201"/>
            <a:ext cx="527050" cy="281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492" y="2362200"/>
            <a:ext cx="52705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9331" y="1600199"/>
            <a:ext cx="527050" cy="257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4646381" y="6085975"/>
            <a:ext cx="6697751" cy="707850"/>
          </a:xfrm>
          <a:prstGeom prst="rect">
            <a:avLst/>
          </a:prstGeom>
          <a:solidFill>
            <a:srgbClr val="FF2FE1"/>
          </a:solidFill>
        </p:spPr>
        <p:txBody>
          <a:bodyPr wrap="square" lIns="91403" tIns="45702" rIns="91403" bIns="45702" rtlCol="0">
            <a:spAutoFit/>
          </a:bodyPr>
          <a:lstStyle/>
          <a:p>
            <a:pPr algn="ctr"/>
            <a:r>
              <a:rPr lang="en-US" sz="4000" b="1" dirty="0">
                <a:latin typeface="Arial-Rounded" pitchFamily="34" charset="0"/>
                <a:ea typeface="Arial-Rounded" pitchFamily="34" charset="0"/>
                <a:cs typeface="Arial-Rounded" pitchFamily="34" charset="0"/>
              </a:rPr>
              <a:t>Đọc nhóm 3</a:t>
            </a:r>
          </a:p>
        </p:txBody>
      </p:sp>
      <p:pic>
        <p:nvPicPr>
          <p:cNvPr id="14" name="2 Minute Timer (Nh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481005" y="228600"/>
            <a:ext cx="2209801" cy="1224684"/>
          </a:xfrm>
          <a:prstGeom prst="rect">
            <a:avLst/>
          </a:prstGeom>
        </p:spPr>
      </p:pic>
      <p:sp>
        <p:nvSpPr>
          <p:cNvPr id="15" name="TextBox 14"/>
          <p:cNvSpPr txBox="1"/>
          <p:nvPr/>
        </p:nvSpPr>
        <p:spPr>
          <a:xfrm>
            <a:off x="4686067" y="6085975"/>
            <a:ext cx="6697751" cy="707850"/>
          </a:xfrm>
          <a:prstGeom prst="rect">
            <a:avLst/>
          </a:prstGeom>
          <a:solidFill>
            <a:srgbClr val="FF2FE1"/>
          </a:solidFill>
        </p:spPr>
        <p:txBody>
          <a:bodyPr wrap="square" lIns="91403" tIns="45702" rIns="91403" bIns="45702" rtlCol="0">
            <a:spAutoFit/>
          </a:bodyPr>
          <a:lstStyle/>
          <a:p>
            <a:pPr algn="ctr"/>
            <a:r>
              <a:rPr lang="en-US" sz="4000" b="1" dirty="0">
                <a:latin typeface="Arial-Rounded" pitchFamily="34" charset="0"/>
                <a:ea typeface="Arial-Rounded" pitchFamily="34" charset="0"/>
                <a:cs typeface="Arial-Rounded" pitchFamily="34" charset="0"/>
              </a:rPr>
              <a:t>Thi Đọc nhóm 3</a:t>
            </a:r>
          </a:p>
        </p:txBody>
      </p:sp>
      <p:sp>
        <p:nvSpPr>
          <p:cNvPr id="16" name="TextBox 15"/>
          <p:cNvSpPr txBox="1"/>
          <p:nvPr/>
        </p:nvSpPr>
        <p:spPr>
          <a:xfrm>
            <a:off x="4646381" y="6057351"/>
            <a:ext cx="6697751" cy="707850"/>
          </a:xfrm>
          <a:prstGeom prst="rect">
            <a:avLst/>
          </a:prstGeom>
          <a:solidFill>
            <a:srgbClr val="FF2FE1"/>
          </a:solidFill>
        </p:spPr>
        <p:txBody>
          <a:bodyPr wrap="square" lIns="91403" tIns="45702" rIns="91403" bIns="45702" rtlCol="0">
            <a:spAutoFit/>
          </a:bodyPr>
          <a:lstStyle/>
          <a:p>
            <a:pPr algn="ctr"/>
            <a:r>
              <a:rPr lang="en-US" sz="4000" b="1" dirty="0">
                <a:latin typeface="Arial-Rounded" pitchFamily="34" charset="0"/>
                <a:ea typeface="Arial-Rounded" pitchFamily="34" charset="0"/>
                <a:cs typeface="Arial-Rounded" pitchFamily="34" charset="0"/>
              </a:rPr>
              <a:t>3 Học sinh đọc toàn bài</a:t>
            </a:r>
          </a:p>
        </p:txBody>
      </p:sp>
      <p:sp>
        <p:nvSpPr>
          <p:cNvPr id="17" name="TextBox 16"/>
          <p:cNvSpPr txBox="1"/>
          <p:nvPr/>
        </p:nvSpPr>
        <p:spPr>
          <a:xfrm>
            <a:off x="4646381" y="6071663"/>
            <a:ext cx="6697751" cy="707850"/>
          </a:xfrm>
          <a:prstGeom prst="rect">
            <a:avLst/>
          </a:prstGeom>
          <a:solidFill>
            <a:srgbClr val="FF2FE1"/>
          </a:solidFill>
        </p:spPr>
        <p:txBody>
          <a:bodyPr wrap="square" lIns="91403" tIns="45702" rIns="91403" bIns="45702" rtlCol="0">
            <a:spAutoFit/>
          </a:bodyPr>
          <a:lstStyle/>
          <a:p>
            <a:pPr algn="ctr"/>
            <a:r>
              <a:rPr lang="en-US" sz="4000" b="1" dirty="0">
                <a:latin typeface="Arial-Rounded" pitchFamily="34" charset="0"/>
                <a:ea typeface="Arial-Rounded" pitchFamily="34" charset="0"/>
                <a:cs typeface="Arial-Rounded" pitchFamily="34" charset="0"/>
              </a:rPr>
              <a:t>Lớp đọc đồng thanh toàn bài</a:t>
            </a:r>
          </a:p>
        </p:txBody>
      </p:sp>
    </p:spTree>
    <p:extLst>
      <p:ext uri="{BB962C8B-B14F-4D97-AF65-F5344CB8AC3E}">
        <p14:creationId xmlns:p14="http://schemas.microsoft.com/office/powerpoint/2010/main" val="245463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1+#ppt_w/2"/>
                                          </p:val>
                                        </p:tav>
                                        <p:tav tm="100000">
                                          <p:val>
                                            <p:strVal val="#ppt_x"/>
                                          </p:val>
                                        </p:tav>
                                      </p:tavLst>
                                    </p:anim>
                                    <p:anim calcmode="lin" valueType="num">
                                      <p:cBhvr additive="base">
                                        <p:cTn id="3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1+#ppt_w/2"/>
                                          </p:val>
                                        </p:tav>
                                        <p:tav tm="100000">
                                          <p:val>
                                            <p:strVal val="#ppt_x"/>
                                          </p:val>
                                        </p:tav>
                                      </p:tavLst>
                                    </p:anim>
                                    <p:anim calcmode="lin" valueType="num">
                                      <p:cBhvr additive="base">
                                        <p:cTn id="4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1+#ppt_w/2"/>
                                          </p:val>
                                        </p:tav>
                                        <p:tav tm="100000">
                                          <p:val>
                                            <p:strVal val="#ppt_x"/>
                                          </p:val>
                                        </p:tav>
                                      </p:tavLst>
                                    </p:anim>
                                    <p:anim calcmode="lin" valueType="num">
                                      <p:cBhvr additive="base">
                                        <p:cTn id="5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1+#ppt_w/2"/>
                                          </p:val>
                                        </p:tav>
                                        <p:tav tm="100000">
                                          <p:val>
                                            <p:strVal val="#ppt_x"/>
                                          </p:val>
                                        </p:tav>
                                      </p:tavLst>
                                    </p:anim>
                                    <p:anim calcmode="lin" valueType="num">
                                      <p:cBhvr additive="base">
                                        <p:cTn id="5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59" fill="hold" display="0">
                  <p:stCondLst>
                    <p:cond delay="indefinite"/>
                  </p:stCondLst>
                </p:cTn>
                <p:tgtEl>
                  <p:spTgt spid="14"/>
                </p:tgtEl>
              </p:cMediaNode>
            </p:video>
          </p:childTnLst>
        </p:cTn>
      </p:par>
    </p:tnLst>
    <p:bldLst>
      <p:bldP spid="6" grpId="0"/>
      <p:bldP spid="7" grpId="0"/>
      <p:bldP spid="8" grpId="0"/>
      <p:bldP spid="13" grpId="0" animBg="1"/>
      <p:bldP spid="15"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4288" y="0"/>
            <a:ext cx="609600" cy="609600"/>
          </a:xfrm>
          <a:prstGeom prst="ellipse">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4400" b="1" dirty="0">
                <a:solidFill>
                  <a:schemeClr val="bg1"/>
                </a:solidFill>
                <a:latin typeface="Arial Rounded MT Bold" pitchFamily="34" charset="0"/>
                <a:cs typeface="Times New Roman" pitchFamily="18" charset="0"/>
              </a:rPr>
              <a:t>3</a:t>
            </a:r>
          </a:p>
        </p:txBody>
      </p:sp>
      <p:pic>
        <p:nvPicPr>
          <p:cNvPr id="4" name="Countdown 2 minutes-Nh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363199" y="990600"/>
            <a:ext cx="1828801" cy="1447800"/>
          </a:xfrm>
          <a:prstGeom prst="rect">
            <a:avLst/>
          </a:prstGeom>
        </p:spPr>
      </p:pic>
      <p:pic>
        <p:nvPicPr>
          <p:cNvPr id="6" name="Picture 5"/>
          <p:cNvPicPr>
            <a:picLocks noChangeAspect="1"/>
          </p:cNvPicPr>
          <p:nvPr/>
        </p:nvPicPr>
        <p:blipFill>
          <a:blip r:embed="rId6"/>
          <a:stretch>
            <a:fillRect/>
          </a:stretch>
        </p:blipFill>
        <p:spPr>
          <a:xfrm>
            <a:off x="5888144" y="990600"/>
            <a:ext cx="2725168" cy="1551593"/>
          </a:xfrm>
          <a:prstGeom prst="rect">
            <a:avLst/>
          </a:prstGeom>
        </p:spPr>
      </p:pic>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13629" y1="1288" x2="8882" y2="44145"/>
                        <a14:foregroundMark x1="4288" y1="585" x2="4288" y2="9953"/>
                        <a14:foregroundMark x1="23737" y1="1874" x2="36447" y2="50234"/>
                        <a14:foregroundMark x1="8729" y1="46019" x2="459" y2="69204"/>
                        <a14:foregroundMark x1="1072" y1="81499" x2="10260" y2="88525"/>
                        <a14:foregroundMark x1="2910" y1="79977" x2="11945" y2="79742"/>
                        <a14:foregroundMark x1="10567" y1="79625" x2="13017" y2="85831"/>
                        <a14:foregroundMark x1="11179" y1="46721" x2="11179" y2="54567"/>
                        <a14:foregroundMark x1="22511" y1="45785" x2="14089" y2="52342"/>
                        <a14:foregroundMark x1="33691" y1="49415" x2="32925" y2="52459"/>
                        <a14:foregroundMark x1="29862" y1="5035" x2="37060" y2="27283"/>
                        <a14:foregroundMark x1="25574" y1="45667" x2="19602" y2="52108"/>
                        <a14:foregroundMark x1="28025" y1="46721" x2="29403" y2="59133"/>
                        <a14:foregroundMark x1="69678" y1="58782" x2="74885" y2="78806"/>
                        <a14:foregroundMark x1="83920" y1="70843" x2="79020" y2="96487"/>
                        <a14:foregroundMark x1="45482" y1="88290" x2="41960" y2="97892"/>
                        <a14:foregroundMark x1="42113" y1="59016" x2="37519" y2="87471"/>
                        <a14:foregroundMark x1="53599" y1="89110" x2="55283" y2="98712"/>
                        <a14:foregroundMark x1="68147" y1="83138" x2="69985" y2="98946"/>
                        <a14:foregroundMark x1="71363" y1="77283" x2="74885" y2="81616"/>
                        <a14:foregroundMark x1="83920" y1="89578" x2="83002" y2="98946"/>
                        <a14:foregroundMark x1="83920" y1="92272" x2="99081" y2="90867"/>
                        <a14:foregroundMark x1="84686" y1="83138" x2="99694" y2="83138"/>
                        <a14:foregroundMark x1="98928" y1="93794" x2="91577" y2="99766"/>
                        <a14:backgroundMark x1="92343" y1="92740" x2="87443" y2="93911"/>
                        <a14:backgroundMark x1="94487" y1="93911" x2="90199" y2="95667"/>
                        <a14:backgroundMark x1="39204" y1="41218" x2="39204" y2="43560"/>
                        <a14:backgroundMark x1="38897" y1="45433" x2="38897" y2="48595"/>
                      </a14:backgroundRemoval>
                    </a14:imgEffect>
                  </a14:imgLayer>
                </a14:imgProps>
              </a:ext>
              <a:ext uri="{28A0092B-C50C-407E-A947-70E740481C1C}">
                <a14:useLocalDpi xmlns:a14="http://schemas.microsoft.com/office/drawing/2010/main" val="0"/>
              </a:ext>
            </a:extLst>
          </a:blip>
          <a:stretch>
            <a:fillRect/>
          </a:stretch>
        </p:blipFill>
        <p:spPr>
          <a:xfrm>
            <a:off x="0" y="1289989"/>
            <a:ext cx="3346094" cy="5568011"/>
          </a:xfrm>
          <a:prstGeom prst="rect">
            <a:avLst/>
          </a:prstGeom>
        </p:spPr>
      </p:pic>
      <p:sp>
        <p:nvSpPr>
          <p:cNvPr id="8" name="TextBox 7"/>
          <p:cNvSpPr txBox="1"/>
          <p:nvPr/>
        </p:nvSpPr>
        <p:spPr>
          <a:xfrm>
            <a:off x="623888" y="-113651"/>
            <a:ext cx="11353800" cy="1446501"/>
          </a:xfrm>
          <a:prstGeom prst="rect">
            <a:avLst/>
          </a:prstGeom>
          <a:noFill/>
        </p:spPr>
        <p:txBody>
          <a:bodyPr wrap="square" lIns="91391" tIns="45696" rIns="91391" bIns="45696" rtlCol="0">
            <a:spAutoFit/>
          </a:bodyPr>
          <a:lstStyle/>
          <a:p>
            <a:pPr algn="just"/>
            <a:r>
              <a:rPr lang="en-US" sz="4400" b="1" dirty="0">
                <a:latin typeface="Arial-Rounded" pitchFamily="34" charset="0"/>
                <a:ea typeface="Arial-Rounded" pitchFamily="34" charset="0"/>
                <a:cs typeface="Arial-Rounded" pitchFamily="34" charset="0"/>
              </a:rPr>
              <a:t>Tìm cuối các dòng thơ những tiếng cùng vần với nhau.</a:t>
            </a:r>
            <a:endParaRPr lang="en-US" sz="4400" b="1" i="1" dirty="0">
              <a:latin typeface="Arial-Rounded" pitchFamily="34" charset="0"/>
              <a:ea typeface="Arial-Rounded" pitchFamily="34" charset="0"/>
              <a:cs typeface="Arial-Rounded" pitchFamily="34" charset="0"/>
            </a:endParaRPr>
          </a:p>
        </p:txBody>
      </p:sp>
      <p:sp>
        <p:nvSpPr>
          <p:cNvPr id="10" name="Rounded Rectangular Callout 9"/>
          <p:cNvSpPr/>
          <p:nvPr/>
        </p:nvSpPr>
        <p:spPr>
          <a:xfrm>
            <a:off x="3962400" y="3200400"/>
            <a:ext cx="7696200" cy="3276600"/>
          </a:xfrm>
          <a:prstGeom prst="wedgeRoundRectCallout">
            <a:avLst>
              <a:gd name="adj1" fmla="val -56656"/>
              <a:gd name="adj2" fmla="val -54202"/>
              <a:gd name="adj3" fmla="val 16667"/>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528782" y="3377736"/>
            <a:ext cx="1721946" cy="769441"/>
          </a:xfrm>
          <a:prstGeom prst="rect">
            <a:avLst/>
          </a:prstGeom>
          <a:ln>
            <a:solidFill>
              <a:srgbClr val="FF0066"/>
            </a:solidFill>
          </a:ln>
        </p:spPr>
        <p:txBody>
          <a:bodyPr wrap="none">
            <a:spAutoFit/>
          </a:bodyPr>
          <a:lstStyle/>
          <a:p>
            <a:r>
              <a:rPr lang="en-US" sz="4400" b="1" dirty="0">
                <a:solidFill>
                  <a:prstClr val="black"/>
                </a:solidFill>
                <a:latin typeface="Arial-Rounded" pitchFamily="34" charset="0"/>
                <a:ea typeface="Arial-Rounded" pitchFamily="34" charset="0"/>
                <a:cs typeface="Arial-Rounded" pitchFamily="34" charset="0"/>
              </a:rPr>
              <a:t>ruộng </a:t>
            </a:r>
            <a:endParaRPr lang="en-US" dirty="0"/>
          </a:p>
        </p:txBody>
      </p:sp>
      <p:sp>
        <p:nvSpPr>
          <p:cNvPr id="12" name="Rectangle 11"/>
          <p:cNvSpPr/>
          <p:nvPr/>
        </p:nvSpPr>
        <p:spPr>
          <a:xfrm>
            <a:off x="8302619" y="3395320"/>
            <a:ext cx="1877437" cy="769441"/>
          </a:xfrm>
          <a:prstGeom prst="rect">
            <a:avLst/>
          </a:prstGeom>
          <a:ln>
            <a:solidFill>
              <a:srgbClr val="FF0066"/>
            </a:solidFill>
          </a:ln>
        </p:spPr>
        <p:txBody>
          <a:bodyPr wrap="none">
            <a:spAutoFit/>
          </a:bodyPr>
          <a:lstStyle/>
          <a:p>
            <a:r>
              <a:rPr lang="en-US" sz="4400" b="1" dirty="0">
                <a:solidFill>
                  <a:prstClr val="black"/>
                </a:solidFill>
                <a:latin typeface="Arial-Rounded" pitchFamily="34" charset="0"/>
                <a:ea typeface="Arial-Rounded" pitchFamily="34" charset="0"/>
                <a:cs typeface="Arial-Rounded" pitchFamily="34" charset="0"/>
              </a:rPr>
              <a:t>muống</a:t>
            </a:r>
            <a:endParaRPr lang="en-US" dirty="0"/>
          </a:p>
        </p:txBody>
      </p:sp>
      <p:sp>
        <p:nvSpPr>
          <p:cNvPr id="14" name="Rectangle 13"/>
          <p:cNvSpPr/>
          <p:nvPr/>
        </p:nvSpPr>
        <p:spPr>
          <a:xfrm>
            <a:off x="4136381" y="4409743"/>
            <a:ext cx="801823" cy="769441"/>
          </a:xfrm>
          <a:prstGeom prst="rect">
            <a:avLst/>
          </a:prstGeom>
          <a:ln>
            <a:solidFill>
              <a:srgbClr val="0000FF"/>
            </a:solidFill>
          </a:ln>
        </p:spPr>
        <p:txBody>
          <a:bodyPr wrap="none">
            <a:spAutoFit/>
          </a:bodyPr>
          <a:lstStyle/>
          <a:p>
            <a:r>
              <a:rPr lang="en-US" sz="4400" b="1" dirty="0">
                <a:solidFill>
                  <a:prstClr val="black"/>
                </a:solidFill>
                <a:latin typeface="Arial-Rounded" pitchFamily="34" charset="0"/>
                <a:ea typeface="Arial-Rounded" pitchFamily="34" charset="0"/>
                <a:cs typeface="Arial-Rounded" pitchFamily="34" charset="0"/>
              </a:rPr>
              <a:t>ao</a:t>
            </a:r>
            <a:endParaRPr lang="en-US" dirty="0"/>
          </a:p>
        </p:txBody>
      </p:sp>
      <p:sp>
        <p:nvSpPr>
          <p:cNvPr id="15" name="Rectangle 14"/>
          <p:cNvSpPr/>
          <p:nvPr/>
        </p:nvSpPr>
        <p:spPr>
          <a:xfrm>
            <a:off x="5075761" y="4409742"/>
            <a:ext cx="1116011" cy="769441"/>
          </a:xfrm>
          <a:prstGeom prst="rect">
            <a:avLst/>
          </a:prstGeom>
          <a:ln>
            <a:solidFill>
              <a:srgbClr val="0000FF"/>
            </a:solidFill>
          </a:ln>
        </p:spPr>
        <p:txBody>
          <a:bodyPr wrap="none">
            <a:spAutoFit/>
          </a:bodyPr>
          <a:lstStyle/>
          <a:p>
            <a:r>
              <a:rPr lang="en-US" sz="4400" b="1" dirty="0">
                <a:solidFill>
                  <a:prstClr val="black"/>
                </a:solidFill>
                <a:latin typeface="Arial-Rounded" pitchFamily="34" charset="0"/>
                <a:ea typeface="Arial-Rounded" pitchFamily="34" charset="0"/>
                <a:cs typeface="Arial-Rounded" pitchFamily="34" charset="0"/>
              </a:rPr>
              <a:t>đào</a:t>
            </a:r>
            <a:endParaRPr lang="en-US" dirty="0"/>
          </a:p>
        </p:txBody>
      </p:sp>
      <p:sp>
        <p:nvSpPr>
          <p:cNvPr id="16" name="Rectangle 15"/>
          <p:cNvSpPr/>
          <p:nvPr/>
        </p:nvSpPr>
        <p:spPr>
          <a:xfrm>
            <a:off x="6625768" y="4409741"/>
            <a:ext cx="1051891" cy="769441"/>
          </a:xfrm>
          <a:prstGeom prst="rect">
            <a:avLst/>
          </a:prstGeom>
          <a:ln>
            <a:solidFill>
              <a:srgbClr val="C00000"/>
            </a:solidFill>
          </a:ln>
        </p:spPr>
        <p:txBody>
          <a:bodyPr wrap="none">
            <a:spAutoFit/>
          </a:bodyPr>
          <a:lstStyle/>
          <a:p>
            <a:r>
              <a:rPr lang="en-US" sz="4400" b="1" dirty="0">
                <a:solidFill>
                  <a:prstClr val="black"/>
                </a:solidFill>
                <a:latin typeface="Arial-Rounded" pitchFamily="34" charset="0"/>
                <a:ea typeface="Arial-Rounded" pitchFamily="34" charset="0"/>
                <a:cs typeface="Arial-Rounded" pitchFamily="34" charset="0"/>
              </a:rPr>
              <a:t>gốc</a:t>
            </a:r>
            <a:endParaRPr lang="en-US" dirty="0"/>
          </a:p>
        </p:txBody>
      </p:sp>
      <p:sp>
        <p:nvSpPr>
          <p:cNvPr id="17" name="Rectangle 16"/>
          <p:cNvSpPr/>
          <p:nvPr/>
        </p:nvSpPr>
        <p:spPr>
          <a:xfrm>
            <a:off x="7925114" y="4409739"/>
            <a:ext cx="737702" cy="769441"/>
          </a:xfrm>
          <a:prstGeom prst="rect">
            <a:avLst/>
          </a:prstGeom>
          <a:ln>
            <a:solidFill>
              <a:srgbClr val="C00000"/>
            </a:solidFill>
          </a:ln>
        </p:spPr>
        <p:txBody>
          <a:bodyPr wrap="none">
            <a:spAutoFit/>
          </a:bodyPr>
          <a:lstStyle/>
          <a:p>
            <a:r>
              <a:rPr lang="en-US" sz="4400" b="1" dirty="0">
                <a:solidFill>
                  <a:prstClr val="black"/>
                </a:solidFill>
                <a:latin typeface="Arial-Rounded" pitchFamily="34" charset="0"/>
                <a:ea typeface="Arial-Rounded" pitchFamily="34" charset="0"/>
                <a:cs typeface="Arial-Rounded" pitchFamily="34" charset="0"/>
              </a:rPr>
              <a:t>ốc</a:t>
            </a:r>
            <a:endParaRPr lang="en-US" dirty="0"/>
          </a:p>
        </p:txBody>
      </p:sp>
      <p:sp>
        <p:nvSpPr>
          <p:cNvPr id="18" name="Rectangle 17"/>
          <p:cNvSpPr/>
          <p:nvPr/>
        </p:nvSpPr>
        <p:spPr>
          <a:xfrm>
            <a:off x="9089555" y="4453979"/>
            <a:ext cx="957313" cy="769441"/>
          </a:xfrm>
          <a:prstGeom prst="rect">
            <a:avLst/>
          </a:prstGeom>
          <a:ln>
            <a:solidFill>
              <a:srgbClr val="FF0066"/>
            </a:solidFill>
          </a:ln>
        </p:spPr>
        <p:txBody>
          <a:bodyPr wrap="none">
            <a:spAutoFit/>
          </a:bodyPr>
          <a:lstStyle/>
          <a:p>
            <a:r>
              <a:rPr lang="en-US" sz="4400" b="1" dirty="0">
                <a:solidFill>
                  <a:prstClr val="black"/>
                </a:solidFill>
                <a:latin typeface="Arial-Rounded" pitchFamily="34" charset="0"/>
                <a:ea typeface="Arial-Rounded" pitchFamily="34" charset="0"/>
                <a:cs typeface="Arial-Rounded" pitchFamily="34" charset="0"/>
              </a:rPr>
              <a:t>mò</a:t>
            </a:r>
            <a:endParaRPr lang="en-US" dirty="0"/>
          </a:p>
        </p:txBody>
      </p:sp>
      <p:sp>
        <p:nvSpPr>
          <p:cNvPr id="19" name="Rectangle 18"/>
          <p:cNvSpPr/>
          <p:nvPr/>
        </p:nvSpPr>
        <p:spPr>
          <a:xfrm>
            <a:off x="10369750" y="4409740"/>
            <a:ext cx="801823" cy="769441"/>
          </a:xfrm>
          <a:prstGeom prst="rect">
            <a:avLst/>
          </a:prstGeom>
          <a:ln>
            <a:solidFill>
              <a:srgbClr val="FF0066"/>
            </a:solidFill>
          </a:ln>
        </p:spPr>
        <p:txBody>
          <a:bodyPr wrap="none">
            <a:spAutoFit/>
          </a:bodyPr>
          <a:lstStyle/>
          <a:p>
            <a:r>
              <a:rPr lang="en-US" sz="4400" b="1" dirty="0">
                <a:solidFill>
                  <a:prstClr val="black"/>
                </a:solidFill>
                <a:latin typeface="Arial-Rounded" pitchFamily="34" charset="0"/>
                <a:ea typeface="Arial-Rounded" pitchFamily="34" charset="0"/>
                <a:cs typeface="Arial-Rounded" pitchFamily="34" charset="0"/>
              </a:rPr>
              <a:t>đò</a:t>
            </a:r>
            <a:endParaRPr lang="en-US" dirty="0"/>
          </a:p>
        </p:txBody>
      </p:sp>
      <p:sp>
        <p:nvSpPr>
          <p:cNvPr id="20" name="Rectangle 19"/>
          <p:cNvSpPr/>
          <p:nvPr/>
        </p:nvSpPr>
        <p:spPr>
          <a:xfrm>
            <a:off x="5774041" y="5496904"/>
            <a:ext cx="1053494" cy="769441"/>
          </a:xfrm>
          <a:prstGeom prst="rect">
            <a:avLst/>
          </a:prstGeom>
          <a:ln>
            <a:solidFill>
              <a:srgbClr val="00B050"/>
            </a:solidFill>
          </a:ln>
        </p:spPr>
        <p:txBody>
          <a:bodyPr wrap="none">
            <a:spAutoFit/>
          </a:bodyPr>
          <a:lstStyle/>
          <a:p>
            <a:r>
              <a:rPr lang="en-US" sz="4400" b="1" dirty="0">
                <a:solidFill>
                  <a:prstClr val="black"/>
                </a:solidFill>
                <a:latin typeface="Arial-Rounded" pitchFamily="34" charset="0"/>
                <a:ea typeface="Arial-Rounded" pitchFamily="34" charset="0"/>
                <a:cs typeface="Arial-Rounded" pitchFamily="34" charset="0"/>
              </a:rPr>
              <a:t>dây</a:t>
            </a:r>
            <a:endParaRPr lang="en-US" dirty="0"/>
          </a:p>
        </p:txBody>
      </p:sp>
      <p:sp>
        <p:nvSpPr>
          <p:cNvPr id="21" name="Rectangle 20"/>
          <p:cNvSpPr/>
          <p:nvPr/>
        </p:nvSpPr>
        <p:spPr>
          <a:xfrm>
            <a:off x="7807932" y="5455831"/>
            <a:ext cx="989373" cy="769441"/>
          </a:xfrm>
          <a:prstGeom prst="rect">
            <a:avLst/>
          </a:prstGeom>
          <a:ln>
            <a:solidFill>
              <a:srgbClr val="00B050"/>
            </a:solidFill>
          </a:ln>
        </p:spPr>
        <p:txBody>
          <a:bodyPr wrap="none">
            <a:spAutoFit/>
          </a:bodyPr>
          <a:lstStyle/>
          <a:p>
            <a:r>
              <a:rPr lang="en-US" sz="4400" b="1" dirty="0">
                <a:solidFill>
                  <a:prstClr val="black"/>
                </a:solidFill>
                <a:latin typeface="Arial-Rounded" pitchFamily="34" charset="0"/>
                <a:ea typeface="Arial-Rounded" pitchFamily="34" charset="0"/>
                <a:cs typeface="Arial-Rounded" pitchFamily="34" charset="0"/>
              </a:rPr>
              <a:t>cây</a:t>
            </a:r>
            <a:endParaRPr lang="en-US" dirty="0"/>
          </a:p>
        </p:txBody>
      </p:sp>
      <p:pic>
        <p:nvPicPr>
          <p:cNvPr id="22" name="Picture 21"/>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8081" b="91162" l="0" r="100000">
                        <a14:foregroundMark x1="24011" y1="16162" x2="29877" y2="80556"/>
                        <a14:foregroundMark x1="9004" y1="47348" x2="20737" y2="50758"/>
                        <a14:foregroundMark x1="24420" y1="50253" x2="20327" y2="56566"/>
                        <a14:foregroundMark x1="38063" y1="47348" x2="49386" y2="42677"/>
                        <a14:foregroundMark x1="54434" y1="40657" x2="63984" y2="46970"/>
                        <a14:foregroundMark x1="81310" y1="51136" x2="93997" y2="45707"/>
                        <a14:foregroundMark x1="69031" y1="69192" x2="66303" y2="81439"/>
                        <a14:foregroundMark x1="73943" y1="70076" x2="73533" y2="79293"/>
                        <a14:foregroundMark x1="61664" y1="80556" x2="68486" y2="80177"/>
                        <a14:foregroundMark x1="71760" y1="80177" x2="76262" y2="81061"/>
                        <a14:foregroundMark x1="24011" y1="79798" x2="29877" y2="79798"/>
                        <a14:foregroundMark x1="33561" y1="78914" x2="36698" y2="79798"/>
                      </a14:backgroundRemoval>
                    </a14:imgEffect>
                  </a14:imgLayer>
                </a14:imgProps>
              </a:ext>
              <a:ext uri="{28A0092B-C50C-407E-A947-70E740481C1C}">
                <a14:useLocalDpi xmlns:a14="http://schemas.microsoft.com/office/drawing/2010/main" val="0"/>
              </a:ext>
            </a:extLst>
          </a:blip>
          <a:srcRect b="16275"/>
          <a:stretch/>
        </p:blipFill>
        <p:spPr>
          <a:xfrm>
            <a:off x="1616912" y="1400676"/>
            <a:ext cx="1949586" cy="1796499"/>
          </a:xfrm>
          <a:prstGeom prst="rect">
            <a:avLst/>
          </a:prstGeom>
        </p:spPr>
      </p:pic>
    </p:spTree>
    <p:extLst>
      <p:ext uri="{BB962C8B-B14F-4D97-AF65-F5344CB8AC3E}">
        <p14:creationId xmlns:p14="http://schemas.microsoft.com/office/powerpoint/2010/main" val="376446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1000" fill="hold"/>
                                        <p:tgtEl>
                                          <p:spTgt spid="14"/>
                                        </p:tgtEl>
                                        <p:attrNameLst>
                                          <p:attrName>ppt_w</p:attrName>
                                        </p:attrNameLst>
                                      </p:cBhvr>
                                      <p:tavLst>
                                        <p:tav tm="0">
                                          <p:val>
                                            <p:fltVal val="0"/>
                                          </p:val>
                                        </p:tav>
                                        <p:tav tm="100000">
                                          <p:val>
                                            <p:strVal val="#ppt_w"/>
                                          </p:val>
                                        </p:tav>
                                      </p:tavLst>
                                    </p:anim>
                                    <p:anim calcmode="lin" valueType="num">
                                      <p:cBhvr>
                                        <p:cTn id="31" dur="1000" fill="hold"/>
                                        <p:tgtEl>
                                          <p:spTgt spid="14"/>
                                        </p:tgtEl>
                                        <p:attrNameLst>
                                          <p:attrName>ppt_h</p:attrName>
                                        </p:attrNameLst>
                                      </p:cBhvr>
                                      <p:tavLst>
                                        <p:tav tm="0">
                                          <p:val>
                                            <p:fltVal val="0"/>
                                          </p:val>
                                        </p:tav>
                                        <p:tav tm="100000">
                                          <p:val>
                                            <p:strVal val="#ppt_h"/>
                                          </p:val>
                                        </p:tav>
                                      </p:tavLst>
                                    </p:anim>
                                    <p:anim calcmode="lin" valueType="num">
                                      <p:cBhvr>
                                        <p:cTn id="32" dur="1000" fill="hold"/>
                                        <p:tgtEl>
                                          <p:spTgt spid="14"/>
                                        </p:tgtEl>
                                        <p:attrNameLst>
                                          <p:attrName>style.rotation</p:attrName>
                                        </p:attrNameLst>
                                      </p:cBhvr>
                                      <p:tavLst>
                                        <p:tav tm="0">
                                          <p:val>
                                            <p:fltVal val="90"/>
                                          </p:val>
                                        </p:tav>
                                        <p:tav tm="100000">
                                          <p:val>
                                            <p:fltVal val="0"/>
                                          </p:val>
                                        </p:tav>
                                      </p:tavLst>
                                    </p:anim>
                                    <p:animEffect transition="in" filter="fade">
                                      <p:cBhvr>
                                        <p:cTn id="33" dur="1000"/>
                                        <p:tgtEl>
                                          <p:spTgt spid="14"/>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 calcmode="lin" valueType="num">
                                      <p:cBhvr>
                                        <p:cTn id="38" dur="1000" fill="hold"/>
                                        <p:tgtEl>
                                          <p:spTgt spid="15"/>
                                        </p:tgtEl>
                                        <p:attrNameLst>
                                          <p:attrName>style.rotation</p:attrName>
                                        </p:attrNameLst>
                                      </p:cBhvr>
                                      <p:tavLst>
                                        <p:tav tm="0">
                                          <p:val>
                                            <p:fltVal val="90"/>
                                          </p:val>
                                        </p:tav>
                                        <p:tav tm="100000">
                                          <p:val>
                                            <p:fltVal val="0"/>
                                          </p:val>
                                        </p:tav>
                                      </p:tavLst>
                                    </p:anim>
                                    <p:animEffect transition="in" filter="fade">
                                      <p:cBhvr>
                                        <p:cTn id="39" dur="10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randombar(horizontal)">
                                      <p:cBhvr>
                                        <p:cTn id="44" dur="500"/>
                                        <p:tgtEl>
                                          <p:spTgt spid="16"/>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randombar(horizont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45"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2000"/>
                                        <p:tgtEl>
                                          <p:spTgt spid="18"/>
                                        </p:tgtEl>
                                      </p:cBhvr>
                                    </p:animEffect>
                                    <p:anim calcmode="lin" valueType="num">
                                      <p:cBhvr>
                                        <p:cTn id="53" dur="2000" fill="hold"/>
                                        <p:tgtEl>
                                          <p:spTgt spid="18"/>
                                        </p:tgtEl>
                                        <p:attrNameLst>
                                          <p:attrName>ppt_w</p:attrName>
                                        </p:attrNameLst>
                                      </p:cBhvr>
                                      <p:tavLst>
                                        <p:tav tm="0" fmla="#ppt_w*sin(2.5*pi*$)">
                                          <p:val>
                                            <p:fltVal val="0"/>
                                          </p:val>
                                        </p:tav>
                                        <p:tav tm="100000">
                                          <p:val>
                                            <p:fltVal val="1"/>
                                          </p:val>
                                        </p:tav>
                                      </p:tavLst>
                                    </p:anim>
                                    <p:anim calcmode="lin" valueType="num">
                                      <p:cBhvr>
                                        <p:cTn id="54" dur="2000" fill="hold"/>
                                        <p:tgtEl>
                                          <p:spTgt spid="18"/>
                                        </p:tgtEl>
                                        <p:attrNameLst>
                                          <p:attrName>ppt_h</p:attrName>
                                        </p:attrNameLst>
                                      </p:cBhvr>
                                      <p:tavLst>
                                        <p:tav tm="0">
                                          <p:val>
                                            <p:strVal val="#ppt_h"/>
                                          </p:val>
                                        </p:tav>
                                        <p:tav tm="100000">
                                          <p:val>
                                            <p:strVal val="#ppt_h"/>
                                          </p:val>
                                        </p:tav>
                                      </p:tavLst>
                                    </p:anim>
                                  </p:childTnLst>
                                </p:cTn>
                              </p:par>
                              <p:par>
                                <p:cTn id="55" presetID="45"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2000"/>
                                        <p:tgtEl>
                                          <p:spTgt spid="19"/>
                                        </p:tgtEl>
                                      </p:cBhvr>
                                    </p:animEffect>
                                    <p:anim calcmode="lin" valueType="num">
                                      <p:cBhvr>
                                        <p:cTn id="58" dur="2000" fill="hold"/>
                                        <p:tgtEl>
                                          <p:spTgt spid="19"/>
                                        </p:tgtEl>
                                        <p:attrNameLst>
                                          <p:attrName>ppt_w</p:attrName>
                                        </p:attrNameLst>
                                      </p:cBhvr>
                                      <p:tavLst>
                                        <p:tav tm="0" fmla="#ppt_w*sin(2.5*pi*$)">
                                          <p:val>
                                            <p:fltVal val="0"/>
                                          </p:val>
                                        </p:tav>
                                        <p:tav tm="100000">
                                          <p:val>
                                            <p:fltVal val="1"/>
                                          </p:val>
                                        </p:tav>
                                      </p:tavLst>
                                    </p:anim>
                                    <p:anim calcmode="lin" valueType="num">
                                      <p:cBhvr>
                                        <p:cTn id="59" dur="2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arn(inVertical)">
                                      <p:cBhvr>
                                        <p:cTn id="64" dur="500"/>
                                        <p:tgtEl>
                                          <p:spTgt spid="20"/>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barn(inVertical)">
                                      <p:cBhvr>
                                        <p:cTn id="6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8" fill="hold" display="0">
                  <p:stCondLst>
                    <p:cond delay="indefinite"/>
                  </p:stCondLst>
                </p:cTn>
                <p:tgtEl>
                  <p:spTgt spid="4"/>
                </p:tgtEl>
              </p:cMediaNode>
            </p:video>
          </p:childTnLst>
        </p:cTn>
      </p:par>
    </p:tnLst>
    <p:bldLst>
      <p:bldP spid="10" grpId="0" animBg="1"/>
      <p:bldP spid="11" grpId="0" animBg="1"/>
      <p:bldP spid="12"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400" y="1220231"/>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6338365" y="2414760"/>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flipH="1">
            <a:off x="6328037" y="538789"/>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581400" y="1361228"/>
            <a:ext cx="609600" cy="609600"/>
          </a:xfrm>
          <a:prstGeom prst="rect">
            <a:avLst/>
          </a:prstGeom>
        </p:spPr>
      </p:pic>
      <p:sp>
        <p:nvSpPr>
          <p:cNvPr id="4" name="Oval Callout 3"/>
          <p:cNvSpPr/>
          <p:nvPr/>
        </p:nvSpPr>
        <p:spPr>
          <a:xfrm>
            <a:off x="7648643" y="-97280"/>
            <a:ext cx="4495800" cy="2917016"/>
          </a:xfrm>
          <a:prstGeom prst="wedgeEllipseCallout">
            <a:avLst>
              <a:gd name="adj1" fmla="val -155261"/>
              <a:gd name="adj2" fmla="val 291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1. Ôn và khởi động</a:t>
            </a:r>
          </a:p>
        </p:txBody>
      </p:sp>
    </p:spTree>
    <p:extLst>
      <p:ext uri="{BB962C8B-B14F-4D97-AF65-F5344CB8AC3E}">
        <p14:creationId xmlns:p14="http://schemas.microsoft.com/office/powerpoint/2010/main" val="73215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 fill="hold"/>
                                        <p:tgtEl>
                                          <p:spTgt spid="2"/>
                                        </p:tgtEl>
                                      </p:cBhvr>
                                    </p:cmd>
                                  </p:childTnLst>
                                </p:cTn>
                              </p:par>
                            </p:childTnLst>
                          </p:cTn>
                        </p:par>
                      </p:childTnLst>
                    </p:cTn>
                  </p:par>
                  <p:par>
                    <p:cTn id="61" fill="hold">
                      <p:stCondLst>
                        <p:cond delay="indefinite"/>
                      </p:stCondLst>
                      <p:childTnLst>
                        <p:par>
                          <p:cTn id="62" fill="hold">
                            <p:stCondLst>
                              <p:cond delay="0"/>
                            </p:stCondLst>
                            <p:childTnLst>
                              <p:par>
                                <p:cTn id="63" presetID="31" presetClass="exit" presetSubtype="0" fill="hold" grpId="0" nodeType="clickEffect">
                                  <p:stCondLst>
                                    <p:cond delay="0"/>
                                  </p:stCondLst>
                                  <p:childTnLst>
                                    <p:anim calcmode="lin" valueType="num">
                                      <p:cBhvr>
                                        <p:cTn id="64" dur="1000"/>
                                        <p:tgtEl>
                                          <p:spTgt spid="4"/>
                                        </p:tgtEl>
                                        <p:attrNameLst>
                                          <p:attrName>ppt_w</p:attrName>
                                        </p:attrNameLst>
                                      </p:cBhvr>
                                      <p:tavLst>
                                        <p:tav tm="0">
                                          <p:val>
                                            <p:strVal val="ppt_w"/>
                                          </p:val>
                                        </p:tav>
                                        <p:tav tm="100000">
                                          <p:val>
                                            <p:fltVal val="0"/>
                                          </p:val>
                                        </p:tav>
                                      </p:tavLst>
                                    </p:anim>
                                    <p:anim calcmode="lin" valueType="num">
                                      <p:cBhvr>
                                        <p:cTn id="65" dur="1000"/>
                                        <p:tgtEl>
                                          <p:spTgt spid="4"/>
                                        </p:tgtEl>
                                        <p:attrNameLst>
                                          <p:attrName>ppt_h</p:attrName>
                                        </p:attrNameLst>
                                      </p:cBhvr>
                                      <p:tavLst>
                                        <p:tav tm="0">
                                          <p:val>
                                            <p:strVal val="ppt_h"/>
                                          </p:val>
                                        </p:tav>
                                        <p:tav tm="100000">
                                          <p:val>
                                            <p:fltVal val="0"/>
                                          </p:val>
                                        </p:tav>
                                      </p:tavLst>
                                    </p:anim>
                                    <p:anim calcmode="lin" valueType="num">
                                      <p:cBhvr>
                                        <p:cTn id="66" dur="1000"/>
                                        <p:tgtEl>
                                          <p:spTgt spid="4"/>
                                        </p:tgtEl>
                                        <p:attrNameLst>
                                          <p:attrName>style.rotation</p:attrName>
                                        </p:attrNameLst>
                                      </p:cBhvr>
                                      <p:tavLst>
                                        <p:tav tm="0">
                                          <p:val>
                                            <p:fltVal val="0"/>
                                          </p:val>
                                        </p:tav>
                                        <p:tav tm="100000">
                                          <p:val>
                                            <p:fltVal val="90"/>
                                          </p:val>
                                        </p:tav>
                                      </p:tavLst>
                                    </p:anim>
                                    <p:animEffect transition="out" filter="fade">
                                      <p:cBhvr>
                                        <p:cTn id="67" dur="1000"/>
                                        <p:tgtEl>
                                          <p:spTgt spid="4"/>
                                        </p:tgtEl>
                                      </p:cBhvr>
                                    </p:animEffect>
                                    <p:set>
                                      <p:cBhvr>
                                        <p:cTn id="6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69"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0" y="0"/>
            <a:ext cx="609600" cy="609600"/>
          </a:xfrm>
          <a:prstGeom prst="ellipse">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4400" b="1" dirty="0">
                <a:solidFill>
                  <a:schemeClr val="bg1"/>
                </a:solidFill>
                <a:latin typeface="Arial Rounded MT Bold" pitchFamily="34" charset="0"/>
                <a:cs typeface="Times New Roman" pitchFamily="18" charset="0"/>
              </a:rPr>
              <a:t>4</a:t>
            </a:r>
          </a:p>
        </p:txBody>
      </p:sp>
      <p:sp>
        <p:nvSpPr>
          <p:cNvPr id="3" name="TextBox 2"/>
          <p:cNvSpPr txBox="1"/>
          <p:nvPr/>
        </p:nvSpPr>
        <p:spPr>
          <a:xfrm>
            <a:off x="762000" y="-156841"/>
            <a:ext cx="5105400" cy="923281"/>
          </a:xfrm>
          <a:prstGeom prst="rect">
            <a:avLst/>
          </a:prstGeom>
          <a:noFill/>
        </p:spPr>
        <p:txBody>
          <a:bodyPr wrap="square" lIns="91391" tIns="45696" rIns="91391" bIns="45696" rtlCol="0">
            <a:spAutoFit/>
          </a:bodyPr>
          <a:lstStyle/>
          <a:p>
            <a:pPr algn="just"/>
            <a:r>
              <a:rPr lang="en-US" sz="5400" b="1" dirty="0">
                <a:latin typeface="Arial-Rounded" pitchFamily="34" charset="0"/>
                <a:ea typeface="Arial-Rounded" pitchFamily="34" charset="0"/>
                <a:cs typeface="Arial-Rounded" pitchFamily="34" charset="0"/>
              </a:rPr>
              <a:t>Trả lời câu hỏi</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13629" y1="1288" x2="8882" y2="44145"/>
                        <a14:foregroundMark x1="4288" y1="585" x2="4288" y2="9953"/>
                        <a14:foregroundMark x1="23737" y1="1874" x2="36447" y2="50234"/>
                        <a14:foregroundMark x1="8729" y1="46019" x2="459" y2="69204"/>
                        <a14:foregroundMark x1="1072" y1="81499" x2="10260" y2="88525"/>
                        <a14:foregroundMark x1="2910" y1="79977" x2="11945" y2="79742"/>
                        <a14:foregroundMark x1="10567" y1="79625" x2="13017" y2="85831"/>
                        <a14:foregroundMark x1="11179" y1="46721" x2="11179" y2="54567"/>
                        <a14:foregroundMark x1="22511" y1="45785" x2="14089" y2="52342"/>
                        <a14:foregroundMark x1="33691" y1="49415" x2="32925" y2="52459"/>
                        <a14:foregroundMark x1="29862" y1="5035" x2="37060" y2="27283"/>
                        <a14:foregroundMark x1="25574" y1="45667" x2="19602" y2="52108"/>
                        <a14:foregroundMark x1="28025" y1="46721" x2="29403" y2="59133"/>
                        <a14:foregroundMark x1="69678" y1="58782" x2="74885" y2="78806"/>
                        <a14:foregroundMark x1="83920" y1="70843" x2="79020" y2="96487"/>
                        <a14:foregroundMark x1="45482" y1="88290" x2="41960" y2="97892"/>
                        <a14:foregroundMark x1="42113" y1="59016" x2="37519" y2="87471"/>
                        <a14:foregroundMark x1="53599" y1="89110" x2="55283" y2="98712"/>
                        <a14:foregroundMark x1="68147" y1="83138" x2="69985" y2="98946"/>
                        <a14:foregroundMark x1="71363" y1="77283" x2="74885" y2="81616"/>
                        <a14:foregroundMark x1="83920" y1="89578" x2="83002" y2="98946"/>
                        <a14:foregroundMark x1="83920" y1="92272" x2="99081" y2="90867"/>
                        <a14:foregroundMark x1="84686" y1="83138" x2="99694" y2="83138"/>
                        <a14:foregroundMark x1="98928" y1="93794" x2="91577" y2="99766"/>
                        <a14:backgroundMark x1="92343" y1="92740" x2="87443" y2="93911"/>
                        <a14:backgroundMark x1="94487" y1="93911" x2="90199" y2="95667"/>
                        <a14:backgroundMark x1="39204" y1="41218" x2="39204" y2="43560"/>
                        <a14:backgroundMark x1="38897" y1="45433" x2="38897" y2="48595"/>
                      </a14:backgroundRemoval>
                    </a14:imgEffect>
                  </a14:imgLayer>
                </a14:imgProps>
              </a:ext>
              <a:ext uri="{28A0092B-C50C-407E-A947-70E740481C1C}">
                <a14:useLocalDpi xmlns:a14="http://schemas.microsoft.com/office/drawing/2010/main" val="0"/>
              </a:ext>
            </a:extLst>
          </a:blip>
          <a:stretch>
            <a:fillRect/>
          </a:stretch>
        </p:blipFill>
        <p:spPr>
          <a:xfrm>
            <a:off x="0" y="1143000"/>
            <a:ext cx="3346094" cy="5568011"/>
          </a:xfrm>
          <a:prstGeom prst="rect">
            <a:avLst/>
          </a:prstGeom>
        </p:spPr>
      </p:pic>
      <p:sp>
        <p:nvSpPr>
          <p:cNvPr id="5" name="Rectangle 4"/>
          <p:cNvSpPr/>
          <p:nvPr/>
        </p:nvSpPr>
        <p:spPr>
          <a:xfrm>
            <a:off x="3270968" y="5324995"/>
            <a:ext cx="8921032" cy="1446550"/>
          </a:xfrm>
          <a:prstGeom prst="rect">
            <a:avLst/>
          </a:prstGeom>
          <a:ln>
            <a:solidFill>
              <a:srgbClr val="FF0066"/>
            </a:solidFill>
          </a:ln>
        </p:spPr>
        <p:txBody>
          <a:bodyPr wrap="none">
            <a:spAutoFit/>
          </a:bodyPr>
          <a:lstStyle/>
          <a:p>
            <a:pPr marL="914400" lvl="0" indent="-914400" algn="just">
              <a:buAutoNum type="alphaLcPeriod"/>
            </a:pPr>
            <a:r>
              <a:rPr lang="en-US" sz="4400" b="1" dirty="0">
                <a:solidFill>
                  <a:prstClr val="black"/>
                </a:solidFill>
                <a:latin typeface="Arial-Rounded" pitchFamily="34" charset="0"/>
                <a:ea typeface="Arial-Rounded" pitchFamily="34" charset="0"/>
                <a:cs typeface="Arial-Rounded" pitchFamily="34" charset="0"/>
              </a:rPr>
              <a:t>Bài đồng dao nhắc chúng ta cần </a:t>
            </a:r>
          </a:p>
          <a:p>
            <a:pPr lvl="0" algn="just"/>
            <a:r>
              <a:rPr lang="en-US" sz="4400" b="1" dirty="0">
                <a:solidFill>
                  <a:prstClr val="black"/>
                </a:solidFill>
                <a:latin typeface="Arial-Rounded" pitchFamily="34" charset="0"/>
                <a:ea typeface="Arial-Rounded" pitchFamily="34" charset="0"/>
                <a:cs typeface="Arial-Rounded" pitchFamily="34" charset="0"/>
              </a:rPr>
              <a:t>nhớ những ai?</a:t>
            </a:r>
          </a:p>
        </p:txBody>
      </p:sp>
      <p:sp>
        <p:nvSpPr>
          <p:cNvPr id="6" name="Rectangle 5"/>
          <p:cNvSpPr/>
          <p:nvPr/>
        </p:nvSpPr>
        <p:spPr>
          <a:xfrm>
            <a:off x="3733800" y="838200"/>
            <a:ext cx="6047508" cy="5386090"/>
          </a:xfrm>
          <a:prstGeom prst="rect">
            <a:avLst/>
          </a:prstGeom>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đào ao.</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vun gốc.</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đi mò. </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p>
          <a:p>
            <a:pPr>
              <a:defRPr/>
            </a:pP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Nhớ người mắc dây</a:t>
            </a: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Nhớ người trồng trọt</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3235890" y="5274426"/>
            <a:ext cx="8956110" cy="1569660"/>
          </a:xfrm>
          <a:prstGeom prst="rect">
            <a:avLst/>
          </a:prstGeom>
          <a:solidFill>
            <a:schemeClr val="bg1"/>
          </a:solidFill>
          <a:ln>
            <a:solidFill>
              <a:srgbClr val="FF0066"/>
            </a:solidFill>
          </a:ln>
        </p:spPr>
        <p:txBody>
          <a:bodyPr wrap="square">
            <a:spAutoFit/>
          </a:bodyPr>
          <a:lstStyle/>
          <a:p>
            <a:pPr lvl="0" algn="just"/>
            <a:r>
              <a:rPr lang="en-US" sz="4800" b="1" dirty="0">
                <a:solidFill>
                  <a:prstClr val="black"/>
                </a:solidFill>
                <a:latin typeface="Arial-Rounded" pitchFamily="34" charset="0"/>
                <a:ea typeface="Arial-Rounded" pitchFamily="34" charset="0"/>
                <a:cs typeface="Arial-Rounded" pitchFamily="34" charset="0"/>
              </a:rPr>
              <a:t>b. Vì sao chúng ta cần nhớ ơn</a:t>
            </a:r>
          </a:p>
          <a:p>
            <a:pPr lvl="0" algn="just"/>
            <a:r>
              <a:rPr lang="en-US" sz="4800" b="1" dirty="0">
                <a:solidFill>
                  <a:prstClr val="black"/>
                </a:solidFill>
                <a:latin typeface="Arial-Rounded" pitchFamily="34" charset="0"/>
                <a:ea typeface="Arial-Rounded" pitchFamily="34" charset="0"/>
                <a:cs typeface="Arial-Rounded" pitchFamily="34" charset="0"/>
              </a:rPr>
              <a:t> họ ?</a:t>
            </a:r>
          </a:p>
        </p:txBody>
      </p:sp>
      <p:sp>
        <p:nvSpPr>
          <p:cNvPr id="10" name="Rectangle 9"/>
          <p:cNvSpPr/>
          <p:nvPr/>
        </p:nvSpPr>
        <p:spPr>
          <a:xfrm>
            <a:off x="3560839" y="628032"/>
            <a:ext cx="6047508" cy="4278094"/>
          </a:xfrm>
          <a:prstGeom prst="rect">
            <a:avLst/>
          </a:prstGeom>
          <a:solidFill>
            <a:schemeClr val="bg1"/>
          </a:solidFill>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Chúng ta nhớ ơn những người đó vì họ giúp chúng ta có cơm, rau, ốc, quả để ăn, có bóng mát để trú nắng, có võng để nằm và có thể sang đò.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3235890" y="5288340"/>
            <a:ext cx="8956110" cy="1569660"/>
          </a:xfrm>
          <a:prstGeom prst="rect">
            <a:avLst/>
          </a:prstGeom>
          <a:solidFill>
            <a:schemeClr val="bg1"/>
          </a:solidFill>
          <a:ln>
            <a:solidFill>
              <a:srgbClr val="FF0066"/>
            </a:solidFill>
          </a:ln>
        </p:spPr>
        <p:txBody>
          <a:bodyPr wrap="square">
            <a:spAutoFit/>
          </a:bodyPr>
          <a:lstStyle/>
          <a:p>
            <a:pPr lvl="0" algn="just"/>
            <a:r>
              <a:rPr lang="en-US" sz="4800" b="1" dirty="0">
                <a:solidFill>
                  <a:prstClr val="black"/>
                </a:solidFill>
                <a:latin typeface="Arial-Rounded" pitchFamily="34" charset="0"/>
                <a:ea typeface="Arial-Rounded" pitchFamily="34" charset="0"/>
                <a:cs typeface="Arial-Rounded" pitchFamily="34" charset="0"/>
              </a:rPr>
              <a:t>c. Còn em, em nhớ ơn những ai? Vì sao?</a:t>
            </a:r>
          </a:p>
        </p:txBody>
      </p:sp>
    </p:spTree>
    <p:extLst>
      <p:ext uri="{BB962C8B-B14F-4D97-AF65-F5344CB8AC3E}">
        <p14:creationId xmlns:p14="http://schemas.microsoft.com/office/powerpoint/2010/main" val="269152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12"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additive="base">
                                        <p:cTn id="20"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12" fill="hold" nodeType="afterEffect">
                                  <p:stCondLst>
                                    <p:cond delay="0"/>
                                  </p:stCondLst>
                                  <p:iterate type="lt">
                                    <p:tmPct val="10000"/>
                                  </p:iterate>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27" fill="hold">
                            <p:stCondLst>
                              <p:cond delay="1650"/>
                            </p:stCondLst>
                            <p:childTnLst>
                              <p:par>
                                <p:cTn id="28" presetID="2" presetClass="entr" presetSubtype="12" fill="hold" nodeType="afterEffect">
                                  <p:stCondLst>
                                    <p:cond delay="0"/>
                                  </p:stCondLst>
                                  <p:iterate type="lt">
                                    <p:tmPct val="10000"/>
                                  </p:iterate>
                                  <p:childTnLst>
                                    <p:set>
                                      <p:cBhvr>
                                        <p:cTn id="29" dur="1" fill="hold">
                                          <p:stCondLst>
                                            <p:cond delay="0"/>
                                          </p:stCondLst>
                                        </p:cTn>
                                        <p:tgtEl>
                                          <p:spTgt spid="6">
                                            <p:txEl>
                                              <p:pRg st="2" end="2"/>
                                            </p:txEl>
                                          </p:spTgt>
                                        </p:tgtEl>
                                        <p:attrNameLst>
                                          <p:attrName>style.visibility</p:attrName>
                                        </p:attrNameLst>
                                      </p:cBhvr>
                                      <p:to>
                                        <p:strVal val="visible"/>
                                      </p:to>
                                    </p:set>
                                    <p:anim calcmode="lin" valueType="num">
                                      <p:cBhvr additive="base">
                                        <p:cTn id="30"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32" fill="hold">
                            <p:stCondLst>
                              <p:cond delay="2850"/>
                            </p:stCondLst>
                            <p:childTnLst>
                              <p:par>
                                <p:cTn id="33" presetID="2" presetClass="entr" presetSubtype="12" fill="hold" nodeType="afterEffect">
                                  <p:stCondLst>
                                    <p:cond delay="0"/>
                                  </p:stCondLst>
                                  <p:iterate type="lt">
                                    <p:tmPct val="10000"/>
                                  </p:iterate>
                                  <p:childTnLst>
                                    <p:set>
                                      <p:cBhvr>
                                        <p:cTn id="34" dur="1" fill="hold">
                                          <p:stCondLst>
                                            <p:cond delay="0"/>
                                          </p:stCondLst>
                                        </p:cTn>
                                        <p:tgtEl>
                                          <p:spTgt spid="6">
                                            <p:txEl>
                                              <p:pRg st="3" end="3"/>
                                            </p:txEl>
                                          </p:spTgt>
                                        </p:tgtEl>
                                        <p:attrNameLst>
                                          <p:attrName>style.visibility</p:attrName>
                                        </p:attrNameLst>
                                      </p:cBhvr>
                                      <p:to>
                                        <p:strVal val="visible"/>
                                      </p:to>
                                    </p:set>
                                    <p:anim calcmode="lin" valueType="num">
                                      <p:cBhvr additive="base">
                                        <p:cTn id="35"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par>
                          <p:cTn id="37" fill="hold">
                            <p:stCondLst>
                              <p:cond delay="3950"/>
                            </p:stCondLst>
                            <p:childTnLst>
                              <p:par>
                                <p:cTn id="38" presetID="2" presetClass="entr" presetSubtype="12" fill="hold" nodeType="afterEffect">
                                  <p:stCondLst>
                                    <p:cond delay="0"/>
                                  </p:stCondLst>
                                  <p:iterate type="lt">
                                    <p:tmPct val="10000"/>
                                  </p:iterate>
                                  <p:childTnLst>
                                    <p:set>
                                      <p:cBhvr>
                                        <p:cTn id="39" dur="1" fill="hold">
                                          <p:stCondLst>
                                            <p:cond delay="0"/>
                                          </p:stCondLst>
                                        </p:cTn>
                                        <p:tgtEl>
                                          <p:spTgt spid="6">
                                            <p:txEl>
                                              <p:pRg st="4" end="4"/>
                                            </p:txEl>
                                          </p:spTgt>
                                        </p:tgtEl>
                                        <p:attrNameLst>
                                          <p:attrName>style.visibility</p:attrName>
                                        </p:attrNameLst>
                                      </p:cBhvr>
                                      <p:to>
                                        <p:strVal val="visible"/>
                                      </p:to>
                                    </p:set>
                                    <p:anim calcmode="lin" valueType="num">
                                      <p:cBhvr additive="base">
                                        <p:cTn id="40"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par>
                          <p:cTn id="42" fill="hold">
                            <p:stCondLst>
                              <p:cond delay="5300"/>
                            </p:stCondLst>
                            <p:childTnLst>
                              <p:par>
                                <p:cTn id="43" presetID="2" presetClass="entr" presetSubtype="12" fill="hold" nodeType="afterEffect">
                                  <p:stCondLst>
                                    <p:cond delay="0"/>
                                  </p:stCondLst>
                                  <p:iterate type="lt">
                                    <p:tmPct val="10000"/>
                                  </p:iterate>
                                  <p:childTnLst>
                                    <p:set>
                                      <p:cBhvr>
                                        <p:cTn id="44" dur="1" fill="hold">
                                          <p:stCondLst>
                                            <p:cond delay="0"/>
                                          </p:stCondLst>
                                        </p:cTn>
                                        <p:tgtEl>
                                          <p:spTgt spid="6">
                                            <p:txEl>
                                              <p:pRg st="5" end="5"/>
                                            </p:txEl>
                                          </p:spTgt>
                                        </p:tgtEl>
                                        <p:attrNameLst>
                                          <p:attrName>style.visibility</p:attrName>
                                        </p:attrNameLst>
                                      </p:cBhvr>
                                      <p:to>
                                        <p:strVal val="visible"/>
                                      </p:to>
                                    </p:set>
                                    <p:anim calcmode="lin" valueType="num">
                                      <p:cBhvr additive="base">
                                        <p:cTn id="45" dur="500" fill="hold"/>
                                        <p:tgtEl>
                                          <p:spTgt spid="6">
                                            <p:txEl>
                                              <p:pRg st="5" end="5"/>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par>
                          <p:cTn id="47" fill="hold">
                            <p:stCondLst>
                              <p:cond delay="6450"/>
                            </p:stCondLst>
                            <p:childTnLst>
                              <p:par>
                                <p:cTn id="48" presetID="2" presetClass="entr" presetSubtype="12" fill="hold" nodeType="afterEffect">
                                  <p:stCondLst>
                                    <p:cond delay="0"/>
                                  </p:stCondLst>
                                  <p:iterate type="lt">
                                    <p:tmPct val="10000"/>
                                  </p:iterate>
                                  <p:childTnLst>
                                    <p:set>
                                      <p:cBhvr>
                                        <p:cTn id="49" dur="1" fill="hold">
                                          <p:stCondLst>
                                            <p:cond delay="0"/>
                                          </p:stCondLst>
                                        </p:cTn>
                                        <p:tgtEl>
                                          <p:spTgt spid="6">
                                            <p:txEl>
                                              <p:pRg st="6" end="6"/>
                                            </p:txEl>
                                          </p:spTgt>
                                        </p:tgtEl>
                                        <p:attrNameLst>
                                          <p:attrName>style.visibility</p:attrName>
                                        </p:attrNameLst>
                                      </p:cBhvr>
                                      <p:to>
                                        <p:strVal val="visible"/>
                                      </p:to>
                                    </p:set>
                                    <p:anim calcmode="lin" valueType="num">
                                      <p:cBhvr additive="base">
                                        <p:cTn id="50" dur="500" fill="hold"/>
                                        <p:tgtEl>
                                          <p:spTgt spid="6">
                                            <p:txEl>
                                              <p:pRg st="6" end="6"/>
                                            </p:txEl>
                                          </p:spTgt>
                                        </p:tgtEl>
                                        <p:attrNameLst>
                                          <p:attrName>ppt_x</p:attrName>
                                        </p:attrNameLst>
                                      </p:cBhvr>
                                      <p:tavLst>
                                        <p:tav tm="0">
                                          <p:val>
                                            <p:strVal val="0-#ppt_w/2"/>
                                          </p:val>
                                        </p:tav>
                                        <p:tav tm="100000">
                                          <p:val>
                                            <p:strVal val="#ppt_x"/>
                                          </p:val>
                                        </p:tav>
                                      </p:tavLst>
                                    </p:anim>
                                    <p:anim calcmode="lin" valueType="num">
                                      <p:cBhvr additive="base">
                                        <p:cTn id="51"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animEffect transition="in" filter="fade">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barn(inVertical)">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 calcmode="lin" valueType="num">
                                      <p:cBhvr>
                                        <p:cTn id="68" dur="500" fill="hold"/>
                                        <p:tgtEl>
                                          <p:spTgt spid="11"/>
                                        </p:tgtEl>
                                        <p:attrNameLst>
                                          <p:attrName>ppt_w</p:attrName>
                                        </p:attrNameLst>
                                      </p:cBhvr>
                                      <p:tavLst>
                                        <p:tav tm="0">
                                          <p:val>
                                            <p:fltVal val="0"/>
                                          </p:val>
                                        </p:tav>
                                        <p:tav tm="100000">
                                          <p:val>
                                            <p:strVal val="#ppt_w"/>
                                          </p:val>
                                        </p:tav>
                                      </p:tavLst>
                                    </p:anim>
                                    <p:anim calcmode="lin" valueType="num">
                                      <p:cBhvr>
                                        <p:cTn id="69" dur="500" fill="hold"/>
                                        <p:tgtEl>
                                          <p:spTgt spid="11"/>
                                        </p:tgtEl>
                                        <p:attrNameLst>
                                          <p:attrName>ppt_h</p:attrName>
                                        </p:attrNameLst>
                                      </p:cBhvr>
                                      <p:tavLst>
                                        <p:tav tm="0">
                                          <p:val>
                                            <p:fltVal val="0"/>
                                          </p:val>
                                        </p:tav>
                                        <p:tav tm="100000">
                                          <p:val>
                                            <p:strVal val="#ppt_h"/>
                                          </p:val>
                                        </p:tav>
                                      </p:tavLst>
                                    </p:anim>
                                    <p:animEffect transition="in" filter="fade">
                                      <p:cBhvr>
                                        <p:cTn id="7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52400" y="69004"/>
            <a:ext cx="609600" cy="609600"/>
          </a:xfrm>
          <a:prstGeom prst="ellipse">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4000" b="1" dirty="0">
                <a:solidFill>
                  <a:schemeClr val="bg1"/>
                </a:solidFill>
                <a:latin typeface="Arial Rounded MT Bold" pitchFamily="34" charset="0"/>
                <a:cs typeface="Times New Roman" pitchFamily="18" charset="0"/>
              </a:rPr>
              <a:t>5</a:t>
            </a:r>
          </a:p>
        </p:txBody>
      </p:sp>
      <p:sp>
        <p:nvSpPr>
          <p:cNvPr id="3" name="TextBox 2"/>
          <p:cNvSpPr txBox="1"/>
          <p:nvPr/>
        </p:nvSpPr>
        <p:spPr>
          <a:xfrm>
            <a:off x="762000" y="0"/>
            <a:ext cx="9601200" cy="707838"/>
          </a:xfrm>
          <a:prstGeom prst="rect">
            <a:avLst/>
          </a:prstGeom>
          <a:noFill/>
        </p:spPr>
        <p:txBody>
          <a:bodyPr wrap="square" lIns="91391" tIns="45696" rIns="91391" bIns="45696" rtlCol="0">
            <a:spAutoFit/>
          </a:bodyPr>
          <a:lstStyle/>
          <a:p>
            <a:pPr algn="just"/>
            <a:r>
              <a:rPr lang="en-US" sz="4000" b="1" dirty="0">
                <a:latin typeface="Arial-Rounded" pitchFamily="34" charset="0"/>
                <a:ea typeface="Arial-Rounded" pitchFamily="34" charset="0"/>
                <a:cs typeface="Arial-Rounded" pitchFamily="34" charset="0"/>
              </a:rPr>
              <a:t>Học thuộc lòng bài đồng dao</a:t>
            </a:r>
            <a:endParaRPr lang="en-US" sz="4000" b="1" dirty="0">
              <a:latin typeface="Arial Rounded MT Bold" pitchFamily="34" charset="0"/>
              <a:ea typeface="Arial-Rounded" pitchFamily="34" charset="0"/>
              <a:cs typeface="Arial-Rounded" pitchFamily="34" charset="0"/>
            </a:endParaRPr>
          </a:p>
        </p:txBody>
      </p:sp>
      <p:sp>
        <p:nvSpPr>
          <p:cNvPr id="4" name="Rectangle 3"/>
          <p:cNvSpPr/>
          <p:nvPr/>
        </p:nvSpPr>
        <p:spPr>
          <a:xfrm>
            <a:off x="62347" y="1010185"/>
            <a:ext cx="6047508" cy="8002191"/>
          </a:xfrm>
          <a:prstGeom prst="rect">
            <a:avLst/>
          </a:prstGeom>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bát cơm,</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đĩa rau muống,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đào ao.</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quả đào,</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vun gốc.</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con ốc,</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đi mò. </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Sang đò,</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p:cNvSpPr/>
          <p:nvPr/>
        </p:nvSpPr>
        <p:spPr>
          <a:xfrm>
            <a:off x="4382856" y="2092182"/>
            <a:ext cx="6047508" cy="5324535"/>
          </a:xfrm>
          <a:prstGeom prst="rect">
            <a:avLst/>
          </a:prstGeom>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Nằm võng,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mắc dây.</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Đứng mát gốc cây,</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trồng trọt. </a:t>
            </a:r>
          </a:p>
          <a:p>
            <a:pPr algn="r">
              <a:lnSpc>
                <a:spcPct val="150000"/>
              </a:lnSpc>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(Đồng dao)</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27709" y="1010184"/>
            <a:ext cx="6047508" cy="8002191"/>
          </a:xfrm>
          <a:prstGeom prst="rect">
            <a:avLst/>
          </a:prstGeom>
          <a:solidFill>
            <a:schemeClr val="bg1"/>
          </a:solidFill>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một bát cơm,</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người cày ruộng.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đĩa rau muống,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người đào ao.</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một quả đào,</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người vun gốc.</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một con ốc,</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người đi mò. </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Sang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đò,</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người chèo chống. </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4509962" y="2092182"/>
            <a:ext cx="6047508" cy="5324535"/>
          </a:xfrm>
          <a:prstGeom prst="rect">
            <a:avLst/>
          </a:prstGeom>
          <a:solidFill>
            <a:schemeClr val="bg1"/>
          </a:solidFill>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Nằm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võng,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người mắc dây</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Đứng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mát gốc cây,</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người trồng trọt. </a:t>
            </a:r>
          </a:p>
          <a:p>
            <a:pPr algn="r">
              <a:lnSpc>
                <a:spcPct val="150000"/>
              </a:lnSpc>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(Đồng dao)</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0" y="946315"/>
            <a:ext cx="6047508" cy="8002191"/>
          </a:xfrm>
          <a:prstGeom prst="rect">
            <a:avLst/>
          </a:prstGeom>
          <a:solidFill>
            <a:schemeClr val="bg1"/>
          </a:solidFill>
        </p:spPr>
        <p:txBody>
          <a:bodyPr wrap="square">
            <a:spAutoFit/>
          </a:bodyPr>
          <a:lstStyle/>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Ăn một bát cơm,</a:t>
            </a:r>
          </a:p>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Ăn đĩa rau muống,</a:t>
            </a:r>
          </a:p>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Nhớ người đào ao.</a:t>
            </a:r>
          </a:p>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Ăn một quả đào,</a:t>
            </a:r>
          </a:p>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Nhớ người vun gốc.</a:t>
            </a:r>
          </a:p>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Ăn một con ốc,</a:t>
            </a:r>
          </a:p>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Nhớ người đi mò. </a:t>
            </a:r>
          </a:p>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Sang đò,</a:t>
            </a:r>
          </a:p>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Nhớ người chèo chống. </a:t>
            </a:r>
          </a:p>
          <a:p>
            <a:pPr>
              <a:defRPr/>
            </a:pPr>
            <a:endPar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4482253" y="2156051"/>
            <a:ext cx="6047508" cy="5324535"/>
          </a:xfrm>
          <a:prstGeom prst="rect">
            <a:avLst/>
          </a:prstGeom>
          <a:solidFill>
            <a:schemeClr val="bg1"/>
          </a:solidFill>
        </p:spPr>
        <p:txBody>
          <a:bodyPr wrap="square">
            <a:spAutoFit/>
          </a:bodyPr>
          <a:lstStyle/>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Nằm võng,</a:t>
            </a:r>
          </a:p>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Nhớ người mắc dây.</a:t>
            </a:r>
          </a:p>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Đứng mát gốc cây,</a:t>
            </a:r>
          </a:p>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Nhớ người trồng trọt. </a:t>
            </a:r>
          </a:p>
          <a:p>
            <a:pPr algn="r">
              <a:lnSpc>
                <a:spcPct val="150000"/>
              </a:lnSpc>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(Đồng dao)</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backgroundRemoval t="1660" b="97787" l="3721" r="99535">
                        <a14:foregroundMark x1="33023" y1="20470" x2="8837" y2="47718"/>
                        <a14:foregroundMark x1="13721" y1="34302" x2="4186" y2="42877"/>
                        <a14:foregroundMark x1="63953" y1="38728" x2="52326" y2="64039"/>
                        <a14:foregroundMark x1="32093" y1="60996" x2="74186" y2="60858"/>
                        <a14:foregroundMark x1="42791" y1="1660" x2="64651" y2="9129"/>
                        <a14:foregroundMark x1="27209" y1="2628" x2="32791" y2="11895"/>
                        <a14:foregroundMark x1="69767" y1="11480" x2="71628" y2="13140"/>
                        <a14:foregroundMark x1="16977" y1="26003" x2="19535" y2="29461"/>
                        <a14:foregroundMark x1="32093" y1="47441" x2="46279" y2="49654"/>
                        <a14:foregroundMark x1="24884" y1="6086" x2="31395" y2="13140"/>
                        <a14:backgroundMark x1="28837" y1="17566" x2="58605" y2="17151"/>
                        <a14:backgroundMark x1="1395" y1="36376" x2="9302" y2="36376"/>
                      </a14:backgroundRemoval>
                    </a14:imgEffect>
                  </a14:imgLayer>
                </a14:imgProps>
              </a:ext>
              <a:ext uri="{28A0092B-C50C-407E-A947-70E740481C1C}">
                <a14:useLocalDpi xmlns:a14="http://schemas.microsoft.com/office/drawing/2010/main" val="0"/>
              </a:ext>
            </a:extLst>
          </a:blip>
          <a:stretch>
            <a:fillRect/>
          </a:stretch>
        </p:blipFill>
        <p:spPr>
          <a:xfrm>
            <a:off x="8324186" y="69004"/>
            <a:ext cx="3867814" cy="6858000"/>
          </a:xfrm>
          <a:prstGeom prst="rect">
            <a:avLst/>
          </a:prstGeom>
        </p:spPr>
      </p:pic>
    </p:spTree>
    <p:extLst>
      <p:ext uri="{BB962C8B-B14F-4D97-AF65-F5344CB8AC3E}">
        <p14:creationId xmlns:p14="http://schemas.microsoft.com/office/powerpoint/2010/main" val="183105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8"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0" y="152400"/>
            <a:ext cx="609600" cy="609600"/>
          </a:xfrm>
          <a:prstGeom prst="ellipse">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4000" b="1" dirty="0">
                <a:solidFill>
                  <a:schemeClr val="bg1"/>
                </a:solidFill>
                <a:latin typeface="Arial Rounded MT Bold" pitchFamily="34" charset="0"/>
                <a:cs typeface="Times New Roman" pitchFamily="18" charset="0"/>
              </a:rPr>
              <a:t>6</a:t>
            </a:r>
          </a:p>
        </p:txBody>
      </p:sp>
      <p:sp>
        <p:nvSpPr>
          <p:cNvPr id="3" name="TextBox 2"/>
          <p:cNvSpPr txBox="1"/>
          <p:nvPr/>
        </p:nvSpPr>
        <p:spPr>
          <a:xfrm>
            <a:off x="775855" y="177273"/>
            <a:ext cx="11416145" cy="1077170"/>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Nói về việc em cần làm để thể hiện lòng biết ơn đối với người thân hoặc thầy cô giáo</a:t>
            </a:r>
            <a:endParaRPr lang="en-US" sz="3200" b="1" dirty="0">
              <a:latin typeface="Arial Rounded MT Bold" pitchFamily="34" charset="0"/>
              <a:ea typeface="Arial-Rounded" pitchFamily="34" charset="0"/>
              <a:cs typeface="Arial-Rounded" pitchFamily="34"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660" b="97787" l="3721" r="99535">
                        <a14:foregroundMark x1="33023" y1="20470" x2="8837" y2="47718"/>
                        <a14:foregroundMark x1="13721" y1="34302" x2="4186" y2="42877"/>
                        <a14:foregroundMark x1="63953" y1="38728" x2="52326" y2="64039"/>
                        <a14:foregroundMark x1="32093" y1="60996" x2="74186" y2="60858"/>
                        <a14:foregroundMark x1="42791" y1="1660" x2="64651" y2="9129"/>
                        <a14:foregroundMark x1="27209" y1="2628" x2="32791" y2="11895"/>
                        <a14:foregroundMark x1="69767" y1="11480" x2="71628" y2="13140"/>
                        <a14:foregroundMark x1="16977" y1="26003" x2="19535" y2="29461"/>
                        <a14:foregroundMark x1="32093" y1="47441" x2="46279" y2="49654"/>
                        <a14:foregroundMark x1="24884" y1="6086" x2="31395" y2="13140"/>
                        <a14:backgroundMark x1="28837" y1="17566" x2="58605" y2="17151"/>
                        <a14:backgroundMark x1="1395" y1="36376" x2="9302" y2="36376"/>
                      </a14:backgroundRemoval>
                    </a14:imgEffect>
                  </a14:imgLayer>
                </a14:imgProps>
              </a:ext>
              <a:ext uri="{28A0092B-C50C-407E-A947-70E740481C1C}">
                <a14:useLocalDpi xmlns:a14="http://schemas.microsoft.com/office/drawing/2010/main" val="0"/>
              </a:ext>
            </a:extLst>
          </a:blip>
          <a:stretch>
            <a:fillRect/>
          </a:stretch>
        </p:blipFill>
        <p:spPr>
          <a:xfrm>
            <a:off x="-20782" y="1254444"/>
            <a:ext cx="2445327" cy="5818302"/>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13629" y1="1288" x2="8882" y2="44145"/>
                        <a14:foregroundMark x1="4288" y1="585" x2="4288" y2="9953"/>
                        <a14:foregroundMark x1="23737" y1="1874" x2="36447" y2="50234"/>
                        <a14:foregroundMark x1="8729" y1="46019" x2="459" y2="69204"/>
                        <a14:foregroundMark x1="1072" y1="81499" x2="10260" y2="88525"/>
                        <a14:foregroundMark x1="2910" y1="79977" x2="11945" y2="79742"/>
                        <a14:foregroundMark x1="10567" y1="79625" x2="13017" y2="85831"/>
                        <a14:foregroundMark x1="11179" y1="46721" x2="11179" y2="54567"/>
                        <a14:foregroundMark x1="22511" y1="45785" x2="14089" y2="52342"/>
                        <a14:foregroundMark x1="33691" y1="49415" x2="32925" y2="52459"/>
                        <a14:foregroundMark x1="29862" y1="5035" x2="37060" y2="27283"/>
                        <a14:foregroundMark x1="25574" y1="45667" x2="19602" y2="52108"/>
                        <a14:foregroundMark x1="28025" y1="46721" x2="29403" y2="59133"/>
                        <a14:foregroundMark x1="69678" y1="58782" x2="74885" y2="78806"/>
                        <a14:foregroundMark x1="83920" y1="70843" x2="79020" y2="96487"/>
                        <a14:foregroundMark x1="45482" y1="88290" x2="41960" y2="97892"/>
                        <a14:foregroundMark x1="42113" y1="59016" x2="37519" y2="87471"/>
                        <a14:foregroundMark x1="53599" y1="89110" x2="55283" y2="98712"/>
                        <a14:foregroundMark x1="68147" y1="83138" x2="69985" y2="98946"/>
                        <a14:foregroundMark x1="71363" y1="77283" x2="74885" y2="81616"/>
                        <a14:foregroundMark x1="83920" y1="89578" x2="83002" y2="98946"/>
                        <a14:foregroundMark x1="83920" y1="92272" x2="99081" y2="90867"/>
                        <a14:foregroundMark x1="84686" y1="83138" x2="99694" y2="83138"/>
                        <a14:foregroundMark x1="98928" y1="93794" x2="91577" y2="99766"/>
                        <a14:backgroundMark x1="92343" y1="92740" x2="87443" y2="93911"/>
                        <a14:backgroundMark x1="94487" y1="93911" x2="90199" y2="95667"/>
                        <a14:backgroundMark x1="39204" y1="41218" x2="39204" y2="43560"/>
                        <a14:backgroundMark x1="38897" y1="45433" x2="38897" y2="48595"/>
                      </a14:backgroundRemoval>
                    </a14:imgEffect>
                  </a14:imgLayer>
                </a14:imgProps>
              </a:ext>
              <a:ext uri="{28A0092B-C50C-407E-A947-70E740481C1C}">
                <a14:useLocalDpi xmlns:a14="http://schemas.microsoft.com/office/drawing/2010/main" val="0"/>
              </a:ext>
            </a:extLst>
          </a:blip>
          <a:stretch>
            <a:fillRect/>
          </a:stretch>
        </p:blipFill>
        <p:spPr>
          <a:xfrm>
            <a:off x="2209800" y="1247516"/>
            <a:ext cx="2376055" cy="5464102"/>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34422" y="4076625"/>
            <a:ext cx="2743200" cy="2368218"/>
          </a:xfrm>
          <a:prstGeom prst="rect">
            <a:avLst/>
          </a:prstGeom>
        </p:spPr>
      </p:pic>
      <p:pic>
        <p:nvPicPr>
          <p:cNvPr id="7" name="Picture 6"/>
          <p:cNvPicPr>
            <a:picLocks noChangeAspect="1"/>
          </p:cNvPicPr>
          <p:nvPr/>
        </p:nvPicPr>
        <p:blipFill rotWithShape="1">
          <a:blip r:embed="rId8">
            <a:extLst>
              <a:ext uri="{BEBA8EAE-BF5A-486C-A8C5-ECC9F3942E4B}">
                <a14:imgProps xmlns:a14="http://schemas.microsoft.com/office/drawing/2010/main">
                  <a14:imgLayer r:embed="rId9">
                    <a14:imgEffect>
                      <a14:backgroundRemoval t="0" b="93571" l="9091" r="89474"/>
                    </a14:imgEffect>
                  </a14:imgLayer>
                </a14:imgProps>
              </a:ext>
            </a:extLst>
          </a:blip>
          <a:srcRect b="5714"/>
          <a:stretch/>
        </p:blipFill>
        <p:spPr>
          <a:xfrm>
            <a:off x="9124083" y="1456110"/>
            <a:ext cx="1990725" cy="2514600"/>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87000" y="4076625"/>
            <a:ext cx="1748271" cy="2542157"/>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18056" y="1631593"/>
            <a:ext cx="2948422" cy="2054028"/>
          </a:xfrm>
          <a:prstGeom prst="rect">
            <a:avLst/>
          </a:prstGeom>
        </p:spPr>
      </p:pic>
    </p:spTree>
    <p:extLst>
      <p:ext uri="{BB962C8B-B14F-4D97-AF65-F5344CB8AC3E}">
        <p14:creationId xmlns:p14="http://schemas.microsoft.com/office/powerpoint/2010/main" val="2813067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242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52401"/>
            <a:ext cx="64008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152400" y="2011825"/>
            <a:ext cx="12039601"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259784" y="81742"/>
            <a:ext cx="1578429" cy="2053744"/>
          </a:xfrm>
          <a:prstGeom prst="rect">
            <a:avLst/>
          </a:prstGeom>
        </p:spPr>
      </p:pic>
      <p:sp>
        <p:nvSpPr>
          <p:cNvPr id="15" name="TextBox 14"/>
          <p:cNvSpPr txBox="1"/>
          <p:nvPr/>
        </p:nvSpPr>
        <p:spPr>
          <a:xfrm>
            <a:off x="3962400" y="619801"/>
            <a:ext cx="6400799" cy="3046988"/>
          </a:xfrm>
          <a:prstGeom prst="rect">
            <a:avLst/>
          </a:prstGeom>
          <a:noFill/>
        </p:spPr>
        <p:txBody>
          <a:bodyPr wrap="square" rtlCol="0">
            <a:spAutoFit/>
          </a:bodyP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 VB Ruộng bậc thang ở Sa Pa và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TRả</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lời câu hỏi: </a:t>
            </a:r>
          </a:p>
          <a:p>
            <a:pPr algn="ctr"/>
            <a:r>
              <a:rPr lang="en-US" sz="6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Ruộng bậc thang có từ bao giờ? </a:t>
            </a:r>
          </a:p>
        </p:txBody>
      </p:sp>
      <p:sp>
        <p:nvSpPr>
          <p:cNvPr id="16" name="Rectangular Callout 15"/>
          <p:cNvSpPr/>
          <p:nvPr/>
        </p:nvSpPr>
        <p:spPr>
          <a:xfrm>
            <a:off x="0" y="4648200"/>
            <a:ext cx="4419600" cy="2209800"/>
          </a:xfrm>
          <a:prstGeom prst="wedgeRectCallout">
            <a:avLst>
              <a:gd name="adj1" fmla="val 73576"/>
              <a:gd name="adj2" fmla="val -31846"/>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Ruộng bậc thang ở Sa Pa có từ hàng trăm năm nay.</a:t>
            </a:r>
          </a:p>
        </p:txBody>
      </p:sp>
      <p:sp>
        <p:nvSpPr>
          <p:cNvPr id="18" name="Right Arrow 17">
            <a:hlinkClick r:id="rId8" action="ppaction://hlinksldjump"/>
          </p:cNvPr>
          <p:cNvSpPr/>
          <p:nvPr/>
        </p:nvSpPr>
        <p:spPr>
          <a:xfrm>
            <a:off x="10515601" y="6012422"/>
            <a:ext cx="167640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white"/>
                </a:solidFill>
                <a:latin typeface="Times New Roman" pitchFamily="18" charset="0"/>
                <a:cs typeface="Times New Roman" pitchFamily="18" charset="0"/>
              </a:rPr>
              <a:t>Trở</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về</a:t>
            </a:r>
            <a:endParaRPr lang="en-US" sz="2800" b="1" dirty="0">
              <a:solidFill>
                <a:prstClr val="white"/>
              </a:solidFill>
              <a:latin typeface="Times New Roman" pitchFamily="18" charset="0"/>
              <a:cs typeface="Times New Roman" pitchFamily="18"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562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52401"/>
            <a:ext cx="6881448"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304800" y="1969754"/>
            <a:ext cx="125730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744200" y="-64940"/>
            <a:ext cx="1578429" cy="2053744"/>
          </a:xfrm>
          <a:prstGeom prst="rect">
            <a:avLst/>
          </a:prstGeom>
        </p:spPr>
      </p:pic>
      <p:sp>
        <p:nvSpPr>
          <p:cNvPr id="15" name="TextBox 14"/>
          <p:cNvSpPr txBox="1"/>
          <p:nvPr/>
        </p:nvSpPr>
        <p:spPr>
          <a:xfrm>
            <a:off x="4366848" y="195637"/>
            <a:ext cx="6781800" cy="3785652"/>
          </a:xfrm>
          <a:prstGeom prst="rect">
            <a:avLst/>
          </a:prstGeom>
          <a:noFill/>
        </p:spPr>
        <p:txBody>
          <a:bodyPr wrap="square" rtlCol="0">
            <a:spAutoFit/>
          </a:bodyPr>
          <a:lstStyle/>
          <a:p>
            <a:pPr algn="ctr"/>
            <a:r>
              <a:rPr lang="en-US"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Ruộng bậc thang được tạo nên bởi đôi bàn tay chăm chỉ cần mẫn của những dân tộc nào ở Sa Pa? </a:t>
            </a:r>
          </a:p>
        </p:txBody>
      </p:sp>
      <p:sp>
        <p:nvSpPr>
          <p:cNvPr id="16" name="Rectangular Callout 15"/>
          <p:cNvSpPr/>
          <p:nvPr/>
        </p:nvSpPr>
        <p:spPr>
          <a:xfrm>
            <a:off x="0" y="4825217"/>
            <a:ext cx="4114800" cy="1989920"/>
          </a:xfrm>
          <a:prstGeom prst="wedgeRectCallout">
            <a:avLst>
              <a:gd name="adj1" fmla="val 91352"/>
              <a:gd name="adj2" fmla="val -6026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Người </a:t>
            </a:r>
            <a:r>
              <a:rPr lang="en-US" sz="4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H‘mông</a:t>
            </a: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Dao, Hà Nhì,…</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64770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457200" y="1988804"/>
            <a:ext cx="117348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2514600" y="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591800" y="-264871"/>
            <a:ext cx="1578429" cy="2053744"/>
          </a:xfrm>
          <a:prstGeom prst="rect">
            <a:avLst/>
          </a:prstGeom>
        </p:spPr>
      </p:pic>
      <p:sp>
        <p:nvSpPr>
          <p:cNvPr id="15" name="TextBox 14"/>
          <p:cNvSpPr txBox="1"/>
          <p:nvPr/>
        </p:nvSpPr>
        <p:spPr>
          <a:xfrm>
            <a:off x="4308764" y="861875"/>
            <a:ext cx="6019800" cy="2585323"/>
          </a:xfrm>
          <a:prstGeom prst="rect">
            <a:avLst/>
          </a:prstGeom>
          <a:noFill/>
        </p:spPr>
        <p:txBody>
          <a:bodyPr wrap="square" rtlCol="0">
            <a:spAutoFit/>
          </a:bodyPr>
          <a:lstStyle/>
          <a:p>
            <a:pPr algn="ct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Quan sát tranh SHS: các bạn nhỏ đang làm gì?</a:t>
            </a:r>
          </a:p>
        </p:txBody>
      </p:sp>
      <p:sp>
        <p:nvSpPr>
          <p:cNvPr id="16" name="Rectangular Callout 15"/>
          <p:cNvSpPr/>
          <p:nvPr/>
        </p:nvSpPr>
        <p:spPr>
          <a:xfrm>
            <a:off x="0" y="5050226"/>
            <a:ext cx="4488873" cy="1807774"/>
          </a:xfrm>
          <a:prstGeom prst="wedgeRectCallout">
            <a:avLst>
              <a:gd name="adj1" fmla="val 67267"/>
              <a:gd name="adj2" fmla="val -351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 bạn nhỏ vừa hái quả đào và đang ngồi dưới gốc cây đào</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9122229" y="338932"/>
            <a:ext cx="1578429" cy="2053744"/>
          </a:xfrm>
          <a:prstGeom prst="rect">
            <a:avLst/>
          </a:prstGeom>
        </p:spPr>
      </p:pic>
      <p:sp>
        <p:nvSpPr>
          <p:cNvPr id="15" name="TextBox 14"/>
          <p:cNvSpPr txBox="1"/>
          <p:nvPr/>
        </p:nvSpPr>
        <p:spPr>
          <a:xfrm>
            <a:off x="4114800" y="978960"/>
            <a:ext cx="5486400" cy="2585323"/>
          </a:xfrm>
          <a:prstGeom prst="rect">
            <a:avLst/>
          </a:prstGeom>
          <a:noFill/>
        </p:spPr>
        <p:txBody>
          <a:bodyPr wrap="square" rtlCol="0">
            <a:spAutoFit/>
          </a:bodyPr>
          <a:lstStyle/>
          <a:p>
            <a:pPr algn="ct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Em hiểu câu “Ăn quả nhớ kẻ trồng cây” ý nói gì? </a:t>
            </a:r>
          </a:p>
        </p:txBody>
      </p:sp>
      <p:sp>
        <p:nvSpPr>
          <p:cNvPr id="16" name="Rectangular Callout 15"/>
          <p:cNvSpPr/>
          <p:nvPr/>
        </p:nvSpPr>
        <p:spPr>
          <a:xfrm>
            <a:off x="0" y="4240313"/>
            <a:ext cx="5638800" cy="2631542"/>
          </a:xfrm>
          <a:prstGeom prst="wedgeRectCallout">
            <a:avLst>
              <a:gd name="adj1" fmla="val 57525"/>
              <a:gd name="adj2" fmla="val -320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là khi đang hưởng thụ một thành quả tốt đẹp, bạn nên biết ơn người đã tạo ra thành quả đó, bởi thành quả mà chúng ta đang hưởng thụ không phải tự nhiên mà có. Nó là cả một quá trình lao động, sáng tạo, đổ mồ hôi, nước mắt, kể cả xương máu của biết bao lớp người, qua biết bao thế hệ</a:t>
            </a:r>
            <a:endParaRPr lang="en-US" sz="23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9122229" y="338932"/>
            <a:ext cx="1578429" cy="2053744"/>
          </a:xfrm>
          <a:prstGeom prst="rect">
            <a:avLst/>
          </a:prstGeom>
        </p:spPr>
      </p:pic>
      <p:sp>
        <p:nvSpPr>
          <p:cNvPr id="15" name="TextBox 14"/>
          <p:cNvSpPr txBox="1"/>
          <p:nvPr/>
        </p:nvSpPr>
        <p:spPr>
          <a:xfrm>
            <a:off x="4080164" y="1094510"/>
            <a:ext cx="5410200" cy="2308324"/>
          </a:xfrm>
          <a:prstGeom prst="rect">
            <a:avLst/>
          </a:prstGeom>
          <a:noFill/>
        </p:spPr>
        <p:txBody>
          <a:bodyPr wrap="square" rtlCol="0">
            <a:spAutoFit/>
          </a:bodyPr>
          <a:lstStyle/>
          <a:p>
            <a:pPr algn="ct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Ngày 27/07 hàng năm là ngày gì? Hãy nêu tên.</a:t>
            </a:r>
          </a:p>
        </p:txBody>
      </p:sp>
      <p:sp>
        <p:nvSpPr>
          <p:cNvPr id="16" name="Rectangular Callout 15"/>
          <p:cNvSpPr/>
          <p:nvPr/>
        </p:nvSpPr>
        <p:spPr>
          <a:xfrm>
            <a:off x="0" y="5095368"/>
            <a:ext cx="3657600" cy="1762632"/>
          </a:xfrm>
          <a:prstGeom prst="wedgeRectCallout">
            <a:avLst>
              <a:gd name="adj1" fmla="val 55694"/>
              <a:gd name="adj2" fmla="val -15040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Ngày thương binh liệt sĩ.</a:t>
            </a:r>
          </a:p>
        </p:txBody>
      </p:sp>
      <p:sp>
        <p:nvSpPr>
          <p:cNvPr id="18" name="Right Arrow 17">
            <a:hlinkClick r:id="rId8" action="ppaction://hlinksldjump"/>
          </p:cNvPr>
          <p:cNvSpPr/>
          <p:nvPr/>
        </p:nvSpPr>
        <p:spPr>
          <a:xfrm>
            <a:off x="11127867"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35486" y="587627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6030382" y="2145921"/>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3143299" y="2704373"/>
            <a:ext cx="1443361" cy="340974"/>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2168832" y="3575646"/>
            <a:ext cx="1647623" cy="477738"/>
          </a:xfrm>
          <a:prstGeom prst="rect">
            <a:avLst/>
          </a:prstGeom>
        </p:spPr>
      </p:pic>
      <p:pic>
        <p:nvPicPr>
          <p:cNvPr id="13" name="Picture 12">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4061397" y="3915498"/>
            <a:ext cx="1935255" cy="4572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4599535" y="2265957"/>
            <a:ext cx="1125118" cy="294922"/>
          </a:xfrm>
          <a:prstGeom prst="rect">
            <a:avLst/>
          </a:prstGeom>
        </p:spPr>
      </p:pic>
      <p:pic>
        <p:nvPicPr>
          <p:cNvPr id="16" name="Picture 15"/>
          <p:cNvPicPr>
            <a:picLocks noChangeAspect="1"/>
          </p:cNvPicPr>
          <p:nvPr/>
        </p:nvPicPr>
        <p:blipFill rotWithShape="1">
          <a:blip r:embed="rId20">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p:blipFill>
        <p:spPr>
          <a:xfrm>
            <a:off x="1538844" y="4944629"/>
            <a:ext cx="4173322" cy="1925247"/>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002604" y="2035030"/>
            <a:ext cx="306458" cy="233467"/>
          </a:xfrm>
          <a:prstGeom prst="rect">
            <a:avLst/>
          </a:prstGeom>
        </p:spPr>
      </p:pic>
      <p:pic>
        <p:nvPicPr>
          <p:cNvPr id="19" name="Picture 18"/>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7974610" y="2983317"/>
            <a:ext cx="575459" cy="438398"/>
          </a:xfrm>
          <a:prstGeom prst="rect">
            <a:avLst/>
          </a:prstGeom>
        </p:spPr>
      </p:pic>
      <p:pic>
        <p:nvPicPr>
          <p:cNvPr id="20" name="Picture 19"/>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344287" y="1893246"/>
            <a:ext cx="575459" cy="438398"/>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4011201" y="2070291"/>
            <a:ext cx="575459" cy="438398"/>
          </a:xfrm>
          <a:prstGeom prst="rect">
            <a:avLst/>
          </a:prstGeom>
        </p:spPr>
      </p:pic>
      <p:pic>
        <p:nvPicPr>
          <p:cNvPr id="22" name="Picture 21"/>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424834" y="2131653"/>
            <a:ext cx="414367" cy="315674"/>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a14:imgLayer r:embed="rId27">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512364" y="896087"/>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2417184" y="2466625"/>
            <a:ext cx="575459" cy="438398"/>
          </a:xfrm>
          <a:prstGeom prst="rect">
            <a:avLst/>
          </a:prstGeom>
        </p:spPr>
      </p:pic>
      <p:pic>
        <p:nvPicPr>
          <p:cNvPr id="34" name="Picture 33"/>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4298930" y="5229823"/>
            <a:ext cx="575459" cy="438398"/>
          </a:xfrm>
          <a:prstGeom prst="rect">
            <a:avLst/>
          </a:prstGeom>
        </p:spPr>
      </p:pic>
      <p:pic>
        <p:nvPicPr>
          <p:cNvPr id="35" name="Picture 34"/>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6193211" y="5280091"/>
            <a:ext cx="575459" cy="438398"/>
          </a:xfrm>
          <a:prstGeom prst="rect">
            <a:avLst/>
          </a:prstGeom>
        </p:spPr>
      </p:pic>
      <p:pic>
        <p:nvPicPr>
          <p:cNvPr id="36" name="Picture 35"/>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4061397" y="1521564"/>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3124201" y="2466626"/>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2" name="Rounded Rectangular Callout 1"/>
          <p:cNvSpPr/>
          <p:nvPr/>
        </p:nvSpPr>
        <p:spPr>
          <a:xfrm>
            <a:off x="2168832" y="2784288"/>
            <a:ext cx="8200277"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Xin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chào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Ếch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hôm</a:t>
            </a:r>
            <a:r>
              <a:rPr lang="en-US" sz="3200" b="1" dirty="0">
                <a:latin typeface="Arial-Rounded" panose="020B0500000000000000" pitchFamily="34" charset="0"/>
                <a:ea typeface="Arial-Rounded" panose="020B0500000000000000" pitchFamily="34" charset="0"/>
                <a:cs typeface="Arial-Rounded" panose="020B0500000000000000" pitchFamily="34" charset="0"/>
              </a:rPr>
              <a:t> nay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Muốn</a:t>
            </a:r>
            <a:r>
              <a:rPr lang="en-US" sz="3200" b="1" dirty="0">
                <a:latin typeface="Arial-Rounded" panose="020B0500000000000000" pitchFamily="34" charset="0"/>
                <a:ea typeface="Arial-Rounded" panose="020B0500000000000000" pitchFamily="34" charset="0"/>
                <a:cs typeface="Arial-Rounded" panose="020B0500000000000000" pitchFamily="34" charset="0"/>
              </a:rPr>
              <a:t> sang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nhảy</a:t>
            </a:r>
            <a:r>
              <a:rPr lang="en-US" sz="3200" b="1" dirty="0">
                <a:latin typeface="Arial-Rounded" panose="020B0500000000000000" pitchFamily="34" charset="0"/>
                <a:ea typeface="Arial-Rounded" panose="020B0500000000000000" pitchFamily="34" charset="0"/>
                <a:cs typeface="Arial-Rounded" panose="020B0500000000000000" pitchFamily="34" charset="0"/>
              </a:rPr>
              <a:t> qua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sen.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Mỗi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sen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ạ.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Hãy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nhé</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84295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animBg="1"/>
      <p:bldP spid="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òng biết ơn - Bóng mát tâm hồn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906761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2">
      <a:majorFont>
        <a:latin typeface="Source Han Sans Light"/>
        <a:ea typeface="Source Han Sans Light"/>
        <a:cs typeface=""/>
      </a:majorFont>
      <a:minorFont>
        <a:latin typeface="Source Han Sans Regular"/>
        <a:ea typeface="Source Han Sans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9EDE"/>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just">
          <a:lnSpc>
            <a:spcPct val="130000"/>
          </a:lnSpc>
          <a:defRPr dirty="0">
            <a:solidFill>
              <a:schemeClr val="tx1">
                <a:lumMod val="75000"/>
                <a:lumOff val="25000"/>
              </a:schemeClr>
            </a:solidFill>
            <a:latin typeface="+mj-ea"/>
            <a:ea typeface="+mj-ea"/>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1866</TotalTime>
  <Words>1179</Words>
  <Application>Microsoft Office PowerPoint</Application>
  <PresentationFormat>Widescreen</PresentationFormat>
  <Paragraphs>299</Paragraphs>
  <Slides>23</Slides>
  <Notes>5</Notes>
  <HiddenSlides>0</HiddenSlides>
  <MMClips>5</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23</vt:i4>
      </vt:variant>
    </vt:vector>
  </HeadingPairs>
  <TitlesOfParts>
    <vt:vector size="36" baseType="lpstr">
      <vt:lpstr>Arial</vt:lpstr>
      <vt:lpstr>Arial Rounded MT Bold</vt:lpstr>
      <vt:lpstr>Arial-Rounded</vt:lpstr>
      <vt:lpstr>Calibri</vt:lpstr>
      <vt:lpstr>Source Han Sans Light</vt:lpstr>
      <vt:lpstr>Source Han Sans Regular</vt:lpstr>
      <vt:lpstr>Times New Roman</vt:lpstr>
      <vt:lpstr>Office Theme</vt:lpstr>
      <vt:lpstr>1_Office Theme</vt:lpstr>
      <vt:lpstr>2_Office Theme</vt:lpstr>
      <vt:lpstr>3_Office Theme</vt:lpstr>
      <vt:lpstr>4_Office Theme</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NHATMINH</cp:lastModifiedBy>
  <cp:revision>97</cp:revision>
  <dcterms:created xsi:type="dcterms:W3CDTF">2020-04-21T23:11:04Z</dcterms:created>
  <dcterms:modified xsi:type="dcterms:W3CDTF">2024-05-26T03:43:47Z</dcterms:modified>
</cp:coreProperties>
</file>