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8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3" r:id="rId21"/>
    <p:sldId id="275" r:id="rId22"/>
    <p:sldId id="276" r:id="rId23"/>
    <p:sldId id="277" r:id="rId24"/>
    <p:sldId id="278"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1E2B-BA7A-4636-B300-4783895CF41C}" type="datetimeFigureOut">
              <a:rPr lang="en-US" smtClean="0"/>
              <a:t>5/26/2024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6E290-0A5A-47EB-906A-E0B30A0139A6}" type="slidenum">
              <a:rPr lang="en-US" smtClean="0"/>
              <a:t>‹#›</a:t>
            </a:fld>
            <a:endParaRPr lang="en-US"/>
          </a:p>
        </p:txBody>
      </p:sp>
    </p:spTree>
    <p:extLst>
      <p:ext uri="{BB962C8B-B14F-4D97-AF65-F5344CB8AC3E}">
        <p14:creationId xmlns:p14="http://schemas.microsoft.com/office/powerpoint/2010/main" val="3809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28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không nhất thiết dạy theo giáo án soạn sẵn.</a:t>
            </a:r>
            <a:endParaRPr lang="en-US" dirty="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14</a:t>
            </a:fld>
            <a:endParaRPr lang="en-US"/>
          </a:p>
        </p:txBody>
      </p:sp>
    </p:spTree>
    <p:extLst>
      <p:ext uri="{BB962C8B-B14F-4D97-AF65-F5344CB8AC3E}">
        <p14:creationId xmlns:p14="http://schemas.microsoft.com/office/powerpoint/2010/main" val="96695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Nên</a:t>
            </a:r>
            <a:r>
              <a:rPr lang="en-US" baseline="0" dirty="0"/>
              <a:t> tập trung vào GD KNS cho HS qua các câu hỏi đã đặt ra và liên hệ tăng tính tương tác, Cho </a:t>
            </a:r>
            <a:r>
              <a:rPr lang="en-US" baseline="0" dirty="0" err="1"/>
              <a:t>hs</a:t>
            </a:r>
            <a:r>
              <a:rPr lang="en-US" baseline="0" dirty="0"/>
              <a:t> làm việc nhóm để </a:t>
            </a:r>
            <a:r>
              <a:rPr lang="en-US" baseline="0" dirty="0" err="1"/>
              <a:t>hs</a:t>
            </a:r>
            <a:r>
              <a:rPr lang="en-US" baseline="0" dirty="0"/>
              <a:t> có thể hỗ trợ nhau thảo luận.</a:t>
            </a:r>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21</a:t>
            </a:fld>
            <a:endParaRPr lang="en-US"/>
          </a:p>
        </p:txBody>
      </p:sp>
    </p:spTree>
    <p:extLst>
      <p:ext uri="{BB962C8B-B14F-4D97-AF65-F5344CB8AC3E}">
        <p14:creationId xmlns:p14="http://schemas.microsoft.com/office/powerpoint/2010/main" val="1151514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23</a:t>
            </a:fld>
            <a:endParaRPr lang="en-US"/>
          </a:p>
        </p:txBody>
      </p:sp>
    </p:spTree>
    <p:extLst>
      <p:ext uri="{BB962C8B-B14F-4D97-AF65-F5344CB8AC3E}">
        <p14:creationId xmlns:p14="http://schemas.microsoft.com/office/powerpoint/2010/main" val="198689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3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8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66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005" indent="0" algn="ctr">
              <a:buNone/>
              <a:defRPr>
                <a:solidFill>
                  <a:schemeClr val="tx1">
                    <a:tint val="75000"/>
                  </a:schemeClr>
                </a:solidFill>
              </a:defRPr>
            </a:lvl2pPr>
            <a:lvl3pPr marL="1088010" indent="0" algn="ctr">
              <a:buNone/>
              <a:defRPr>
                <a:solidFill>
                  <a:schemeClr val="tx1">
                    <a:tint val="75000"/>
                  </a:schemeClr>
                </a:solidFill>
              </a:defRPr>
            </a:lvl3pPr>
            <a:lvl4pPr marL="1632017" indent="0" algn="ctr">
              <a:buNone/>
              <a:defRPr>
                <a:solidFill>
                  <a:schemeClr val="tx1">
                    <a:tint val="75000"/>
                  </a:schemeClr>
                </a:solidFill>
              </a:defRPr>
            </a:lvl4pPr>
            <a:lvl5pPr marL="2176022" indent="0" algn="ctr">
              <a:buNone/>
              <a:defRPr>
                <a:solidFill>
                  <a:schemeClr val="tx1">
                    <a:tint val="75000"/>
                  </a:schemeClr>
                </a:solidFill>
              </a:defRPr>
            </a:lvl5pPr>
            <a:lvl6pPr marL="2720027" indent="0" algn="ctr">
              <a:buNone/>
              <a:defRPr>
                <a:solidFill>
                  <a:schemeClr val="tx1">
                    <a:tint val="75000"/>
                  </a:schemeClr>
                </a:solidFill>
              </a:defRPr>
            </a:lvl6pPr>
            <a:lvl7pPr marL="3264032" indent="0" algn="ctr">
              <a:buNone/>
              <a:defRPr>
                <a:solidFill>
                  <a:schemeClr val="tx1">
                    <a:tint val="75000"/>
                  </a:schemeClr>
                </a:solidFill>
              </a:defRPr>
            </a:lvl7pPr>
            <a:lvl8pPr marL="3808037" indent="0" algn="ctr">
              <a:buNone/>
              <a:defRPr>
                <a:solidFill>
                  <a:schemeClr val="tx1">
                    <a:tint val="75000"/>
                  </a:schemeClr>
                </a:solidFill>
              </a:defRPr>
            </a:lvl8pPr>
            <a:lvl9pPr marL="43520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0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103930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0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331797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97">
                <a:solidFill>
                  <a:schemeClr val="tx1">
                    <a:tint val="75000"/>
                  </a:schemeClr>
                </a:solidFill>
              </a:defRPr>
            </a:lvl1pPr>
            <a:lvl2pPr marL="544005" indent="0">
              <a:buNone/>
              <a:defRPr sz="2172">
                <a:solidFill>
                  <a:schemeClr val="tx1">
                    <a:tint val="75000"/>
                  </a:schemeClr>
                </a:solidFill>
              </a:defRPr>
            </a:lvl2pPr>
            <a:lvl3pPr marL="1088010" indent="0">
              <a:buNone/>
              <a:defRPr sz="1873">
                <a:solidFill>
                  <a:schemeClr val="tx1">
                    <a:tint val="75000"/>
                  </a:schemeClr>
                </a:solidFill>
              </a:defRPr>
            </a:lvl3pPr>
            <a:lvl4pPr marL="1632017" indent="0">
              <a:buNone/>
              <a:defRPr sz="1648">
                <a:solidFill>
                  <a:schemeClr val="tx1">
                    <a:tint val="75000"/>
                  </a:schemeClr>
                </a:solidFill>
              </a:defRPr>
            </a:lvl4pPr>
            <a:lvl5pPr marL="2176022" indent="0">
              <a:buNone/>
              <a:defRPr sz="1648">
                <a:solidFill>
                  <a:schemeClr val="tx1">
                    <a:tint val="75000"/>
                  </a:schemeClr>
                </a:solidFill>
              </a:defRPr>
            </a:lvl5pPr>
            <a:lvl6pPr marL="2720027" indent="0">
              <a:buNone/>
              <a:defRPr sz="1648">
                <a:solidFill>
                  <a:schemeClr val="tx1">
                    <a:tint val="75000"/>
                  </a:schemeClr>
                </a:solidFill>
              </a:defRPr>
            </a:lvl6pPr>
            <a:lvl7pPr marL="3264032" indent="0">
              <a:buNone/>
              <a:defRPr sz="1648">
                <a:solidFill>
                  <a:schemeClr val="tx1">
                    <a:tint val="75000"/>
                  </a:schemeClr>
                </a:solidFill>
              </a:defRPr>
            </a:lvl7pPr>
            <a:lvl8pPr marL="3808037" indent="0">
              <a:buNone/>
              <a:defRPr sz="1648">
                <a:solidFill>
                  <a:schemeClr val="tx1">
                    <a:tint val="75000"/>
                  </a:schemeClr>
                </a:solidFill>
              </a:defRPr>
            </a:lvl8pPr>
            <a:lvl9pPr marL="4352042"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0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419798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3" y="2133600"/>
            <a:ext cx="9662583" cy="6034088"/>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0"/>
            <a:ext cx="9664700" cy="6034088"/>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0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288998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6917" cy="639763"/>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2"/>
            <a:ext cx="5389033" cy="639763"/>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801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1324374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801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2861407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801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104884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820"/>
            </a:lvl1pPr>
            <a:lvl2pPr>
              <a:defRPr sz="3296"/>
            </a:lvl2pPr>
            <a:lvl3pPr>
              <a:defRPr sz="2847"/>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0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271649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20"/>
            </a:lvl1pPr>
            <a:lvl2pPr marL="544005" indent="0">
              <a:buNone/>
              <a:defRPr sz="3296"/>
            </a:lvl2pPr>
            <a:lvl3pPr marL="1088010" indent="0">
              <a:buNone/>
              <a:defRPr sz="2847"/>
            </a:lvl3pPr>
            <a:lvl4pPr marL="1632017" indent="0">
              <a:buNone/>
              <a:defRPr sz="2397"/>
            </a:lvl4pPr>
            <a:lvl5pPr marL="2176022" indent="0">
              <a:buNone/>
              <a:defRPr sz="2397"/>
            </a:lvl5pPr>
            <a:lvl6pPr marL="2720027" indent="0">
              <a:buNone/>
              <a:defRPr sz="2397"/>
            </a:lvl6pPr>
            <a:lvl7pPr marL="3264032" indent="0">
              <a:buNone/>
              <a:defRPr sz="2397"/>
            </a:lvl7pPr>
            <a:lvl8pPr marL="3808037" indent="0">
              <a:buNone/>
              <a:defRPr sz="2397"/>
            </a:lvl8pPr>
            <a:lvl9pPr marL="4352042" indent="0">
              <a:buNone/>
              <a:defRPr sz="239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0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65424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0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331352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4"/>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3" y="366714"/>
            <a:ext cx="14446249"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0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247827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2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3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8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0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8010"/>
            <a:fld id="{774B3276-3901-471F-8285-C92A8E75787C}" type="datetimeFigureOut">
              <a:rPr lang="en-US" smtClean="0">
                <a:solidFill>
                  <a:prstClr val="black">
                    <a:tint val="75000"/>
                  </a:prstClr>
                </a:solidFill>
              </a:rPr>
              <a:pPr defTabSz="1088010"/>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801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8010"/>
            <a:fld id="{4356E0E0-0191-4DF9-B347-48BEABCB12B3}" type="slidenum">
              <a:rPr lang="en-US" smtClean="0">
                <a:solidFill>
                  <a:prstClr val="black">
                    <a:tint val="75000"/>
                  </a:prstClr>
                </a:solidFill>
              </a:rPr>
              <a:pPr defTabSz="1088010"/>
              <a:t>‹#›</a:t>
            </a:fld>
            <a:endParaRPr lang="en-US">
              <a:solidFill>
                <a:prstClr val="black">
                  <a:tint val="75000"/>
                </a:prstClr>
              </a:solidFill>
            </a:endParaRPr>
          </a:p>
        </p:txBody>
      </p:sp>
    </p:spTree>
    <p:extLst>
      <p:ext uri="{BB962C8B-B14F-4D97-AF65-F5344CB8AC3E}">
        <p14:creationId xmlns:p14="http://schemas.microsoft.com/office/powerpoint/2010/main" val="35188498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8010" rtl="0" eaLnBrk="1" latinLnBrk="0" hangingPunct="1">
        <a:spcBef>
          <a:spcPct val="0"/>
        </a:spcBef>
        <a:buNone/>
        <a:defRPr sz="5244" kern="1200">
          <a:solidFill>
            <a:schemeClr val="tx1"/>
          </a:solidFill>
          <a:latin typeface="+mj-lt"/>
          <a:ea typeface="+mj-ea"/>
          <a:cs typeface="+mj-cs"/>
        </a:defRPr>
      </a:lvl1pPr>
    </p:titleStyle>
    <p:bodyStyle>
      <a:lvl1pPr marL="408004" indent="-408004" algn="l" defTabSz="108801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4009" indent="-340003" algn="l" defTabSz="108801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60014" indent="-272003" algn="l" defTabSz="1088010" rtl="0" eaLnBrk="1" latinLnBrk="0" hangingPunct="1">
        <a:spcBef>
          <a:spcPct val="20000"/>
        </a:spcBef>
        <a:buFont typeface="Arial" pitchFamily="34" charset="0"/>
        <a:buChar char="•"/>
        <a:defRPr sz="2847" kern="1200">
          <a:solidFill>
            <a:schemeClr val="tx1"/>
          </a:solidFill>
          <a:latin typeface="+mn-lt"/>
          <a:ea typeface="+mn-ea"/>
          <a:cs typeface="+mn-cs"/>
        </a:defRPr>
      </a:lvl3pPr>
      <a:lvl4pPr marL="190401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802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202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603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8003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404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8010" rtl="0" eaLnBrk="1" latinLnBrk="0" hangingPunct="1">
        <a:defRPr sz="2172" kern="1200">
          <a:solidFill>
            <a:schemeClr val="tx1"/>
          </a:solidFill>
          <a:latin typeface="+mn-lt"/>
          <a:ea typeface="+mn-ea"/>
          <a:cs typeface="+mn-cs"/>
        </a:defRPr>
      </a:lvl1pPr>
      <a:lvl2pPr marL="544005" algn="l" defTabSz="1088010" rtl="0" eaLnBrk="1" latinLnBrk="0" hangingPunct="1">
        <a:defRPr sz="2172" kern="1200">
          <a:solidFill>
            <a:schemeClr val="tx1"/>
          </a:solidFill>
          <a:latin typeface="+mn-lt"/>
          <a:ea typeface="+mn-ea"/>
          <a:cs typeface="+mn-cs"/>
        </a:defRPr>
      </a:lvl2pPr>
      <a:lvl3pPr marL="1088010" algn="l" defTabSz="1088010" rtl="0" eaLnBrk="1" latinLnBrk="0" hangingPunct="1">
        <a:defRPr sz="2172" kern="1200">
          <a:solidFill>
            <a:schemeClr val="tx1"/>
          </a:solidFill>
          <a:latin typeface="+mn-lt"/>
          <a:ea typeface="+mn-ea"/>
          <a:cs typeface="+mn-cs"/>
        </a:defRPr>
      </a:lvl3pPr>
      <a:lvl4pPr marL="1632017" algn="l" defTabSz="1088010" rtl="0" eaLnBrk="1" latinLnBrk="0" hangingPunct="1">
        <a:defRPr sz="2172" kern="1200">
          <a:solidFill>
            <a:schemeClr val="tx1"/>
          </a:solidFill>
          <a:latin typeface="+mn-lt"/>
          <a:ea typeface="+mn-ea"/>
          <a:cs typeface="+mn-cs"/>
        </a:defRPr>
      </a:lvl4pPr>
      <a:lvl5pPr marL="2176022" algn="l" defTabSz="1088010" rtl="0" eaLnBrk="1" latinLnBrk="0" hangingPunct="1">
        <a:defRPr sz="2172" kern="1200">
          <a:solidFill>
            <a:schemeClr val="tx1"/>
          </a:solidFill>
          <a:latin typeface="+mn-lt"/>
          <a:ea typeface="+mn-ea"/>
          <a:cs typeface="+mn-cs"/>
        </a:defRPr>
      </a:lvl5pPr>
      <a:lvl6pPr marL="2720027" algn="l" defTabSz="1088010" rtl="0" eaLnBrk="1" latinLnBrk="0" hangingPunct="1">
        <a:defRPr sz="2172" kern="1200">
          <a:solidFill>
            <a:schemeClr val="tx1"/>
          </a:solidFill>
          <a:latin typeface="+mn-lt"/>
          <a:ea typeface="+mn-ea"/>
          <a:cs typeface="+mn-cs"/>
        </a:defRPr>
      </a:lvl6pPr>
      <a:lvl7pPr marL="3264032" algn="l" defTabSz="1088010" rtl="0" eaLnBrk="1" latinLnBrk="0" hangingPunct="1">
        <a:defRPr sz="2172" kern="1200">
          <a:solidFill>
            <a:schemeClr val="tx1"/>
          </a:solidFill>
          <a:latin typeface="+mn-lt"/>
          <a:ea typeface="+mn-ea"/>
          <a:cs typeface="+mn-cs"/>
        </a:defRPr>
      </a:lvl7pPr>
      <a:lvl8pPr marL="3808037" algn="l" defTabSz="1088010" rtl="0" eaLnBrk="1" latinLnBrk="0" hangingPunct="1">
        <a:defRPr sz="2172" kern="1200">
          <a:solidFill>
            <a:schemeClr val="tx1"/>
          </a:solidFill>
          <a:latin typeface="+mn-lt"/>
          <a:ea typeface="+mn-ea"/>
          <a:cs typeface="+mn-cs"/>
        </a:defRPr>
      </a:lvl8pPr>
      <a:lvl9pPr marL="4352042" algn="l" defTabSz="108801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9.gif"/><Relationship Id="rId5" Type="http://schemas.microsoft.com/office/2007/relationships/hdphoto" Target="../media/hdphoto10.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gif"/><Relationship Id="rId5" Type="http://schemas.openxmlformats.org/officeDocument/2006/relationships/image" Target="../media/image10.png"/><Relationship Id="rId10" Type="http://schemas.microsoft.com/office/2007/relationships/hdphoto" Target="../media/hdphoto24.wdp"/><Relationship Id="rId4" Type="http://schemas.openxmlformats.org/officeDocument/2006/relationships/image" Target="../media/image40.jp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5.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45.png"/><Relationship Id="rId4" Type="http://schemas.microsoft.com/office/2007/relationships/hdphoto" Target="../media/hdphoto27.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28.wdp"/><Relationship Id="rId7" Type="http://schemas.microsoft.com/office/2007/relationships/hdphoto" Target="../media/hdphoto26.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2.gif"/><Relationship Id="rId5" Type="http://schemas.microsoft.com/office/2007/relationships/hdphoto" Target="../media/hdphoto25.wdp"/><Relationship Id="rId10" Type="http://schemas.openxmlformats.org/officeDocument/2006/relationships/image" Target="../media/image51.jpg"/><Relationship Id="rId4" Type="http://schemas.openxmlformats.org/officeDocument/2006/relationships/image" Target="../media/image45.png"/><Relationship Id="rId9" Type="http://schemas.microsoft.com/office/2007/relationships/hdphoto" Target="../media/hdphoto29.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jpg"/><Relationship Id="rId5" Type="http://schemas.microsoft.com/office/2007/relationships/hdphoto" Target="../media/hdphoto25.wdp"/><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 Id="rId4" Type="http://schemas.microsoft.com/office/2007/relationships/hdphoto" Target="../media/hdphoto25.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1.gif"/><Relationship Id="rId18" Type="http://schemas.openxmlformats.org/officeDocument/2006/relationships/image" Target="../media/image65.gif"/><Relationship Id="rId3" Type="http://schemas.microsoft.com/office/2007/relationships/hdphoto" Target="../media/hdphoto30.wdp"/><Relationship Id="rId7" Type="http://schemas.openxmlformats.org/officeDocument/2006/relationships/image" Target="../media/image52.gif"/><Relationship Id="rId12" Type="http://schemas.openxmlformats.org/officeDocument/2006/relationships/image" Target="../media/image39.gif"/><Relationship Id="rId17" Type="http://schemas.microsoft.com/office/2007/relationships/hdphoto" Target="../media/hdphoto32.wdp"/><Relationship Id="rId2" Type="http://schemas.openxmlformats.org/officeDocument/2006/relationships/image" Target="../media/image56.png"/><Relationship Id="rId16" Type="http://schemas.openxmlformats.org/officeDocument/2006/relationships/image" Target="../media/image64.png"/><Relationship Id="rId20" Type="http://schemas.microsoft.com/office/2007/relationships/hdphoto" Target="../media/hdphoto33.wdp"/><Relationship Id="rId1" Type="http://schemas.openxmlformats.org/officeDocument/2006/relationships/slideLayout" Target="../slideLayouts/slideLayout2.xml"/><Relationship Id="rId6" Type="http://schemas.microsoft.com/office/2007/relationships/hdphoto" Target="../media/hdphoto31.wdp"/><Relationship Id="rId11" Type="http://schemas.openxmlformats.org/officeDocument/2006/relationships/image" Target="../media/image60.gif"/><Relationship Id="rId5" Type="http://schemas.openxmlformats.org/officeDocument/2006/relationships/image" Target="../media/image58.png"/><Relationship Id="rId15" Type="http://schemas.openxmlformats.org/officeDocument/2006/relationships/image" Target="../media/image63.gif"/><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7.gif"/><Relationship Id="rId9" Type="http://schemas.microsoft.com/office/2007/relationships/hdphoto" Target="../media/hdphoto27.wdp"/><Relationship Id="rId14" Type="http://schemas.openxmlformats.org/officeDocument/2006/relationships/image" Target="../media/image62.gi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slide" Target="slide4.xml"/><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12.jpg"/><Relationship Id="rId9" Type="http://schemas.openxmlformats.org/officeDocument/2006/relationships/image" Target="../media/image15.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18.png"/><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5.png"/><Relationship Id="rId15" Type="http://schemas.openxmlformats.org/officeDocument/2006/relationships/image" Target="../media/image27.png"/><Relationship Id="rId23" Type="http://schemas.openxmlformats.org/officeDocument/2006/relationships/image" Target="../media/image10.png"/><Relationship Id="rId10" Type="http://schemas.microsoft.com/office/2007/relationships/hdphoto" Target="../media/hdphoto12.wdp"/><Relationship Id="rId19" Type="http://schemas.microsoft.com/office/2007/relationships/hdphoto" Target="../media/hdphoto15.wdp"/><Relationship Id="rId4" Type="http://schemas.openxmlformats.org/officeDocument/2006/relationships/image" Target="../media/image23.png"/><Relationship Id="rId9" Type="http://schemas.openxmlformats.org/officeDocument/2006/relationships/image" Target="../media/image25.png"/><Relationship Id="rId14" Type="http://schemas.microsoft.com/office/2007/relationships/hdphoto" Target="../media/hdphoto13.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slide" Target="slide8.xml"/><Relationship Id="rId3" Type="http://schemas.openxmlformats.org/officeDocument/2006/relationships/slideLayout" Target="../slideLayouts/slideLayout2.xml"/><Relationship Id="rId21" Type="http://schemas.openxmlformats.org/officeDocument/2006/relationships/image" Target="../media/image33.png"/><Relationship Id="rId7" Type="http://schemas.microsoft.com/office/2007/relationships/hdphoto" Target="../media/hdphoto8.wdp"/><Relationship Id="rId12" Type="http://schemas.openxmlformats.org/officeDocument/2006/relationships/image" Target="../media/image30.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1.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24" Type="http://schemas.openxmlformats.org/officeDocument/2006/relationships/image" Target="../media/image10.png"/><Relationship Id="rId5" Type="http://schemas.openxmlformats.org/officeDocument/2006/relationships/image" Target="../media/image29.jpg"/><Relationship Id="rId15" Type="http://schemas.microsoft.com/office/2007/relationships/hdphoto" Target="../media/hdphoto6.wdp"/><Relationship Id="rId23" Type="http://schemas.openxmlformats.org/officeDocument/2006/relationships/slide" Target="slide9.xml"/><Relationship Id="rId10" Type="http://schemas.openxmlformats.org/officeDocument/2006/relationships/image" Target="../media/image13.png"/><Relationship Id="rId19" Type="http://schemas.openxmlformats.org/officeDocument/2006/relationships/image" Target="../media/image32.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16.png"/><Relationship Id="rId22" Type="http://schemas.microsoft.com/office/2007/relationships/hdphoto" Target="../media/hdphoto19.wdp"/></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7" Type="http://schemas.microsoft.com/office/2007/relationships/hdphoto" Target="../media/hdphoto10.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8.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7.png"/><Relationship Id="rId1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35.png"/><Relationship Id="rId12" Type="http://schemas.microsoft.com/office/2007/relationships/hdphoto" Target="../media/hdphoto6.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3.wdp"/><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5.png"/><Relationship Id="rId15" Type="http://schemas.openxmlformats.org/officeDocument/2006/relationships/image" Target="../media/image38.png"/><Relationship Id="rId10" Type="http://schemas.microsoft.com/office/2007/relationships/hdphoto" Target="../media/hdphoto21.wdp"/><Relationship Id="rId19" Type="http://schemas.openxmlformats.org/officeDocument/2006/relationships/image" Target="../media/image10.png"/><Relationship Id="rId4" Type="http://schemas.openxmlformats.org/officeDocument/2006/relationships/image" Target="../media/image34.jpg"/><Relationship Id="rId9" Type="http://schemas.openxmlformats.org/officeDocument/2006/relationships/image" Target="../media/image36.png"/><Relationship Id="rId14"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920619" y="3033997"/>
            <a:ext cx="10312360" cy="147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8010" eaLnBrk="1" hangingPunct="1">
              <a:spcBef>
                <a:spcPts val="1348"/>
              </a:spcBef>
              <a:defRPr/>
            </a:pPr>
            <a:r>
              <a:rPr lang="en-US" sz="3733" b="1" dirty="0" err="1">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733" b="1" dirty="0">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733" b="1" dirty="0" err="1">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733" b="1" dirty="0">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733" b="1" dirty="0" err="1">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733" b="1" dirty="0">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733" b="1" dirty="0" err="1">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733" b="1" dirty="0">
                <a:solidFill>
                  <a:srgbClr val="1F497D"/>
                </a:solidFill>
                <a:effectLst>
                  <a:outerShdw blurRad="38100" dist="38100" dir="2700000" algn="tl">
                    <a:srgbClr val="000000">
                      <a:alpha val="43137"/>
                    </a:srgbClr>
                  </a:outerShdw>
                </a:effectLst>
                <a:latin typeface="Times New Roman" pitchFamily="18" charset="0"/>
                <a:cs typeface="Times New Roman" pitchFamily="18" charset="0"/>
              </a:rPr>
              <a:t> 1 A</a:t>
            </a:r>
          </a:p>
          <a:p>
            <a:pPr algn="ctr" defTabSz="1088010" eaLnBrk="1" hangingPunct="1">
              <a:spcBef>
                <a:spcPts val="1348"/>
              </a:spcBef>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CÁNH CÒ </a:t>
            </a:r>
          </a:p>
        </p:txBody>
      </p:sp>
      <p:sp>
        <p:nvSpPr>
          <p:cNvPr id="11" name="Text Box 17"/>
          <p:cNvSpPr txBox="1">
            <a:spLocks noChangeArrowheads="1"/>
          </p:cNvSpPr>
          <p:nvPr/>
        </p:nvSpPr>
        <p:spPr bwMode="auto">
          <a:xfrm>
            <a:off x="1780570" y="1244420"/>
            <a:ext cx="8592457" cy="14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8010" eaLnBrk="1" hangingPunct="1">
              <a:defRPr/>
            </a:pPr>
            <a:r>
              <a:rPr lang="en-US" sz="4495"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8010" eaLnBrk="1" hangingPunct="1">
              <a:defRPr/>
            </a:pPr>
            <a:r>
              <a:rPr lang="en-US" sz="4495"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227" y="4935986"/>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6"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2"/>
            <a:ext cx="870957"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7220" flipH="1">
            <a:off x="87304" y="3498920"/>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0"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1756102" y="306636"/>
            <a:ext cx="8592457"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8010" eaLnBrk="1" hangingPunct="1">
              <a:defRPr/>
            </a:pPr>
            <a:r>
              <a:rPr lang="en-US" sz="3596" b="1" dirty="0">
                <a:solidFill>
                  <a:srgbClr val="002060"/>
                </a:solidFill>
                <a:effectLst>
                  <a:outerShdw blurRad="38100" dist="38100" dir="2700000" algn="tl">
                    <a:srgbClr val="000000">
                      <a:alpha val="43137"/>
                    </a:srgbClr>
                  </a:outerShdw>
                </a:effectLst>
                <a:latin typeface="Times New Roman" pitchFamily="18" charset="0"/>
              </a:rPr>
              <a:t>TRƯỜNG TIỂU HỌC QUỐC TUẤN</a:t>
            </a:r>
          </a:p>
        </p:txBody>
      </p:sp>
      <p:sp>
        <p:nvSpPr>
          <p:cNvPr id="2" name="TextBox 1"/>
          <p:cNvSpPr txBox="1"/>
          <p:nvPr/>
        </p:nvSpPr>
        <p:spPr>
          <a:xfrm>
            <a:off x="3683613" y="5373639"/>
            <a:ext cx="4737436" cy="461217"/>
          </a:xfrm>
          <a:prstGeom prst="rect">
            <a:avLst/>
          </a:prstGeom>
          <a:noFill/>
        </p:spPr>
        <p:txBody>
          <a:bodyPr wrap="square" rtlCol="0">
            <a:spAutoFit/>
          </a:bodyPr>
          <a:lstStyle/>
          <a:p>
            <a:pPr algn="ctr" defTabSz="1088010"/>
            <a:r>
              <a:rPr lang="en-US" sz="2397"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239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7"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39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397"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Lương</a:t>
            </a:r>
            <a:r>
              <a:rPr lang="en-US" sz="2397"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7"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2397"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7"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Vân</a:t>
            </a:r>
            <a:r>
              <a:rPr lang="en-US" sz="2397"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7"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Anh</a:t>
            </a:r>
            <a:endParaRPr lang="en-US" sz="239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555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17"/>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17"/>
                                        </p:tgtEl>
                                        <p:attrNameLst>
                                          <p:attrName>style.color</p:attrName>
                                        </p:attrNameLst>
                                      </p:cBhvr>
                                      <p:by>
                                        <p:hsl h="7200000" s="0" l="0"/>
                                      </p:by>
                                    </p:animClr>
                                    <p:animClr clrSpc="hsl" dir="cw">
                                      <p:cBhvr>
                                        <p:cTn id="16" dur="2000" fill="hold"/>
                                        <p:tgtEl>
                                          <p:spTgt spid="17"/>
                                        </p:tgtEl>
                                        <p:attrNameLst>
                                          <p:attrName>fillcolor</p:attrName>
                                        </p:attrNameLst>
                                      </p:cBhvr>
                                      <p:by>
                                        <p:hsl h="7200000" s="0" l="0"/>
                                      </p:by>
                                    </p:animClr>
                                    <p:animClr clrSpc="hsl" dir="cw">
                                      <p:cBhvr>
                                        <p:cTn id="17" dur="2000" fill="hold"/>
                                        <p:tgtEl>
                                          <p:spTgt spid="17"/>
                                        </p:tgtEl>
                                        <p:attrNameLst>
                                          <p:attrName>stroke.color</p:attrName>
                                        </p:attrNameLst>
                                      </p:cBhvr>
                                      <p:by>
                                        <p:hsl h="7200000" s="0" l="0"/>
                                      </p:by>
                                    </p:animClr>
                                    <p:set>
                                      <p:cBhvr>
                                        <p:cTn id="18"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14" name="Arrow: Right 13">
            <a:hlinkClick r:id="rId3" action="ppaction://hlinksldjump"/>
            <a:extLst>
              <a:ext uri="{FF2B5EF4-FFF2-40B4-BE49-F238E27FC236}">
                <a16:creationId xmlns:a16="http://schemas.microsoft.com/office/drawing/2014/main" id="{CF396730-0CE3-468E-8508-FA0668788824}"/>
              </a:ext>
            </a:extLst>
          </p:cNvPr>
          <p:cNvSpPr/>
          <p:nvPr/>
        </p:nvSpPr>
        <p:spPr>
          <a:xfrm rot="10605222" flipH="1">
            <a:off x="11046275" y="6309089"/>
            <a:ext cx="109634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1828800" y="4191000"/>
            <a:ext cx="8887691" cy="2667000"/>
          </a:xfrm>
        </p:spPr>
      </p:pic>
      <p:sp>
        <p:nvSpPr>
          <p:cNvPr id="16" name="Rounded Rectangle 15"/>
          <p:cNvSpPr/>
          <p:nvPr/>
        </p:nvSpPr>
        <p:spPr>
          <a:xfrm>
            <a:off x="1600200" y="0"/>
            <a:ext cx="9753600" cy="838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thích khung cảnh nào của bức tranh hơn? Vì sao? </a:t>
            </a:r>
          </a:p>
        </p:txBody>
      </p:sp>
      <p:sp>
        <p:nvSpPr>
          <p:cNvPr id="3" name="Cloud Callout 2"/>
          <p:cNvSpPr/>
          <p:nvPr/>
        </p:nvSpPr>
        <p:spPr>
          <a:xfrm>
            <a:off x="2590800" y="1160318"/>
            <a:ext cx="8229600" cy="2667000"/>
          </a:xfrm>
          <a:prstGeom prst="cloudCallout">
            <a:avLst>
              <a:gd name="adj1" fmla="val -65109"/>
              <a:gd name="adj2" fmla="val 6977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thích khung cảnh 1 hơn vì:  cánh đồng quê với cánh đồng lúa màu vàng óng, cò bay lượn trên bầu trời, không khí trong lành, sạch sẽ.</a:t>
            </a:r>
            <a:endParaRPr lang="en-US" sz="16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429000"/>
            <a:ext cx="1257300" cy="1825336"/>
          </a:xfrm>
          <a:prstGeom prst="rect">
            <a:avLst/>
          </a:prstGeom>
        </p:spPr>
      </p:pic>
    </p:spTree>
    <p:extLst>
      <p:ext uri="{BB962C8B-B14F-4D97-AF65-F5344CB8AC3E}">
        <p14:creationId xmlns:p14="http://schemas.microsoft.com/office/powerpoint/2010/main" val="2174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7800" y="1458503"/>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7">
            <a:extLst>
              <a:ext uri="{BEBA8EAE-BF5A-486C-A8C5-ECC9F3942E4B}">
                <a14:imgProps xmlns:a14="http://schemas.microsoft.com/office/drawing/2010/main">
                  <a14:imgLayer r:embed="rId8">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extLst>
      <p:ext uri="{BB962C8B-B14F-4D97-AF65-F5344CB8AC3E}">
        <p14:creationId xmlns:p14="http://schemas.microsoft.com/office/powerpoint/2010/main" val="25146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11" name="Group 10"/>
          <p:cNvGrpSpPr/>
          <p:nvPr/>
        </p:nvGrpSpPr>
        <p:grpSpPr>
          <a:xfrm>
            <a:off x="3200400" y="3193764"/>
            <a:ext cx="7772400" cy="1454435"/>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rot="177000">
            <a:off x="1356981" y="3654350"/>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rot="326385">
            <a:off x="1658745" y="3757302"/>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360459" y="3172365"/>
            <a:ext cx="1378806" cy="1412343"/>
            <a:chOff x="1149549" y="1066515"/>
            <a:chExt cx="992332" cy="992332"/>
          </a:xfrm>
          <a:solidFill>
            <a:srgbClr val="F0720A"/>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1" name="TextBox 20"/>
          <p:cNvSpPr txBox="1"/>
          <p:nvPr/>
        </p:nvSpPr>
        <p:spPr>
          <a:xfrm>
            <a:off x="3460509" y="3405465"/>
            <a:ext cx="6605191"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NHỮNG CÁNH CÒ</a:t>
            </a:r>
          </a:p>
        </p:txBody>
      </p:sp>
      <p:sp>
        <p:nvSpPr>
          <p:cNvPr id="22" name="TextBox 21"/>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Tree>
    <p:extLst>
      <p:ext uri="{BB962C8B-B14F-4D97-AF65-F5344CB8AC3E}">
        <p14:creationId xmlns:p14="http://schemas.microsoft.com/office/powerpoint/2010/main" val="3250454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7000" t="1000" b="4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Cloud 9"/>
          <p:cNvSpPr/>
          <p:nvPr/>
        </p:nvSpPr>
        <p:spPr>
          <a:xfrm>
            <a:off x="5410200" y="5747779"/>
            <a:ext cx="3048000" cy="730269"/>
          </a:xfrm>
          <a:prstGeom prst="cloud">
            <a:avLst/>
          </a:prstGeom>
          <a:solidFill>
            <a:srgbClr val="F072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11" name="Hành trang số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575814"/>
            <a:ext cx="609600" cy="6096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47304" y="688286"/>
            <a:ext cx="1525550" cy="1440503"/>
          </a:xfrm>
          <a:prstGeom prst="rect">
            <a:avLst/>
          </a:prstGeom>
        </p:spPr>
      </p:pic>
      <p:sp>
        <p:nvSpPr>
          <p:cNvPr id="13" name="Rectangle 12"/>
          <p:cNvSpPr/>
          <p:nvPr/>
        </p:nvSpPr>
        <p:spPr>
          <a:xfrm>
            <a:off x="402431" y="38899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Tree>
    <p:extLst>
      <p:ext uri="{BB962C8B-B14F-4D97-AF65-F5344CB8AC3E}">
        <p14:creationId xmlns:p14="http://schemas.microsoft.com/office/powerpoint/2010/main" val="4141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1655"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5000" t="-8000" b="50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9" name="TextBox 8"/>
          <p:cNvSpPr txBox="1"/>
          <p:nvPr/>
        </p:nvSpPr>
        <p:spPr>
          <a:xfrm>
            <a:off x="1944832" y="5820544"/>
            <a:ext cx="7543800"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sp>
        <p:nvSpPr>
          <p:cNvPr id="10" name="Minus 9"/>
          <p:cNvSpPr/>
          <p:nvPr/>
        </p:nvSpPr>
        <p:spPr>
          <a:xfrm>
            <a:off x="2438400" y="2813578"/>
            <a:ext cx="1371600" cy="158222"/>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Minus 10"/>
          <p:cNvSpPr/>
          <p:nvPr/>
        </p:nvSpPr>
        <p:spPr>
          <a:xfrm>
            <a:off x="10591800" y="3698634"/>
            <a:ext cx="1600200" cy="152400"/>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Minus 11"/>
          <p:cNvSpPr/>
          <p:nvPr/>
        </p:nvSpPr>
        <p:spPr>
          <a:xfrm>
            <a:off x="3352800" y="4153717"/>
            <a:ext cx="1600200" cy="152400"/>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Minus 12"/>
          <p:cNvSpPr/>
          <p:nvPr/>
        </p:nvSpPr>
        <p:spPr>
          <a:xfrm>
            <a:off x="8991600" y="4167572"/>
            <a:ext cx="1447800" cy="138545"/>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Minus 13"/>
          <p:cNvSpPr/>
          <p:nvPr/>
        </p:nvSpPr>
        <p:spPr>
          <a:xfrm>
            <a:off x="10846927" y="1815246"/>
            <a:ext cx="1345073" cy="165953"/>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935" b="100000" l="0" r="100000">
                        <a14:foregroundMark x1="4237" y1="11682" x2="47034" y2="47664"/>
                        <a14:foregroundMark x1="16525" y1="13084" x2="63559" y2="10748"/>
                        <a14:foregroundMark x1="58051" y1="4673" x2="51695" y2="50935"/>
                        <a14:foregroundMark x1="30932" y1="23364" x2="53814" y2="19626"/>
                        <a14:foregroundMark x1="55085" y1="19159" x2="41949" y2="29439"/>
                        <a14:foregroundMark x1="51271" y1="53738" x2="67797" y2="70093"/>
                        <a14:backgroundMark x1="30932" y1="12150" x2="36864" y2="14953"/>
                        <a14:backgroundMark x1="37712" y1="16822" x2="44492" y2="12150"/>
                      </a14:backgroundRemoval>
                    </a14:imgEffect>
                  </a14:imgLayer>
                </a14:imgProps>
              </a:ext>
              <a:ext uri="{28A0092B-C50C-407E-A947-70E740481C1C}">
                <a14:useLocalDpi xmlns:a14="http://schemas.microsoft.com/office/drawing/2010/main" val="0"/>
              </a:ext>
            </a:extLst>
          </a:blip>
          <a:stretch>
            <a:fillRect/>
          </a:stretch>
        </p:blipFill>
        <p:spPr>
          <a:xfrm>
            <a:off x="10292896" y="4876709"/>
            <a:ext cx="1899104" cy="855835"/>
          </a:xfrm>
          <a:prstGeom prst="rect">
            <a:avLst/>
          </a:prstGeom>
        </p:spPr>
      </p:pic>
    </p:spTree>
    <p:extLst>
      <p:ext uri="{BB962C8B-B14F-4D97-AF65-F5344CB8AC3E}">
        <p14:creationId xmlns:p14="http://schemas.microsoft.com/office/powerpoint/2010/main" val="2652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8000" t="-10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TextBox 7"/>
          <p:cNvSpPr txBox="1"/>
          <p:nvPr/>
        </p:nvSpPr>
        <p:spPr>
          <a:xfrm>
            <a:off x="1207789" y="5869252"/>
            <a:ext cx="6703261"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sp>
        <p:nvSpPr>
          <p:cNvPr id="9" name="TextBox 8"/>
          <p:cNvSpPr txBox="1"/>
          <p:nvPr/>
        </p:nvSpPr>
        <p:spPr>
          <a:xfrm>
            <a:off x="1207789" y="5869251"/>
            <a:ext cx="7947020"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cxnSp>
        <p:nvCxnSpPr>
          <p:cNvPr id="10" name="Straight Connector 9"/>
          <p:cNvCxnSpPr/>
          <p:nvPr/>
        </p:nvCxnSpPr>
        <p:spPr>
          <a:xfrm flipH="1">
            <a:off x="8229600" y="1524000"/>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H="1">
            <a:off x="4800600" y="1915629"/>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flipH="1">
            <a:off x="3657600" y="2449029"/>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12003782" y="2539084"/>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flipH="1">
            <a:off x="10363200" y="3810000"/>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3048000" y="4253584"/>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7889086" y="4253584"/>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H="1">
            <a:off x="11201400" y="4253584"/>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10058400" y="5105400"/>
            <a:ext cx="152400" cy="533400"/>
          </a:xfrm>
          <a:prstGeom prst="line">
            <a:avLst/>
          </a:prstGeom>
        </p:spPr>
        <p:style>
          <a:lnRef idx="3">
            <a:schemeClr val="accent6"/>
          </a:lnRef>
          <a:fillRef idx="0">
            <a:schemeClr val="accent6"/>
          </a:fillRef>
          <a:effectRef idx="2">
            <a:schemeClr val="accent6"/>
          </a:effectRef>
          <a:fontRef idx="minor">
            <a:schemeClr val="tx1"/>
          </a:fontRef>
        </p:style>
      </p:cxnSp>
      <p:sp>
        <p:nvSpPr>
          <p:cNvPr id="19" name="TextBox 18"/>
          <p:cNvSpPr txBox="1"/>
          <p:nvPr/>
        </p:nvSpPr>
        <p:spPr>
          <a:xfrm>
            <a:off x="1497552" y="5881492"/>
            <a:ext cx="6703261"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3051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1+#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4000" t="2000" b="4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8" name="TextBox 7"/>
          <p:cNvSpPr txBox="1"/>
          <p:nvPr/>
        </p:nvSpPr>
        <p:spPr>
          <a:xfrm>
            <a:off x="2057400" y="228600"/>
            <a:ext cx="3642531" cy="584739"/>
          </a:xfrm>
          <a:prstGeom prst="rect">
            <a:avLst/>
          </a:prstGeom>
          <a:solidFill>
            <a:srgbClr val="F0720A"/>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9" name="Rectangle 8"/>
          <p:cNvSpPr/>
          <p:nvPr/>
        </p:nvSpPr>
        <p:spPr>
          <a:xfrm>
            <a:off x="1066800" y="3101386"/>
            <a:ext cx="10591800" cy="1938992"/>
          </a:xfrm>
          <a:prstGeom prst="rect">
            <a:avLst/>
          </a:prstGeom>
        </p:spPr>
        <p:txBody>
          <a:bodyPr wrap="square">
            <a:spAutoFit/>
          </a:bodyPr>
          <a:lstStyle/>
          <a:p>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tòa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khói mịt mù. </a:t>
            </a:r>
            <a:endParaRPr lang="en-US" sz="2800" dirty="0"/>
          </a:p>
        </p:txBody>
      </p:sp>
      <p:cxnSp>
        <p:nvCxnSpPr>
          <p:cNvPr id="10" name="Straight Connector 9"/>
          <p:cNvCxnSpPr/>
          <p:nvPr/>
        </p:nvCxnSpPr>
        <p:spPr>
          <a:xfrm flipH="1">
            <a:off x="3581400" y="3101386"/>
            <a:ext cx="152400" cy="584739"/>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flipH="1">
            <a:off x="6019800" y="3778512"/>
            <a:ext cx="152400" cy="584739"/>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1884218" y="4363251"/>
            <a:ext cx="152400" cy="584739"/>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flipH="1">
            <a:off x="8907865" y="4363251"/>
            <a:ext cx="152400" cy="584739"/>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9039483" y="4363250"/>
            <a:ext cx="152400" cy="584739"/>
          </a:xfrm>
          <a:prstGeom prst="line">
            <a:avLst/>
          </a:prstGeom>
          <a:ln/>
        </p:spPr>
        <p:style>
          <a:lnRef idx="3">
            <a:schemeClr val="accent6"/>
          </a:lnRef>
          <a:fillRef idx="0">
            <a:schemeClr val="accent6"/>
          </a:fillRef>
          <a:effectRef idx="2">
            <a:schemeClr val="accent6"/>
          </a:effectRef>
          <a:fontRef idx="minor">
            <a:schemeClr val="tx1"/>
          </a:fontRef>
        </p:style>
      </p:cxn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2118" y="5457733"/>
            <a:ext cx="1158918" cy="1313676"/>
          </a:xfrm>
          <a:prstGeom prst="rect">
            <a:avLst/>
          </a:prstGeom>
        </p:spPr>
      </p:pic>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4860882" y="5457733"/>
            <a:ext cx="1158918" cy="1313676"/>
          </a:xfrm>
          <a:prstGeom prst="rect">
            <a:avLst/>
          </a:prstGeom>
        </p:spPr>
      </p:pic>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1277600" y="5430024"/>
            <a:ext cx="1158918" cy="1313676"/>
          </a:xfrm>
          <a:prstGeom prst="rect">
            <a:avLst/>
          </a:pr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20196" y="5468924"/>
            <a:ext cx="1158918" cy="1313676"/>
          </a:xfrm>
          <a:prstGeom prst="rect">
            <a:avLst/>
          </a:prstGeom>
        </p:spPr>
      </p:pic>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1079141" y="5487174"/>
            <a:ext cx="1158918" cy="1313676"/>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5209678" y="5181600"/>
            <a:ext cx="1158918" cy="1578375"/>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92118" y="657146"/>
            <a:ext cx="3368718" cy="2771854"/>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935" b="100000" l="0" r="100000">
                        <a14:foregroundMark x1="4237" y1="11682" x2="47034" y2="47664"/>
                        <a14:foregroundMark x1="16525" y1="13084" x2="63559" y2="10748"/>
                        <a14:foregroundMark x1="58051" y1="4673" x2="51695" y2="50935"/>
                        <a14:foregroundMark x1="30932" y1="23364" x2="53814" y2="19626"/>
                        <a14:foregroundMark x1="55085" y1="19159" x2="41949" y2="29439"/>
                        <a14:foregroundMark x1="51271" y1="53738" x2="67797" y2="70093"/>
                        <a14:backgroundMark x1="30932" y1="12150" x2="36864" y2="14953"/>
                        <a14:backgroundMark x1="37712" y1="16822" x2="44492" y2="12150"/>
                      </a14:backgroundRemoval>
                    </a14:imgEffect>
                  </a14:imgLayer>
                </a14:imgProps>
              </a:ext>
              <a:ext uri="{28A0092B-C50C-407E-A947-70E740481C1C}">
                <a14:useLocalDpi xmlns:a14="http://schemas.microsoft.com/office/drawing/2010/main" val="0"/>
              </a:ext>
            </a:extLst>
          </a:blip>
          <a:stretch>
            <a:fillRect/>
          </a:stretch>
        </p:blipFill>
        <p:spPr>
          <a:xfrm>
            <a:off x="9596374" y="5282045"/>
            <a:ext cx="1899104" cy="1347355"/>
          </a:xfrm>
          <a:prstGeom prst="rect">
            <a:avLst/>
          </a:prstGeom>
        </p:spPr>
      </p:pic>
    </p:spTree>
    <p:extLst>
      <p:ext uri="{BB962C8B-B14F-4D97-AF65-F5344CB8AC3E}">
        <p14:creationId xmlns:p14="http://schemas.microsoft.com/office/powerpoint/2010/main" val="40697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t="-3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65" y="1066873"/>
            <a:ext cx="527050" cy="182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850" y="3042206"/>
            <a:ext cx="527050" cy="358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583375" y="1619574"/>
            <a:ext cx="297710" cy="231277"/>
          </a:xfrm>
          <a:prstGeom prst="flowChartConnector">
            <a:avLst/>
          </a:prstGeom>
          <a:solidFill>
            <a:srgbClr val="F072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742724" y="3857109"/>
            <a:ext cx="292289" cy="210581"/>
          </a:xfrm>
          <a:prstGeom prst="flowChartConnector">
            <a:avLst/>
          </a:prstGeom>
          <a:solidFill>
            <a:srgbClr val="F072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20779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TextBox 4"/>
          <p:cNvSpPr txBox="1"/>
          <p:nvPr/>
        </p:nvSpPr>
        <p:spPr>
          <a:xfrm>
            <a:off x="927130" y="259582"/>
            <a:ext cx="5702270" cy="584739"/>
          </a:xfrm>
          <a:prstGeom prst="rect">
            <a:avLst/>
          </a:prstGeom>
          <a:solidFill>
            <a:srgbClr val="F0720A"/>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933" y="5546465"/>
            <a:ext cx="1753077" cy="1219200"/>
          </a:xfrm>
          <a:prstGeom prst="rect">
            <a:avLst/>
          </a:prstGeom>
        </p:spPr>
      </p:pic>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9856" y="5485260"/>
            <a:ext cx="1753077" cy="1219200"/>
          </a:xfrm>
          <a:prstGeom prst="rect">
            <a:avLst/>
          </a:prstGeom>
        </p:spPr>
      </p:pic>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86200" y="5554533"/>
            <a:ext cx="1753077" cy="1219200"/>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92118" y="657146"/>
            <a:ext cx="3368718" cy="352473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935" b="100000" l="0" r="100000">
                        <a14:foregroundMark x1="4237" y1="11682" x2="47034" y2="47664"/>
                        <a14:foregroundMark x1="16525" y1="13084" x2="63559" y2="10748"/>
                        <a14:foregroundMark x1="58051" y1="4673" x2="51695" y2="50935"/>
                        <a14:foregroundMark x1="30932" y1="23364" x2="53814" y2="19626"/>
                        <a14:foregroundMark x1="55085" y1="19159" x2="41949" y2="29439"/>
                        <a14:foregroundMark x1="51271" y1="53738" x2="67797" y2="70093"/>
                        <a14:backgroundMark x1="30932" y1="12150" x2="36864" y2="14953"/>
                        <a14:backgroundMark x1="37712" y1="16822" x2="44492" y2="12150"/>
                      </a14:backgroundRemoval>
                    </a14:imgEffect>
                  </a14:imgLayer>
                </a14:imgProps>
              </a:ext>
              <a:ext uri="{28A0092B-C50C-407E-A947-70E740481C1C}">
                <a14:useLocalDpi xmlns:a14="http://schemas.microsoft.com/office/drawing/2010/main" val="0"/>
              </a:ext>
            </a:extLst>
          </a:blip>
          <a:stretch>
            <a:fillRect/>
          </a:stretch>
        </p:blipFill>
        <p:spPr>
          <a:xfrm>
            <a:off x="11110255" y="5397229"/>
            <a:ext cx="1132278" cy="838200"/>
          </a:xfrm>
          <a:prstGeom prst="rect">
            <a:avLst/>
          </a:prstGeom>
        </p:spPr>
      </p:pic>
      <p:sp>
        <p:nvSpPr>
          <p:cNvPr id="11" name="Rectangle 10"/>
          <p:cNvSpPr/>
          <p:nvPr/>
        </p:nvSpPr>
        <p:spPr>
          <a:xfrm>
            <a:off x="1578386" y="2165582"/>
            <a:ext cx="9753600" cy="3170099"/>
          </a:xfrm>
          <a:prstGeom prst="rect">
            <a:avLst/>
          </a:prstGeom>
        </p:spPr>
        <p:txBody>
          <a:bodyPr wrap="square">
            <a:spAutoFit/>
          </a:bodyPr>
          <a:lstStyle/>
          <a:p>
            <a:r>
              <a:rPr lang="en-US"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a:t>
            </a:r>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uỹ tre</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tre mọc thành hàng rất dày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 vút</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rất cao, vươn thẳng lên không trung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 tốc</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tốc độ cao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mịt mù</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257740" cy="259683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77974" y="0"/>
            <a:ext cx="2674959" cy="2360519"/>
          </a:xfrm>
          <a:prstGeom prst="rect">
            <a:avLst/>
          </a:prstGeom>
        </p:spPr>
      </p:pic>
    </p:spTree>
    <p:extLst>
      <p:ext uri="{BB962C8B-B14F-4D97-AF65-F5344CB8AC3E}">
        <p14:creationId xmlns:p14="http://schemas.microsoft.com/office/powerpoint/2010/main" val="38944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400"/>
                            </p:stCondLst>
                            <p:childTnLst>
                              <p:par>
                                <p:cTn id="15" presetID="2" presetClass="entr" presetSubtype="12" fill="hold" nodeType="afterEffect">
                                  <p:stCondLst>
                                    <p:cond delay="0"/>
                                  </p:stCondLst>
                                  <p:iterate type="lt">
                                    <p:tmPct val="10000"/>
                                  </p:iterate>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600"/>
                            </p:stCondLst>
                            <p:childTnLst>
                              <p:par>
                                <p:cTn id="20" presetID="2" presetClass="entr" presetSubtype="12" fill="hold" nodeType="afterEffect">
                                  <p:stCondLst>
                                    <p:cond delay="0"/>
                                  </p:stCondLst>
                                  <p:iterate type="lt">
                                    <p:tmPct val="10000"/>
                                  </p:iterate>
                                  <p:childTnLst>
                                    <p:set>
                                      <p:cBhvr>
                                        <p:cTn id="21" dur="1" fill="hold">
                                          <p:stCondLst>
                                            <p:cond delay="0"/>
                                          </p:stCondLst>
                                        </p:cTn>
                                        <p:tgtEl>
                                          <p:spTgt spid="11">
                                            <p:txEl>
                                              <p:pRg st="2" end="2"/>
                                            </p:txEl>
                                          </p:spTgt>
                                        </p:tgtEl>
                                        <p:attrNameLst>
                                          <p:attrName>style.visibility</p:attrName>
                                        </p:attrNameLst>
                                      </p:cBhvr>
                                      <p:to>
                                        <p:strVal val="visible"/>
                                      </p:to>
                                    </p:set>
                                    <p:anim calcmode="lin" valueType="num">
                                      <p:cBhvr additive="base">
                                        <p:cTn id="22"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8000" t="-2000" b="4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TextBox 7"/>
          <p:cNvSpPr txBox="1"/>
          <p:nvPr/>
        </p:nvSpPr>
        <p:spPr>
          <a:xfrm>
            <a:off x="2057400" y="5826052"/>
            <a:ext cx="6096000"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9" name="TextBox 8"/>
          <p:cNvSpPr txBox="1"/>
          <p:nvPr/>
        </p:nvSpPr>
        <p:spPr>
          <a:xfrm>
            <a:off x="2057400" y="5826052"/>
            <a:ext cx="6096000"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2</a:t>
            </a:r>
          </a:p>
        </p:txBody>
      </p:sp>
      <p:sp>
        <p:nvSpPr>
          <p:cNvPr id="10" name="TextBox 9"/>
          <p:cNvSpPr txBox="1"/>
          <p:nvPr/>
        </p:nvSpPr>
        <p:spPr>
          <a:xfrm>
            <a:off x="2247724" y="5826051"/>
            <a:ext cx="6096000"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Học sinh đọc toàn bài</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65" y="1066873"/>
            <a:ext cx="527050" cy="182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2590800"/>
            <a:ext cx="527050" cy="315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386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391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Tree>
    <p:extLst>
      <p:ext uri="{BB962C8B-B14F-4D97-AF65-F5344CB8AC3E}">
        <p14:creationId xmlns:p14="http://schemas.microsoft.com/office/powerpoint/2010/main" val="37451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6000" t="52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Oval 4"/>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9" name="Cloud 8"/>
          <p:cNvSpPr/>
          <p:nvPr/>
        </p:nvSpPr>
        <p:spPr>
          <a:xfrm>
            <a:off x="2590800" y="5694218"/>
            <a:ext cx="3505200" cy="914400"/>
          </a:xfrm>
          <a:prstGeom prst="cloud">
            <a:avLst/>
          </a:prstGeom>
          <a:solidFill>
            <a:srgbClr val="F0720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1806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55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TextBox 4"/>
          <p:cNvSpPr txBox="1"/>
          <p:nvPr/>
        </p:nvSpPr>
        <p:spPr>
          <a:xfrm>
            <a:off x="3436735" y="576713"/>
            <a:ext cx="5928129" cy="584739"/>
          </a:xfrm>
          <a:prstGeom prst="rect">
            <a:avLst/>
          </a:prstGeom>
          <a:solidFill>
            <a:schemeClr val="accent6">
              <a:lumMod val="75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6" name="Oval 5"/>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1752600" y="1537275"/>
            <a:ext cx="9067800" cy="2862322"/>
          </a:xfrm>
          <a:prstGeom prst="rect">
            <a:avLst/>
          </a:prstGeom>
        </p:spPr>
        <p:txBody>
          <a:bodyPr wrap="square">
            <a:spAutoFit/>
          </a:bodyPr>
          <a:lstStyle/>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p:txBody>
      </p:sp>
      <p:sp>
        <p:nvSpPr>
          <p:cNvPr id="9" name="TextBox 8"/>
          <p:cNvSpPr txBox="1"/>
          <p:nvPr/>
        </p:nvSpPr>
        <p:spPr>
          <a:xfrm>
            <a:off x="156346" y="5053940"/>
            <a:ext cx="6244454" cy="1077182"/>
          </a:xfrm>
          <a:prstGeom prst="rect">
            <a:avLst/>
          </a:prstGeom>
          <a:solidFill>
            <a:schemeClr val="accent6">
              <a:lumMod val="75000"/>
            </a:schemeClr>
          </a:solidFill>
        </p:spPr>
        <p:txBody>
          <a:bodyPr wrap="square" lIns="91403" tIns="45702" rIns="91403" bIns="45702" rtlCol="0">
            <a:spAutoFit/>
          </a:bodyPr>
          <a:lstStyle/>
          <a:p>
            <a:pPr marL="514350" indent="-514350">
              <a:buAutoNum type="alphaLcPeriod"/>
            </a:pPr>
            <a:r>
              <a:rPr lang="en-US" sz="3200" b="1" dirty="0">
                <a:latin typeface="Arial-Rounded" pitchFamily="34" charset="0"/>
                <a:ea typeface="Arial-Rounded" pitchFamily="34" charset="0"/>
                <a:cs typeface="Arial-Rounded" pitchFamily="34" charset="0"/>
              </a:rPr>
              <a:t>Hằng ngày, cò đi mò tôm, bắt cá ở đâu?</a:t>
            </a:r>
          </a:p>
        </p:txBody>
      </p:sp>
      <p:cxnSp>
        <p:nvCxnSpPr>
          <p:cNvPr id="10" name="Straight Connector 9"/>
          <p:cNvCxnSpPr/>
          <p:nvPr/>
        </p:nvCxnSpPr>
        <p:spPr>
          <a:xfrm>
            <a:off x="6629400" y="3733800"/>
            <a:ext cx="3886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790374" y="4267200"/>
            <a:ext cx="5753426" cy="0"/>
          </a:xfrm>
          <a:prstGeom prst="line">
            <a:avLst/>
          </a:prstGeom>
        </p:spPr>
        <p:style>
          <a:lnRef idx="3">
            <a:schemeClr val="accent6"/>
          </a:lnRef>
          <a:fillRef idx="0">
            <a:schemeClr val="accent6"/>
          </a:fillRef>
          <a:effectRef idx="2">
            <a:schemeClr val="accent6"/>
          </a:effectRef>
          <a:fontRef idx="minor">
            <a:schemeClr val="tx1"/>
          </a:fontRef>
        </p:style>
      </p:cxn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875772"/>
            <a:ext cx="1842655" cy="10292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900" y="146625"/>
            <a:ext cx="2057400"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spTree>
    <p:extLst>
      <p:ext uri="{BB962C8B-B14F-4D97-AF65-F5344CB8AC3E}">
        <p14:creationId xmlns:p14="http://schemas.microsoft.com/office/powerpoint/2010/main" val="3496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iterate type="lt">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t="52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5" name="Oval 4"/>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5562600" y="590568"/>
            <a:ext cx="5928129" cy="584739"/>
          </a:xfrm>
          <a:prstGeom prst="rect">
            <a:avLst/>
          </a:prstGeom>
          <a:solidFill>
            <a:schemeClr val="accent6">
              <a:lumMod val="75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sp>
        <p:nvSpPr>
          <p:cNvPr id="7" name="Rectangle 6"/>
          <p:cNvSpPr/>
          <p:nvPr/>
        </p:nvSpPr>
        <p:spPr>
          <a:xfrm>
            <a:off x="276928" y="1673585"/>
            <a:ext cx="11582400" cy="2400657"/>
          </a:xfrm>
          <a:prstGeom prst="rect">
            <a:avLst/>
          </a:prstGeom>
        </p:spPr>
        <p:txBody>
          <a:bodyPr wrap="square">
            <a:spAutoFit/>
          </a:bodyPr>
          <a:lstStyle/>
          <a:p>
            <a:pPr lvl="0" algn="just">
              <a:defRPr/>
            </a:pP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tòa</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lvl="0" algn="just">
              <a:defRPr/>
            </a:pP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p:txBody>
      </p:sp>
      <p:sp>
        <p:nvSpPr>
          <p:cNvPr id="8" name="TextBox 7"/>
          <p:cNvSpPr txBox="1"/>
          <p:nvPr/>
        </p:nvSpPr>
        <p:spPr>
          <a:xfrm>
            <a:off x="156346" y="5053940"/>
            <a:ext cx="6244454" cy="1077182"/>
          </a:xfrm>
          <a:prstGeom prst="rect">
            <a:avLst/>
          </a:prstGeom>
          <a:solidFill>
            <a:schemeClr val="accent6">
              <a:lumMod val="75000"/>
            </a:schemeClr>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b. Bây giờ ở quê của bé, những gì đã thay thế ao, hồ, đầm? </a:t>
            </a:r>
          </a:p>
        </p:txBody>
      </p:sp>
      <p:cxnSp>
        <p:nvCxnSpPr>
          <p:cNvPr id="9" name="Straight Connector 8"/>
          <p:cNvCxnSpPr/>
          <p:nvPr/>
        </p:nvCxnSpPr>
        <p:spPr>
          <a:xfrm>
            <a:off x="997201" y="2133600"/>
            <a:ext cx="166979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2971800" y="2133600"/>
            <a:ext cx="306773"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619500" y="2133600"/>
            <a:ext cx="80391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457200" y="2590800"/>
            <a:ext cx="3886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87636" y="2590800"/>
            <a:ext cx="5070764"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56346" y="5061104"/>
            <a:ext cx="6244454" cy="1323403"/>
          </a:xfrm>
          <a:prstGeom prst="rect">
            <a:avLst/>
          </a:prstGeom>
          <a:solidFill>
            <a:schemeClr val="accent6">
              <a:lumMod val="75000"/>
            </a:schemeClr>
          </a:solidFill>
        </p:spPr>
        <p:txBody>
          <a:bodyPr wrap="square" lIns="91403" tIns="45702" rIns="91403" bIns="45702" rtlCol="0">
            <a:spAutoFit/>
          </a:bodyPr>
          <a:lstStyle/>
          <a:p>
            <a:r>
              <a:rPr lang="en-US" sz="4000" b="1" dirty="0">
                <a:latin typeface="Arial-Rounded" pitchFamily="34" charset="0"/>
                <a:ea typeface="Arial-Rounded" pitchFamily="34" charset="0"/>
                <a:cs typeface="Arial-Rounded" pitchFamily="34" charset="0"/>
              </a:rPr>
              <a:t>c. điều gì khiến đàn cò sợ hãi? </a:t>
            </a:r>
          </a:p>
        </p:txBody>
      </p:sp>
      <p:cxnSp>
        <p:nvCxnSpPr>
          <p:cNvPr id="19" name="Straight Connector 18"/>
          <p:cNvCxnSpPr/>
          <p:nvPr/>
        </p:nvCxnSpPr>
        <p:spPr>
          <a:xfrm>
            <a:off x="3021277" y="3048000"/>
            <a:ext cx="4647214" cy="0"/>
          </a:xfrm>
          <a:prstGeom prst="line">
            <a:avLst/>
          </a:prstGeom>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875772"/>
            <a:ext cx="1842655" cy="1029227"/>
          </a:xfrm>
          <a:prstGeom prst="rect">
            <a:avLst/>
          </a:prstGeom>
        </p:spPr>
      </p:pic>
    </p:spTree>
    <p:extLst>
      <p:ext uri="{BB962C8B-B14F-4D97-AF65-F5344CB8AC3E}">
        <p14:creationId xmlns:p14="http://schemas.microsoft.com/office/powerpoint/2010/main" val="741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8950"/>
                            </p:stCondLst>
                            <p:childTnLst>
                              <p:par>
                                <p:cTn id="15" presetID="2" presetClass="entr" presetSubtype="6" fill="hold" nodeType="afterEffect">
                                  <p:stCondLst>
                                    <p:cond delay="0"/>
                                  </p:stCondLst>
                                  <p:iterate type="lt">
                                    <p:tmPct val="10000"/>
                                  </p:iterate>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89012" y="1465647"/>
            <a:ext cx="11480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F0720A"/>
                </a:solidFill>
                <a:latin typeface="Arial-Rounded" panose="020B0500000000000000" pitchFamily="34"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89012" y="2276266"/>
            <a:ext cx="112717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 khiến đàn cò sợ hãi</a:t>
            </a:r>
            <a:r>
              <a:rPr kumimoji="0" lang="en-US" altLang="en-US" sz="4400" b="0" i="0" u="none" strike="noStrike" kern="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816" y="2227017"/>
            <a:ext cx="2507983" cy="1531932"/>
          </a:xfrm>
          <a:prstGeom prst="rect">
            <a:avLst/>
          </a:prstGeom>
          <a:ln>
            <a:noFill/>
          </a:ln>
          <a:effectLst>
            <a:softEdge rad="112500"/>
          </a:effectLst>
        </p:spPr>
      </p:pic>
    </p:spTree>
    <p:extLst>
      <p:ext uri="{BB962C8B-B14F-4D97-AF65-F5344CB8AC3E}">
        <p14:creationId xmlns:p14="http://schemas.microsoft.com/office/powerpoint/2010/main" val="3678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260" b="100000" l="0" r="100000">
                        <a14:foregroundMark x1="55923" y1="7726" x2="69615" y2="3733"/>
                      </a14:backgroundRemoval>
                    </a14:imgEffect>
                  </a14:imgLayer>
                </a14:imgProps>
              </a:ext>
              <a:ext uri="{28A0092B-C50C-407E-A947-70E740481C1C}">
                <a14:useLocalDpi xmlns:a14="http://schemas.microsoft.com/office/drawing/2010/main" val="0"/>
              </a:ext>
            </a:extLst>
          </a:blip>
          <a:stretch>
            <a:fillRect/>
          </a:stretch>
        </p:blipFill>
        <p:spPr>
          <a:xfrm>
            <a:off x="4648200" y="0"/>
            <a:ext cx="4648200" cy="371346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12158"/>
            <a:ext cx="1371600" cy="1305393"/>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8299909" y="-112967"/>
            <a:ext cx="4038600" cy="3657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666" y="-580870"/>
            <a:ext cx="2105843" cy="2360519"/>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829800" y="2126673"/>
            <a:ext cx="1158918" cy="1578375"/>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503495" y="1891264"/>
            <a:ext cx="1158918" cy="1578375"/>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0187586" y="2233697"/>
            <a:ext cx="1158918" cy="1085673"/>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4759" y="31328"/>
            <a:ext cx="2060046" cy="159979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3494" y="4137831"/>
            <a:ext cx="2635827" cy="2053817"/>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425136"/>
            <a:ext cx="2251244" cy="2242673"/>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9757" y="1247625"/>
            <a:ext cx="2039500" cy="1972143"/>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5541" y="3826435"/>
            <a:ext cx="1752600" cy="1679498"/>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56713" y="3416402"/>
            <a:ext cx="3524250" cy="2857500"/>
          </a:xfrm>
          <a:prstGeom prst="rect">
            <a:avLst/>
          </a:prstGeom>
        </p:spPr>
      </p:pic>
      <p:sp>
        <p:nvSpPr>
          <p:cNvPr id="28" name="Rectangle 27"/>
          <p:cNvSpPr/>
          <p:nvPr/>
        </p:nvSpPr>
        <p:spPr>
          <a:xfrm>
            <a:off x="0" y="6022733"/>
            <a:ext cx="12204339" cy="830997"/>
          </a:xfrm>
          <a:prstGeom prst="rect">
            <a:avLst/>
          </a:prstGeom>
          <a:solidFill>
            <a:schemeClr val="accent6">
              <a:lumMod val="60000"/>
              <a:lumOff val="40000"/>
            </a:schemeClr>
          </a:solidFill>
          <a:ln>
            <a:solidFill>
              <a:schemeClr val="tx1"/>
            </a:solidFill>
          </a:ln>
        </p:spPr>
        <p:txBody>
          <a:bodyPr wrap="square" lIns="91440" tIns="45720" rIns="91440" bIns="45720">
            <a:spAutoFit/>
          </a:bodyPr>
          <a:lstStyle/>
          <a:p>
            <a:pPr algn="ctr"/>
            <a:r>
              <a:rPr lang="en-US" sz="4800" b="1" dirty="0" err="1">
                <a:ln w="22225">
                  <a:solidFill>
                    <a:schemeClr val="accent2"/>
                  </a:solidFill>
                  <a:prstDash val="solid"/>
                </a:ln>
              </a:rPr>
              <a:t>Lớp</a:t>
            </a:r>
            <a:r>
              <a:rPr lang="en-US" sz="4800" b="1" dirty="0">
                <a:ln w="22225">
                  <a:solidFill>
                    <a:schemeClr val="accent2"/>
                  </a:solidFill>
                  <a:prstDash val="solid"/>
                </a:ln>
              </a:rPr>
              <a:t> </a:t>
            </a:r>
            <a:r>
              <a:rPr lang="en-US" sz="4800" b="1" dirty="0" smtClean="0">
                <a:ln w="22225">
                  <a:solidFill>
                    <a:schemeClr val="accent2"/>
                  </a:solidFill>
                  <a:prstDash val="solid"/>
                </a:ln>
              </a:rPr>
              <a:t>1A </a:t>
            </a:r>
            <a:r>
              <a:rPr lang="en-US" sz="4800" b="1" dirty="0">
                <a:ln w="22225">
                  <a:solidFill>
                    <a:schemeClr val="accent2"/>
                  </a:solidFill>
                  <a:prstDash val="solid"/>
                </a:ln>
              </a:rPr>
              <a:t>chào tạm biệt về nhà nhớ học bài nhé</a:t>
            </a:r>
          </a:p>
        </p:txBody>
      </p:sp>
      <p:pic>
        <p:nvPicPr>
          <p:cNvPr id="29" name="Picture 28"/>
          <p:cNvPicPr>
            <a:picLocks noChangeAspect="1"/>
          </p:cNvPicPr>
          <p:nvPr/>
        </p:nvPicPr>
        <p:blipFill>
          <a:blip r:embed="rId16" cstate="print">
            <a:extLst>
              <a:ext uri="{BEBA8EAE-BF5A-486C-A8C5-ECC9F3942E4B}">
                <a14:imgProps xmlns:a14="http://schemas.microsoft.com/office/drawing/2010/main">
                  <a14:imgLayer r:embed="rId17">
                    <a14:imgEffect>
                      <a14:backgroundRemoval t="1180" b="100000" l="0" r="99146">
                        <a14:foregroundMark x1="5244" y1="27279" x2="2683" y2="13705"/>
                        <a14:foregroundMark x1="3415" y1="11738" x2="14634" y2="4656"/>
                        <a14:foregroundMark x1="56707" y1="8656" x2="61220" y2="4656"/>
                        <a14:foregroundMark x1="68780" y1="1639" x2="76341" y2="1180"/>
                      </a14:backgroundRemoval>
                    </a14:imgEffect>
                  </a14:imgLayer>
                </a14:imgProps>
              </a:ext>
              <a:ext uri="{28A0092B-C50C-407E-A947-70E740481C1C}">
                <a14:useLocalDpi xmlns:a14="http://schemas.microsoft.com/office/drawing/2010/main" val="0"/>
              </a:ext>
            </a:extLst>
          </a:blip>
          <a:stretch>
            <a:fillRect/>
          </a:stretch>
        </p:blipFill>
        <p:spPr>
          <a:xfrm>
            <a:off x="6056702" y="215485"/>
            <a:ext cx="898482" cy="764988"/>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97863"/>
            <a:ext cx="2369757" cy="1693355"/>
          </a:xfrm>
          <a:prstGeom prst="rect">
            <a:avLst/>
          </a:prstGeom>
        </p:spPr>
      </p:pic>
      <p:pic>
        <p:nvPicPr>
          <p:cNvPr id="31" name="Picture 3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31254" y="1089625"/>
            <a:ext cx="2625436" cy="1757794"/>
          </a:xfrm>
          <a:prstGeom prst="rect">
            <a:avLst/>
          </a:prstGeom>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474267" y="2461593"/>
            <a:ext cx="1158918" cy="409020"/>
          </a:xfrm>
          <a:prstGeom prst="rect">
            <a:avLst/>
          </a:prstGeom>
        </p:spPr>
      </p:pic>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853053" y="2126673"/>
            <a:ext cx="1158918" cy="767134"/>
          </a:xfrm>
          <a:prstGeom prst="rect">
            <a:avLst/>
          </a:prstGeom>
        </p:spPr>
      </p:pic>
    </p:spTree>
    <p:extLst>
      <p:ext uri="{BB962C8B-B14F-4D97-AF65-F5344CB8AC3E}">
        <p14:creationId xmlns:p14="http://schemas.microsoft.com/office/powerpoint/2010/main" val="347715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trời-ơi; công-nông; gà-nhà</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trời-ơi; phải-mãi; không-công; gió-to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gió-to; mai-mãi; cuội-chuối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đọc thuộc lòng bài thơ và tìm ở cuối các dòng thơ những tiếng cùng vần với nhau trong bài thơ Hỏi mẹ.</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extLst>
      <p:ext uri="{BB962C8B-B14F-4D97-AF65-F5344CB8AC3E}">
        <p14:creationId xmlns:p14="http://schemas.microsoft.com/office/powerpoint/2010/main" val="30628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có gió?</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bầu trời xanh? Vì sao cuội phải chăn trâu mãi?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ông sao thì bé, trăng rằm tròn to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bài thơ Hỏi mẹ em hãy cho biết bạn nhỏ có những thắc mắc gì?</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45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4C9207-AB27-408F-A35F-420469D770C3}"/>
              </a:ext>
            </a:extLst>
          </p:cNvPr>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 có khung cảnh, khung cảnh 1 khi chưa có nhà cao tầng, nhà máy cò bay về mò tôm bắt cá ở ao hồ. Khung cảnh 2 khi có nhà máy cao tầng, nhà máy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khói mù mịt đàn cò bay đi.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Em thấy gì trong bức tranh?</a:t>
            </a:r>
          </a:p>
        </p:txBody>
      </p:sp>
    </p:spTree>
    <p:extLst>
      <p:ext uri="{BB962C8B-B14F-4D97-AF65-F5344CB8AC3E}">
        <p14:creationId xmlns:p14="http://schemas.microsoft.com/office/powerpoint/2010/main" val="2214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4</a:t>
            </a:r>
          </a:p>
        </p:txBody>
      </p:sp>
      <p:sp>
        <p:nvSpPr>
          <p:cNvPr id="3" name="Right Arrow 2">
            <a:hlinkClick r:id="rId18" action="ppaction://hlinksldjump"/>
          </p:cNvPr>
          <p:cNvSpPr/>
          <p:nvPr/>
        </p:nvSpPr>
        <p:spPr>
          <a:xfrm>
            <a:off x="11049000" y="6289964"/>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4.16667E-7 -2.96296E-6 L 0.55599 -0.6324 " pathEditMode="relative" rAng="0" ptsTypes="AA">
                                      <p:cBhvr>
                                        <p:cTn id="14" dur="2000" fill="hold"/>
                                        <p:tgtEl>
                                          <p:spTgt spid="7"/>
                                        </p:tgtEl>
                                        <p:attrNameLst>
                                          <p:attrName>ppt_x</p:attrName>
                                          <p:attrName>ppt_y</p:attrName>
                                        </p:attrNameLst>
                                      </p:cBhvr>
                                      <p:rCtr x="27799" y="-31620"/>
                                    </p:animMotion>
                                  </p:childTnLst>
                                </p:cTn>
                              </p:par>
                              <p:par>
                                <p:cTn id="15" presetID="64" presetClass="path" presetSubtype="0" accel="50000" decel="50000" fill="hold" nodeType="withEffect">
                                  <p:stCondLst>
                                    <p:cond delay="0"/>
                                  </p:stCondLst>
                                  <p:childTnLst>
                                    <p:animMotion origin="layout" path="M 3.95833E-6 1.11111E-6 L 0.55872 -0.46736 " pathEditMode="relative" rAng="0" ptsTypes="AA">
                                      <p:cBhvr>
                                        <p:cTn id="16" dur="2000" fill="hold"/>
                                        <p:tgtEl>
                                          <p:spTgt spid="9"/>
                                        </p:tgtEl>
                                        <p:attrNameLst>
                                          <p:attrName>ppt_x</p:attrName>
                                          <p:attrName>ppt_y</p:attrName>
                                        </p:attrNameLst>
                                      </p:cBhvr>
                                      <p:rCtr x="27930" y="-23380"/>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66667E-6 2.22222E-6 L 0.56979 -0.0132 " pathEditMode="relative" rAng="0" ptsTypes="AA">
                                      <p:cBhvr>
                                        <p:cTn id="36" dur="2000" fill="hold"/>
                                        <p:tgtEl>
                                          <p:spTgt spid="15"/>
                                        </p:tgtEl>
                                        <p:attrNameLst>
                                          <p:attrName>ppt_x</p:attrName>
                                          <p:attrName>ppt_y</p:attrName>
                                        </p:attrNameLst>
                                      </p:cBhvr>
                                      <p:rCtr x="28490" y="-67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7742"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848</Words>
  <Application>Microsoft Office PowerPoint</Application>
  <PresentationFormat>Widescreen</PresentationFormat>
  <Paragraphs>137</Paragraphs>
  <Slides>24</Slides>
  <Notes>4</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Arial Rounded MT Bold</vt:lpstr>
      <vt:lpstr>Arial-Rounded</vt:lpstr>
      <vt:lpstr>Calibri</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TÂY DU KÝ</dc:title>
  <dc:creator>Windows User</dc:creator>
  <cp:lastModifiedBy>NHATMINH</cp:lastModifiedBy>
  <cp:revision>77</cp:revision>
  <dcterms:created xsi:type="dcterms:W3CDTF">2020-05-04T22:33:34Z</dcterms:created>
  <dcterms:modified xsi:type="dcterms:W3CDTF">2024-05-26T03:44:41Z</dcterms:modified>
</cp:coreProperties>
</file>