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95" r:id="rId3"/>
    <p:sldId id="289" r:id="rId4"/>
    <p:sldId id="290" r:id="rId5"/>
    <p:sldId id="291" r:id="rId6"/>
    <p:sldId id="292" r:id="rId7"/>
    <p:sldId id="293" r:id="rId8"/>
    <p:sldId id="257" r:id="rId9"/>
    <p:sldId id="283" r:id="rId10"/>
    <p:sldId id="274" r:id="rId11"/>
    <p:sldId id="280" r:id="rId12"/>
    <p:sldId id="281" r:id="rId13"/>
    <p:sldId id="282" r:id="rId14"/>
    <p:sldId id="285" r:id="rId15"/>
    <p:sldId id="286" r:id="rId16"/>
    <p:sldId id="287" r:id="rId17"/>
    <p:sldId id="288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4B"/>
    <a:srgbClr val="FFD757"/>
    <a:srgbClr val="00A1DA"/>
    <a:srgbClr val="FFAD5B"/>
    <a:srgbClr val="BEE395"/>
    <a:srgbClr val="6CB5D6"/>
    <a:srgbClr val="90D0EC"/>
    <a:srgbClr val="78C5E8"/>
    <a:srgbClr val="57B8E3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84" autoAdjust="0"/>
  </p:normalViewPr>
  <p:slideViewPr>
    <p:cSldViewPr>
      <p:cViewPr varScale="1">
        <p:scale>
          <a:sx n="80" d="100"/>
          <a:sy n="80" d="100"/>
        </p:scale>
        <p:origin x="11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55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58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Trả</a:t>
            </a:r>
            <a:r>
              <a:rPr lang="en-US" baseline="0"/>
              <a:t> lời đúng xe chạy, TL sai xe đứng im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9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41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56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9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0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55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95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96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0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106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10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4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microsoft.com/office/2007/relationships/media" Target="../media/media2.mp3"/><Relationship Id="rId7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26.png"/><Relationship Id="rId5" Type="http://schemas.microsoft.com/office/2007/relationships/media" Target="../media/media3.mp3"/><Relationship Id="rId10" Type="http://schemas.openxmlformats.org/officeDocument/2006/relationships/image" Target="../media/image24.gif"/><Relationship Id="rId4" Type="http://schemas.openxmlformats.org/officeDocument/2006/relationships/audio" Target="../media/media2.mp3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microsoft.com/office/2007/relationships/media" Target="../media/media2.mp3"/><Relationship Id="rId7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27.png"/><Relationship Id="rId5" Type="http://schemas.microsoft.com/office/2007/relationships/media" Target="../media/media3.mp3"/><Relationship Id="rId10" Type="http://schemas.openxmlformats.org/officeDocument/2006/relationships/image" Target="../media/image24.gif"/><Relationship Id="rId4" Type="http://schemas.openxmlformats.org/officeDocument/2006/relationships/audio" Target="../media/media2.mp3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microsoft.com/office/2007/relationships/media" Target="../media/media2.mp3"/><Relationship Id="rId7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24.gif"/><Relationship Id="rId5" Type="http://schemas.microsoft.com/office/2007/relationships/media" Target="../media/media3.mp3"/><Relationship Id="rId10" Type="http://schemas.openxmlformats.org/officeDocument/2006/relationships/image" Target="../media/image23.png"/><Relationship Id="rId4" Type="http://schemas.openxmlformats.org/officeDocument/2006/relationships/audio" Target="../media/media2.mp3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4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../media/media2.mp3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24.gif"/><Relationship Id="rId5" Type="http://schemas.microsoft.com/office/2007/relationships/media" Target="../media/media3.mp3"/><Relationship Id="rId10" Type="http://schemas.openxmlformats.org/officeDocument/2006/relationships/image" Target="../media/image23.png"/><Relationship Id="rId4" Type="http://schemas.openxmlformats.org/officeDocument/2006/relationships/audio" Target="../media/media2.mp3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123950"/>
            <a:ext cx="5739697" cy="762000"/>
          </a:xfrm>
        </p:spPr>
        <p:txBody>
          <a:bodyPr>
            <a:normAutofit fontScale="90000"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EM ĐẾN VỚI TIẾT TOÁN</a:t>
            </a:r>
            <a:endParaRPr 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1932183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LUYỆN TẬP 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53874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3228635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7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3657600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5" name="Explosion 1 4"/>
          <p:cNvSpPr/>
          <p:nvPr/>
        </p:nvSpPr>
        <p:spPr>
          <a:xfrm>
            <a:off x="6521649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pic>
        <p:nvPicPr>
          <p:cNvPr id="6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61500" y="3017734"/>
            <a:ext cx="609600" cy="609600"/>
          </a:xfrm>
          <a:prstGeom prst="rect">
            <a:avLst/>
          </a:prstGeom>
        </p:spPr>
      </p:pic>
      <p:pic>
        <p:nvPicPr>
          <p:cNvPr id="7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61500" y="3854341"/>
            <a:ext cx="609600" cy="609600"/>
          </a:xfrm>
          <a:prstGeom prst="rect">
            <a:avLst/>
          </a:prstGeom>
        </p:spPr>
      </p:pic>
      <p:pic>
        <p:nvPicPr>
          <p:cNvPr id="8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C2F89CED-7CB4-4EE0-AF27-6B81326688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61500" y="455930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111" y="2291574"/>
            <a:ext cx="1819411" cy="165263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40271" y="328400"/>
            <a:ext cx="6477000" cy="3614950"/>
            <a:chOff x="316471" y="328400"/>
            <a:chExt cx="6477000" cy="3614950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471" y="328400"/>
              <a:ext cx="6477000" cy="361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ounded Rectangle 19"/>
            <p:cNvSpPr/>
            <p:nvPr/>
          </p:nvSpPr>
          <p:spPr>
            <a:xfrm>
              <a:off x="2493152" y="1959113"/>
              <a:ext cx="917711" cy="7808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823144" y="2175563"/>
              <a:ext cx="527525" cy="443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77739" y="1939891"/>
              <a:ext cx="917711" cy="8303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8200" y="19972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34563" y="1985998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95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38300" y="2043321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&lt;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51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45679E-6 L 1.08629 -0.00401 " pathEditMode="relative" rAng="0" ptsTypes="AA">
                                      <p:cBhvr>
                                        <p:cTn id="13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6" y="-21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1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1.34167 0.0037 " pathEditMode="relative" rAng="0" ptsTypes="AA">
                                      <p:cBhvr>
                                        <p:cTn id="22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8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6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6521649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pic>
        <p:nvPicPr>
          <p:cNvPr id="5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61500" y="3017734"/>
            <a:ext cx="609600" cy="609600"/>
          </a:xfrm>
          <a:prstGeom prst="rect">
            <a:avLst/>
          </a:prstGeom>
        </p:spPr>
      </p:pic>
      <p:pic>
        <p:nvPicPr>
          <p:cNvPr id="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61500" y="3854341"/>
            <a:ext cx="609600" cy="609600"/>
          </a:xfrm>
          <a:prstGeom prst="rect">
            <a:avLst/>
          </a:prstGeom>
        </p:spPr>
      </p:pic>
      <p:pic>
        <p:nvPicPr>
          <p:cNvPr id="7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C2F89CED-7CB4-4EE0-AF27-6B81326688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61500" y="45593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528" y="2184639"/>
            <a:ext cx="1829114" cy="166144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-457200" y="742950"/>
            <a:ext cx="6996527" cy="3962400"/>
            <a:chOff x="-457200" y="742950"/>
            <a:chExt cx="6996527" cy="3962400"/>
          </a:xfrm>
        </p:grpSpPr>
        <p:pic>
          <p:nvPicPr>
            <p:cNvPr id="2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7200" y="742950"/>
              <a:ext cx="6996527" cy="396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8" name="Group 27"/>
            <p:cNvGrpSpPr/>
            <p:nvPr/>
          </p:nvGrpSpPr>
          <p:grpSpPr>
            <a:xfrm>
              <a:off x="875986" y="1809750"/>
              <a:ext cx="2584177" cy="838200"/>
              <a:chOff x="875986" y="1809750"/>
              <a:chExt cx="2584177" cy="83820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875986" y="1809750"/>
                <a:ext cx="838200" cy="838200"/>
                <a:chOff x="875986" y="1809750"/>
                <a:chExt cx="838200" cy="838200"/>
              </a:xfrm>
            </p:grpSpPr>
            <p:sp>
              <p:nvSpPr>
                <p:cNvPr id="19" name="Rounded Rectangle 18"/>
                <p:cNvSpPr/>
                <p:nvPr/>
              </p:nvSpPr>
              <p:spPr>
                <a:xfrm>
                  <a:off x="914400" y="1809750"/>
                  <a:ext cx="762000" cy="8382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875986" y="1874907"/>
                  <a:ext cx="8382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45</a:t>
                  </a: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2621963" y="1809750"/>
                <a:ext cx="838200" cy="838200"/>
                <a:chOff x="875986" y="1809750"/>
                <a:chExt cx="838200" cy="838200"/>
              </a:xfrm>
            </p:grpSpPr>
            <p:sp>
              <p:nvSpPr>
                <p:cNvPr id="23" name="Rounded Rectangle 22"/>
                <p:cNvSpPr/>
                <p:nvPr/>
              </p:nvSpPr>
              <p:spPr>
                <a:xfrm>
                  <a:off x="914400" y="1809750"/>
                  <a:ext cx="799786" cy="8382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875986" y="1874907"/>
                  <a:ext cx="8382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14</a:t>
                  </a: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1789903" y="1868796"/>
                <a:ext cx="838200" cy="707886"/>
                <a:chOff x="636079" y="2943277"/>
                <a:chExt cx="838200" cy="707886"/>
              </a:xfrm>
            </p:grpSpPr>
            <p:sp>
              <p:nvSpPr>
                <p:cNvPr id="26" name="Rounded Rectangle 25"/>
                <p:cNvSpPr/>
                <p:nvPr/>
              </p:nvSpPr>
              <p:spPr>
                <a:xfrm>
                  <a:off x="794209" y="3104539"/>
                  <a:ext cx="457200" cy="4191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36079" y="2943277"/>
                  <a:ext cx="8382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&gt;</a:t>
                  </a:r>
                </a:p>
              </p:txBody>
            </p:sp>
          </p:grpSp>
        </p:grpSp>
      </p:grpSp>
      <p:sp>
        <p:nvSpPr>
          <p:cNvPr id="3" name="Explosion 1 2"/>
          <p:cNvSpPr/>
          <p:nvPr/>
        </p:nvSpPr>
        <p:spPr>
          <a:xfrm>
            <a:off x="3657600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85895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1.14253 3.7037E-7 " pathEditMode="relative" rAng="0" ptsTypes="AA">
                                      <p:cBhvr>
                                        <p:cTn id="1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18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1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1.275 -0.01111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5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6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6521649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4" name="Explosion 1 3"/>
          <p:cNvSpPr/>
          <p:nvPr/>
        </p:nvSpPr>
        <p:spPr>
          <a:xfrm>
            <a:off x="3657600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-152400" y="742950"/>
            <a:ext cx="6895722" cy="3048000"/>
            <a:chOff x="-152400" y="742950"/>
            <a:chExt cx="6895722" cy="3048000"/>
          </a:xfrm>
        </p:grpSpPr>
        <p:pic>
          <p:nvPicPr>
            <p:cNvPr id="2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742950"/>
              <a:ext cx="6895722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>
              <a:off x="794708" y="1773294"/>
              <a:ext cx="881692" cy="838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693085" y="1733550"/>
              <a:ext cx="907364" cy="838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905000" y="1970693"/>
              <a:ext cx="527525" cy="443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4708" y="1804818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93085" y="1804818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49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08625" y="1817757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&lt;</a:t>
              </a:r>
            </a:p>
          </p:txBody>
        </p:sp>
      </p:grpSp>
      <p:pic>
        <p:nvPicPr>
          <p:cNvPr id="28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3017734"/>
            <a:ext cx="609600" cy="609600"/>
          </a:xfrm>
          <a:prstGeom prst="rect">
            <a:avLst/>
          </a:prstGeom>
        </p:spPr>
      </p:pic>
      <p:pic>
        <p:nvPicPr>
          <p:cNvPr id="29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3854341"/>
            <a:ext cx="609600" cy="609600"/>
          </a:xfrm>
          <a:prstGeom prst="rect">
            <a:avLst/>
          </a:prstGeom>
        </p:spPr>
      </p:pic>
      <p:pic>
        <p:nvPicPr>
          <p:cNvPr id="30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C2F89CED-7CB4-4EE0-AF27-6B81326688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4559300"/>
            <a:ext cx="609600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528" y="2184639"/>
            <a:ext cx="1829114" cy="166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5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1.13125 0.01482 " pathEditMode="relative" rAng="0" ptsTypes="AA">
                                      <p:cBhvr>
                                        <p:cTn id="13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63" y="74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14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3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1.275 -0.01111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5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65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4" t="33073" r="24012" b="22657"/>
          <a:stretch/>
        </p:blipFill>
        <p:spPr bwMode="auto">
          <a:xfrm>
            <a:off x="1097827" y="495300"/>
            <a:ext cx="806270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0" y="964749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47699" y="-76200"/>
            <a:ext cx="527083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a)  &gt;; &lt;; = ?</a:t>
            </a:r>
          </a:p>
        </p:txBody>
      </p:sp>
      <p:sp>
        <p:nvSpPr>
          <p:cNvPr id="7" name="Oval 6"/>
          <p:cNvSpPr/>
          <p:nvPr/>
        </p:nvSpPr>
        <p:spPr>
          <a:xfrm>
            <a:off x="147637" y="1031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75291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8" y="5534821"/>
            <a:ext cx="3778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133267" y="855109"/>
            <a:ext cx="378936" cy="3789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06607" y="855109"/>
            <a:ext cx="378936" cy="3789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210477" y="2910594"/>
            <a:ext cx="378936" cy="3789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 rot="5400000">
            <a:off x="5586998" y="2183663"/>
            <a:ext cx="378936" cy="3789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066009" y="2910594"/>
            <a:ext cx="378936" cy="3789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361017" y="3015803"/>
            <a:ext cx="378936" cy="3789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9" name="Rounded Rectangle 28"/>
          <p:cNvSpPr/>
          <p:nvPr/>
        </p:nvSpPr>
        <p:spPr>
          <a:xfrm rot="5400000">
            <a:off x="5129180" y="3280163"/>
            <a:ext cx="378936" cy="3789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 rot="5400000">
            <a:off x="2369914" y="3909457"/>
            <a:ext cx="378936" cy="3789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179" y="904422"/>
            <a:ext cx="312252" cy="27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801" y="2967725"/>
            <a:ext cx="2682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90" y="920783"/>
            <a:ext cx="243897" cy="28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91750" y="3943350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495" y="3046521"/>
            <a:ext cx="2682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037" y="2973515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7814" y="2223159"/>
            <a:ext cx="238287" cy="28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74330" y="3331011"/>
            <a:ext cx="288636" cy="28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89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4" t="33073" r="24012" b="22657"/>
          <a:stretch/>
        </p:blipFill>
        <p:spPr bwMode="auto">
          <a:xfrm>
            <a:off x="1097827" y="495300"/>
            <a:ext cx="806270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0" y="964749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47699" y="-76200"/>
            <a:ext cx="834390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b)  Tìm đường xe đi đến trạm xăng.</a:t>
            </a:r>
          </a:p>
        </p:txBody>
      </p:sp>
      <p:sp>
        <p:nvSpPr>
          <p:cNvPr id="7" name="Oval 6"/>
          <p:cNvSpPr/>
          <p:nvPr/>
        </p:nvSpPr>
        <p:spPr>
          <a:xfrm>
            <a:off x="147637" y="1031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3241"/>
            <a:ext cx="2682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75291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7" y="888208"/>
            <a:ext cx="3778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8" y="5534821"/>
            <a:ext cx="3778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6" y="912021"/>
            <a:ext cx="2682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54" y="2952750"/>
            <a:ext cx="2682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2959100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86010" y="3943350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41880" y="3313116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16465" y="2177100"/>
            <a:ext cx="288328" cy="34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33317" y="1285253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70" y="3501405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4241" y="3741915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35" y="4451706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63634" y="4228478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25986" y="1410497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14846" y="1230031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830" y="888208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64683" y="1156329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065" y="3075955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72117" y="3342655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4580">
            <a:off x="7547138" y="4701799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804254"/>
            <a:ext cx="1967011" cy="47161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12" y="3337594"/>
            <a:ext cx="1068226" cy="47161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8730" y="225596"/>
            <a:ext cx="2119414" cy="47161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048" y="2477314"/>
            <a:ext cx="519211" cy="47161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8830" y="2840147"/>
            <a:ext cx="1068226" cy="47161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25" y="4307653"/>
            <a:ext cx="2125626" cy="47161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68965" y="5480458"/>
            <a:ext cx="2854968" cy="47161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32256" y="1421005"/>
            <a:ext cx="1979840" cy="4392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85948">
            <a:off x="3090072" y="1734553"/>
            <a:ext cx="519211" cy="47161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07" y="804254"/>
            <a:ext cx="2125626" cy="47161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8104" y="-323965"/>
            <a:ext cx="2119414" cy="47161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3" y="2878867"/>
            <a:ext cx="1068226" cy="47161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2175" y="2643059"/>
            <a:ext cx="1068226" cy="4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3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8386 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3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93827E-7 L 0.0967 0.00154 " pathEditMode="relative" rAng="0" ptsTypes="AA">
                                      <p:cBhvr>
                                        <p:cTn id="8" dur="2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6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6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7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2469 L 0.00295 0.40834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163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07198 L -0.02187 0.40253 " pathEditMode="relative" rAng="0" ptsTypes="AA">
                                      <p:cBhvr>
                                        <p:cTn id="24" dur="5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37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2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3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4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5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0.00556 L 0.08594 0.0006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24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1 0.00216 L 0.06215 0.0043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5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6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7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278 L -0.01041 0.1560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917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3981 L -0.00156 0.0935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7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8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9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95 -3.33333E-6 L 0.28403 0.00463 " pathEditMode="relative" rAng="0" ptsTypes="AA">
                                      <p:cBhvr>
                                        <p:cTn id="71" dur="5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0" y="21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4.81481E-6 L 0.25538 -0.00462 " pathEditMode="relative" rAng="0" ptsTypes="AA">
                                      <p:cBhvr>
                                        <p:cTn id="73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7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84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8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860"/>
                            </p:stCondLst>
                            <p:childTnLst>
                              <p:par>
                                <p:cTn id="8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4535E-6 L 0.0125 -0.62991 " pathEditMode="relative" rAng="0" ptsTypes="AA">
                                      <p:cBhvr>
                                        <p:cTn id="87" dur="2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3151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1235 L 0.0033 -0.5268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11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12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130"/>
                            </p:stCondLst>
                            <p:childTnLst>
                              <p:par>
                                <p:cTn id="10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0.02963 L -0.23351 -0.03426 " pathEditMode="relative" rAng="0" ptsTypes="AA">
                                      <p:cBhvr>
                                        <p:cTn id="103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1" y="-24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4.5679E-6 L -0.15399 -0.00618 " pathEditMode="relative" rAng="0" ptsTypes="AA">
                                      <p:cBhvr>
                                        <p:cTn id="105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13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414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4150"/>
                            </p:stCondLst>
                            <p:childTnLst>
                              <p:par>
                                <p:cTn id="1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93827E-7 L 0.00035 -0.0904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4537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988 L -0.00278 -0.0401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615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616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6660"/>
                            </p:stCondLst>
                            <p:childTnLst>
                              <p:par>
                                <p:cTn id="1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1.99259E-6 L 0.29636 0.00464 " pathEditMode="relative" rAng="0" ptsTypes="AA">
                                      <p:cBhvr>
                                        <p:cTn id="135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0" y="216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648 L 0.20885 -0.00185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916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917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01667 L -0.02187 0.45771 " pathEditMode="relative" rAng="0" ptsTypes="AA">
                                      <p:cBhvr>
                                        <p:cTn id="15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3704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00139 0.3299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17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218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219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2200"/>
                            </p:stCondLst>
                            <p:childTnLst>
                              <p:par>
                                <p:cTn id="16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0.00556 L 0.08594 0.00061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247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8.64198E-7 L 0.12379 -0.00401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42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421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4710"/>
                            </p:stCondLst>
                            <p:childTnLst>
                              <p:par>
                                <p:cTn id="18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278 L -0.01041 0.15601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9175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128 0.16636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8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671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672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22298" y="1885950"/>
            <a:ext cx="834390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Lớp 1A có 33 học sinh, lớp 1B có 30 học sinh, lớp 1C có 35 học sinh. Hỏi:</a:t>
            </a:r>
          </a:p>
          <a:p>
            <a:pPr marL="742950" indent="-742950" algn="just">
              <a:buAutoNum type="alphaLcParenR"/>
            </a:pPr>
            <a:r>
              <a:rPr lang="en-US" sz="3600">
                <a:latin typeface="Arial" pitchFamily="34" charset="0"/>
                <a:cs typeface="Arial" pitchFamily="34" charset="0"/>
              </a:rPr>
              <a:t>Lớp 1A và 1B, lớp nào có nhiều học sinh hơn?</a:t>
            </a:r>
          </a:p>
          <a:p>
            <a:pPr marL="742950" indent="-742950" algn="just">
              <a:buAutoNum type="alphaLcParenR"/>
            </a:pPr>
            <a:r>
              <a:rPr lang="en-US" sz="3600">
                <a:latin typeface="Arial" pitchFamily="34" charset="0"/>
                <a:cs typeface="Arial" pitchFamily="34" charset="0"/>
              </a:rPr>
              <a:t>Lớp 1B và 1C, lớp nào có ít học sinh hơn?</a:t>
            </a:r>
          </a:p>
          <a:p>
            <a:pPr marL="742950" indent="-742950" algn="just">
              <a:buAutoNum type="alphaLcParenR"/>
            </a:pPr>
            <a:r>
              <a:rPr lang="en-US" sz="3600">
                <a:latin typeface="Arial" pitchFamily="34" charset="0"/>
                <a:cs typeface="Arial" pitchFamily="34" charset="0"/>
              </a:rPr>
              <a:t>Lớp nào có nhiều học sinh nhất?</a:t>
            </a:r>
          </a:p>
          <a:p>
            <a:pPr marL="742950" indent="-742950" algn="just">
              <a:buAutoNum type="alphaLcParenR"/>
            </a:pPr>
            <a:r>
              <a:rPr lang="en-US" sz="3600">
                <a:latin typeface="Arial" pitchFamily="34" charset="0"/>
                <a:cs typeface="Arial" pitchFamily="34" charset="0"/>
              </a:rPr>
              <a:t>Lớp nào có ít học sinh nhất?</a:t>
            </a:r>
          </a:p>
        </p:txBody>
      </p:sp>
      <p:sp>
        <p:nvSpPr>
          <p:cNvPr id="4" name="Oval 3"/>
          <p:cNvSpPr/>
          <p:nvPr/>
        </p:nvSpPr>
        <p:spPr>
          <a:xfrm>
            <a:off x="147637" y="1031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78986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r="13787"/>
          <a:stretch/>
        </p:blipFill>
        <p:spPr bwMode="auto">
          <a:xfrm>
            <a:off x="76198" y="6350"/>
            <a:ext cx="440784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r="13787"/>
          <a:stretch/>
        </p:blipFill>
        <p:spPr bwMode="auto">
          <a:xfrm>
            <a:off x="4647253" y="12700"/>
            <a:ext cx="440784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r="13787"/>
          <a:stretch/>
        </p:blipFill>
        <p:spPr bwMode="auto">
          <a:xfrm>
            <a:off x="2349500" y="2635250"/>
            <a:ext cx="440784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1800" y="438150"/>
            <a:ext cx="2209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chemeClr val="bg1"/>
                </a:solidFill>
                <a:latin typeface="HP001 4 hàng" pitchFamily="34" charset="0"/>
              </a:rPr>
              <a:t>Lġ	: 1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</a:p>
          <a:p>
            <a:r>
              <a:rPr lang="en-US" sz="2400" b="1">
                <a:solidFill>
                  <a:schemeClr val="bg1"/>
                </a:solidFill>
                <a:latin typeface="HP001 4 hàng" pitchFamily="34" charset="0"/>
              </a:rPr>
              <a:t>Sĩ số	: 33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1100" y="371812"/>
            <a:ext cx="2209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chemeClr val="bg1"/>
                </a:solidFill>
                <a:latin typeface="HP001 4 hàng" pitchFamily="34" charset="0"/>
              </a:rPr>
              <a:t>Lġ	: 1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3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>
                <a:solidFill>
                  <a:schemeClr val="bg1"/>
                </a:solidFill>
                <a:latin typeface="HP001 4 hàng" pitchFamily="34" charset="0"/>
              </a:rPr>
              <a:t>Sĩ số	: 30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37000" y="2962612"/>
            <a:ext cx="2209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chemeClr val="bg1"/>
                </a:solidFill>
                <a:latin typeface="HP001 4 hàng" pitchFamily="34" charset="0"/>
              </a:rPr>
              <a:t>Lġ	: 1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3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>
                <a:solidFill>
                  <a:schemeClr val="bg1"/>
                </a:solidFill>
                <a:latin typeface="HP001 4 hàng" pitchFamily="34" charset="0"/>
              </a:rPr>
              <a:t>Sĩ số	: 35</a:t>
            </a:r>
          </a:p>
        </p:txBody>
      </p:sp>
    </p:spTree>
    <p:extLst>
      <p:ext uri="{BB962C8B-B14F-4D97-AF65-F5344CB8AC3E}">
        <p14:creationId xmlns:p14="http://schemas.microsoft.com/office/powerpoint/2010/main" val="268073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9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5750"/>
            <a:ext cx="5602287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41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8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41833" y="4494239"/>
              <a:ext cx="634775" cy="850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16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04016" y="2449065"/>
            <a:ext cx="1580752" cy="739631"/>
            <a:chOff x="9540552" y="4392227"/>
            <a:chExt cx="1619672" cy="101045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40883" y="4392227"/>
              <a:ext cx="721373" cy="967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15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778411" y="2730825"/>
            <a:ext cx="1700211" cy="784788"/>
            <a:chOff x="9540552" y="4420621"/>
            <a:chExt cx="1619672" cy="99682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23656" y="4518304"/>
              <a:ext cx="670689" cy="899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18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5"/>
            <a:ext cx="1234671" cy="589675"/>
            <a:chOff x="9540552" y="4420621"/>
            <a:chExt cx="1619672" cy="104333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886339" y="4429291"/>
              <a:ext cx="788993" cy="1034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chemeClr val="bg1"/>
                  </a:solidFill>
                </a:rPr>
                <a:t>18</a:t>
              </a:r>
              <a:endParaRPr lang="vi-VN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398" y="398526"/>
            <a:ext cx="4888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lớn nhất?</a:t>
            </a:r>
            <a:endParaRPr lang="vi-VN" sz="36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0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19" dur="1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1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3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5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12211" y="2516628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529135"/>
              <a:ext cx="396301" cy="850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&lt;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552764" y="2826235"/>
            <a:ext cx="1580752" cy="797685"/>
            <a:chOff x="9540552" y="4312915"/>
            <a:chExt cx="1619672" cy="108976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95916" y="4312915"/>
              <a:ext cx="476646" cy="1051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=</a:t>
              </a:r>
              <a:endParaRPr lang="vi-VN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4074236"/>
            <a:ext cx="1580752" cy="737367"/>
            <a:chOff x="9540552" y="4420621"/>
            <a:chExt cx="1619672" cy="100736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58682" y="4460897"/>
              <a:ext cx="450366" cy="96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+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94536" y="4002767"/>
            <a:ext cx="1700211" cy="788285"/>
            <a:chOff x="9540552" y="4420621"/>
            <a:chExt cx="1619672" cy="100126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044710" y="4444563"/>
              <a:ext cx="443156" cy="977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&gt;</a:t>
              </a:r>
              <a:endParaRPr lang="vi-VN" sz="4400" b="1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07071"/>
            <a:ext cx="1234671" cy="646331"/>
            <a:chOff x="9540552" y="4326571"/>
            <a:chExt cx="1619672" cy="114357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75254" y="4326571"/>
              <a:ext cx="542959" cy="1143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</a:rPr>
                <a:t>&gt;</a:t>
              </a:r>
              <a:endParaRPr lang="vi-VN" sz="3600" b="1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483" y="774679"/>
            <a:ext cx="3981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Dấu thích hợp điền vào ô trống là:</a:t>
            </a:r>
            <a:endParaRPr lang="vi-VN" sz="32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7267" y="118664"/>
            <a:ext cx="322117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37         35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43314" y="162206"/>
            <a:ext cx="762000" cy="65601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48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1605E-6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9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9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9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9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529135"/>
              <a:ext cx="588526" cy="776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</a:rPr>
                <a:t>30</a:t>
              </a:r>
              <a:endParaRPr lang="vi-VN" sz="3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4074236"/>
            <a:ext cx="1580752" cy="766395"/>
            <a:chOff x="9540552" y="4420621"/>
            <a:chExt cx="1619672" cy="104702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887673" y="4500554"/>
              <a:ext cx="721373" cy="96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69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793203" y="2087126"/>
            <a:ext cx="1700211" cy="773170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555174"/>
              <a:ext cx="621823" cy="82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</a:rPr>
                <a:t>25</a:t>
              </a:r>
              <a:endParaRPr lang="vi-VN" sz="3600" b="1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5"/>
            <a:ext cx="1234671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896510" y="4454971"/>
              <a:ext cx="721702" cy="925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</a:rPr>
                <a:t>25</a:t>
              </a:r>
              <a:endParaRPr lang="vi-VN" sz="2800" b="1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109" y="361950"/>
            <a:ext cx="5381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bé nhất?</a:t>
            </a:r>
            <a:endParaRPr lang="vi-VN" sz="36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9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9" dur="1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1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3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5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8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28747" y="4494239"/>
              <a:ext cx="634775" cy="850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20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04016" y="2449062"/>
            <a:ext cx="1580752" cy="769441"/>
            <a:chOff x="9540552" y="4392227"/>
            <a:chExt cx="1619672" cy="105118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40883" y="4392227"/>
              <a:ext cx="773932" cy="1051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50</a:t>
              </a:r>
              <a:endParaRPr lang="vi-VN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672868" y="2925086"/>
            <a:ext cx="1580752" cy="722853"/>
            <a:chOff x="9540552" y="4420621"/>
            <a:chExt cx="1619672" cy="98753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887673" y="4441068"/>
              <a:ext cx="721373" cy="96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90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823882" y="3978623"/>
            <a:ext cx="1700211" cy="784788"/>
            <a:chOff x="9540552" y="4420621"/>
            <a:chExt cx="1619672" cy="99682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09829" y="4518304"/>
              <a:ext cx="670689" cy="899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10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50612"/>
            <a:ext cx="1234671" cy="584775"/>
            <a:chOff x="9540552" y="4403611"/>
            <a:chExt cx="1619672" cy="10346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867299" y="4403611"/>
              <a:ext cx="788993" cy="1034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chemeClr val="bg1"/>
                  </a:solidFill>
                </a:rPr>
                <a:t>10</a:t>
              </a:r>
              <a:endParaRPr lang="vi-VN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68" y="345294"/>
            <a:ext cx="5804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Đâu là số tròn chục bé nhất?</a:t>
            </a:r>
            <a:endParaRPr lang="vi-VN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98" y="1576027"/>
            <a:ext cx="880324" cy="6602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1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8" y="1714500"/>
            <a:ext cx="822589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-114300"/>
            <a:ext cx="46513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Trang 20/SGK</a:t>
            </a:r>
          </a:p>
        </p:txBody>
      </p:sp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9235" y="209550"/>
            <a:ext cx="7820705" cy="4794924"/>
            <a:chOff x="147637" y="209550"/>
            <a:chExt cx="7820705" cy="4794924"/>
          </a:xfrm>
        </p:grpSpPr>
        <p:sp>
          <p:nvSpPr>
            <p:cNvPr id="4" name="Title 4"/>
            <p:cNvSpPr txBox="1">
              <a:spLocks/>
            </p:cNvSpPr>
            <p:nvPr/>
          </p:nvSpPr>
          <p:spPr>
            <a:xfrm>
              <a:off x="647699" y="209550"/>
              <a:ext cx="527083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400">
                  <a:latin typeface="Arial" pitchFamily="34" charset="0"/>
                  <a:cs typeface="Arial" pitchFamily="34" charset="0"/>
                </a:rPr>
                <a:t>Đ, S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47637" y="3127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1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442" y="834111"/>
              <a:ext cx="7327900" cy="417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838200" y="923824"/>
              <a:ext cx="3352800" cy="1879356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351563" y="923824"/>
              <a:ext cx="3352800" cy="1879356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38200" y="3061727"/>
              <a:ext cx="3352800" cy="1879356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351563" y="3061727"/>
              <a:ext cx="3352800" cy="1879356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itle 4"/>
            <p:cNvSpPr txBox="1">
              <a:spLocks/>
            </p:cNvSpPr>
            <p:nvPr/>
          </p:nvSpPr>
          <p:spPr>
            <a:xfrm>
              <a:off x="881743" y="688975"/>
              <a:ext cx="723901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400">
                  <a:latin typeface="Arial" pitchFamily="34" charset="0"/>
                  <a:cs typeface="Arial" pitchFamily="34" charset="0"/>
                </a:rPr>
                <a:t>a)</a:t>
              </a:r>
            </a:p>
          </p:txBody>
        </p:sp>
        <p:sp>
          <p:nvSpPr>
            <p:cNvPr id="11" name="Title 4"/>
            <p:cNvSpPr txBox="1">
              <a:spLocks/>
            </p:cNvSpPr>
            <p:nvPr/>
          </p:nvSpPr>
          <p:spPr>
            <a:xfrm>
              <a:off x="4362448" y="739775"/>
              <a:ext cx="723901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400">
                  <a:latin typeface="Arial" pitchFamily="34" charset="0"/>
                  <a:cs typeface="Arial" pitchFamily="34" charset="0"/>
                </a:rPr>
                <a:t>b)</a:t>
              </a:r>
            </a:p>
          </p:txBody>
        </p:sp>
        <p:sp>
          <p:nvSpPr>
            <p:cNvPr id="12" name="Title 4"/>
            <p:cNvSpPr txBox="1">
              <a:spLocks/>
            </p:cNvSpPr>
            <p:nvPr/>
          </p:nvSpPr>
          <p:spPr>
            <a:xfrm>
              <a:off x="883557" y="2810892"/>
              <a:ext cx="723901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400">
                  <a:latin typeface="Arial" pitchFamily="34" charset="0"/>
                  <a:cs typeface="Arial" pitchFamily="34" charset="0"/>
                </a:rPr>
                <a:t>c)</a:t>
              </a:r>
            </a:p>
          </p:txBody>
        </p:sp>
        <p:sp>
          <p:nvSpPr>
            <p:cNvPr id="13" name="Title 4"/>
            <p:cNvSpPr txBox="1">
              <a:spLocks/>
            </p:cNvSpPr>
            <p:nvPr/>
          </p:nvSpPr>
          <p:spPr>
            <a:xfrm>
              <a:off x="4364262" y="2861692"/>
              <a:ext cx="723901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400">
                  <a:latin typeface="Arial" pitchFamily="34" charset="0"/>
                  <a:cs typeface="Arial" pitchFamily="34" charset="0"/>
                </a:rPr>
                <a:t>d)</a:t>
              </a: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3690377" y="4440460"/>
              <a:ext cx="500623" cy="5006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203740" y="4432291"/>
              <a:ext cx="500623" cy="5006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701262" y="2300734"/>
              <a:ext cx="500623" cy="5006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200111" y="2307079"/>
              <a:ext cx="500623" cy="5006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539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2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xplosion 1 21"/>
          <p:cNvSpPr/>
          <p:nvPr/>
        </p:nvSpPr>
        <p:spPr>
          <a:xfrm>
            <a:off x="3657600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6521649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pic>
        <p:nvPicPr>
          <p:cNvPr id="5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3017734"/>
            <a:ext cx="609600" cy="609600"/>
          </a:xfrm>
          <a:prstGeom prst="rect">
            <a:avLst/>
          </a:prstGeom>
        </p:spPr>
      </p:pic>
      <p:pic>
        <p:nvPicPr>
          <p:cNvPr id="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3854341"/>
            <a:ext cx="609600" cy="609600"/>
          </a:xfrm>
          <a:prstGeom prst="rect">
            <a:avLst/>
          </a:prstGeom>
        </p:spPr>
      </p:pic>
      <p:pic>
        <p:nvPicPr>
          <p:cNvPr id="7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C2F89CED-7CB4-4EE0-AF27-6B81326688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45593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2346071"/>
            <a:ext cx="1744250" cy="158436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441425" y="201464"/>
            <a:ext cx="7070825" cy="4076849"/>
            <a:chOff x="-441425" y="201464"/>
            <a:chExt cx="7070825" cy="407684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41425" y="201464"/>
              <a:ext cx="7070825" cy="4076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>
              <a:off x="2710344" y="1942691"/>
              <a:ext cx="779268" cy="7172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024719" y="2150008"/>
              <a:ext cx="412228" cy="3794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95353" y="1942691"/>
              <a:ext cx="779268" cy="7172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8330" y="1943122"/>
              <a:ext cx="1076847" cy="672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18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45715" y="1961233"/>
              <a:ext cx="9880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81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1707" y="1982161"/>
              <a:ext cx="655002" cy="672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465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6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82716E-6 L 1.1033 0.00525 " pathEditMode="relative" rAng="0" ptsTypes="AA">
                                      <p:cBhvr>
                                        <p:cTn id="31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56" y="24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01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1.46666 0.01851 " pathEditMode="relative" rAng="0" ptsTypes="AA">
                                      <p:cBhvr>
                                        <p:cTn id="40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333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10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223</Words>
  <Application>Microsoft Office PowerPoint</Application>
  <PresentationFormat>On-screen Show (16:9)</PresentationFormat>
  <Paragraphs>88</Paragraphs>
  <Slides>16</Slides>
  <Notes>4</Notes>
  <HiddenSlides>0</HiddenSlides>
  <MMClips>12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.VnArial</vt:lpstr>
      <vt:lpstr>Aachen</vt:lpstr>
      <vt:lpstr>Arial</vt:lpstr>
      <vt:lpstr>Calibri</vt:lpstr>
      <vt:lpstr>Calibri Light</vt:lpstr>
      <vt:lpstr>HP001 4 hàng</vt:lpstr>
      <vt:lpstr>Times New Roman</vt:lpstr>
      <vt:lpstr>Office Theme</vt:lpstr>
      <vt:lpstr>8_Office Theme</vt:lpstr>
      <vt:lpstr>CHÀO MỪNG CÁC EM ĐẾN VỚI TIẾT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NHATMINH</cp:lastModifiedBy>
  <cp:revision>156</cp:revision>
  <dcterms:created xsi:type="dcterms:W3CDTF">2021-01-09T02:19:28Z</dcterms:created>
  <dcterms:modified xsi:type="dcterms:W3CDTF">2024-05-26T03:17:43Z</dcterms:modified>
</cp:coreProperties>
</file>