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56" r:id="rId2"/>
    <p:sldId id="257" r:id="rId3"/>
    <p:sldId id="263" r:id="rId4"/>
    <p:sldId id="262" r:id="rId5"/>
    <p:sldId id="269" r:id="rId6"/>
    <p:sldId id="265" r:id="rId7"/>
    <p:sldId id="267" r:id="rId8"/>
    <p:sldId id="268" r:id="rId9"/>
    <p:sldId id="260" r:id="rId10"/>
    <p:sldId id="266" r:id="rId11"/>
  </p:sldIdLst>
  <p:sldSz cx="18288000" cy="10287000"/>
  <p:notesSz cx="6858000" cy="9144000"/>
  <p:embeddedFontLst>
    <p:embeddedFont>
      <p:font typeface="Garamond" panose="02020404030301010803" pitchFamily="18" charset="0"/>
      <p:regular r:id="rId12"/>
      <p:bold r:id="rId13"/>
      <p:italic r:id="rId14"/>
    </p:embeddedFont>
    <p:embeddedFont>
      <p:font typeface="Gungsuh" panose="02030600000101010101" pitchFamily="18" charset="-127"/>
      <p:regular r:id="rId15"/>
    </p:embeddedFont>
    <p:embeddedFont>
      <p:font typeface="ไอติม" panose="020B0604020202020204" charset="-34"/>
      <p:regular r:id="rId16"/>
    </p:embeddedFont>
    <p:embeddedFont>
      <p:font typeface="Calibri Light" panose="020F0302020204030204" pitchFamily="34" charset="0"/>
      <p:regular r:id="rId17"/>
      <p:italic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14" y="5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90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56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1298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096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5006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7338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0130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102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4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209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67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179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4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0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407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20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129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9375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8.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8.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0" y="-63341"/>
            <a:ext cx="2241479" cy="2213933"/>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663865" y="1847830"/>
            <a:ext cx="2405921" cy="652952"/>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1983600" y="8592840"/>
            <a:ext cx="6569687" cy="1718813"/>
          </a:xfrm>
          <a:custGeom>
            <a:avLst/>
            <a:gdLst/>
            <a:ahLst/>
            <a:cxnLst/>
            <a:rect l="l" t="t" r="r" b="b"/>
            <a:pathLst>
              <a:path w="6569687" h="1718813">
                <a:moveTo>
                  <a:pt x="0" y="0"/>
                </a:moveTo>
                <a:lnTo>
                  <a:pt x="6569687" y="0"/>
                </a:lnTo>
                <a:lnTo>
                  <a:pt x="6569687" y="1718813"/>
                </a:lnTo>
                <a:lnTo>
                  <a:pt x="0" y="171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31051" y="8791486"/>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790220">
            <a:off x="16186111" y="57361"/>
            <a:ext cx="2121029" cy="2103614"/>
          </a:xfrm>
          <a:custGeom>
            <a:avLst/>
            <a:gdLst/>
            <a:ahLst/>
            <a:cxnLst/>
            <a:rect l="l" t="t" r="r" b="b"/>
            <a:pathLst>
              <a:path w="3629892" h="3914590">
                <a:moveTo>
                  <a:pt x="0" y="0"/>
                </a:moveTo>
                <a:lnTo>
                  <a:pt x="3629892" y="0"/>
                </a:lnTo>
                <a:lnTo>
                  <a:pt x="3629892" y="3914590"/>
                </a:lnTo>
                <a:lnTo>
                  <a:pt x="0" y="39145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1" name="Group 11"/>
          <p:cNvGrpSpPr/>
          <p:nvPr/>
        </p:nvGrpSpPr>
        <p:grpSpPr>
          <a:xfrm>
            <a:off x="304800" y="-1150689"/>
            <a:ext cx="18115724" cy="5582813"/>
            <a:chOff x="291549" y="-104775"/>
            <a:chExt cx="24154298" cy="7443751"/>
          </a:xfrm>
        </p:grpSpPr>
        <p:sp>
          <p:nvSpPr>
            <p:cNvPr id="12" name="TextBox 12"/>
            <p:cNvSpPr txBox="1"/>
            <p:nvPr/>
          </p:nvSpPr>
          <p:spPr>
            <a:xfrm>
              <a:off x="291549" y="3399436"/>
              <a:ext cx="24154298" cy="3939540"/>
            </a:xfrm>
            <a:prstGeom prst="rect">
              <a:avLst/>
            </a:prstGeom>
          </p:spPr>
          <p:txBody>
            <a:bodyPr lIns="0" tIns="0" rIns="0" bIns="0" rtlCol="0" anchor="t">
              <a:spAutoFit/>
            </a:bodyPr>
            <a:lstStyle/>
            <a:p>
              <a:pPr algn="ctr"/>
              <a:r>
                <a:rPr lang="en-US" sz="9600">
                  <a:solidFill>
                    <a:srgbClr val="FF3131"/>
                  </a:solidFill>
                  <a:latin typeface="ไอติม"/>
                  <a:ea typeface="ไอติม"/>
                  <a:cs typeface="ไอติม"/>
                  <a:sym typeface="ไอติม"/>
                </a:rPr>
                <a:t>CHÀO MỪNG QUÝ THẦY CÔ </a:t>
              </a:r>
              <a:endParaRPr lang="en-US" sz="9600" smtClean="0">
                <a:solidFill>
                  <a:srgbClr val="FF3131"/>
                </a:solidFill>
                <a:latin typeface="ไอติม"/>
                <a:ea typeface="ไอติม"/>
                <a:cs typeface="ไอติม"/>
                <a:sym typeface="ไอติม"/>
              </a:endParaRPr>
            </a:p>
            <a:p>
              <a:pPr algn="ctr"/>
              <a:r>
                <a:rPr lang="en-US" sz="9600" smtClean="0">
                  <a:solidFill>
                    <a:srgbClr val="FF3131"/>
                  </a:solidFill>
                  <a:latin typeface="ไอติม"/>
                  <a:ea typeface="ไอติม"/>
                  <a:cs typeface="ไอติม"/>
                  <a:sym typeface="ไอติม"/>
                </a:rPr>
                <a:t>VỀ </a:t>
              </a:r>
              <a:r>
                <a:rPr lang="en-US" sz="9600">
                  <a:solidFill>
                    <a:srgbClr val="FF3131"/>
                  </a:solidFill>
                  <a:latin typeface="ไอติม"/>
                  <a:ea typeface="ไอติม"/>
                  <a:cs typeface="ไอติม"/>
                  <a:sym typeface="ไอติม"/>
                </a:rPr>
                <a:t>DỰ GIỜ </a:t>
              </a:r>
              <a:r>
                <a:rPr lang="en-US" sz="9600" smtClean="0">
                  <a:solidFill>
                    <a:srgbClr val="FF3131"/>
                  </a:solidFill>
                  <a:latin typeface="ไอติม"/>
                  <a:ea typeface="ไอติม"/>
                  <a:cs typeface="ไอติม"/>
                  <a:sym typeface="ไอติม"/>
                </a:rPr>
                <a:t>LỚP </a:t>
              </a:r>
              <a:r>
                <a:rPr lang="en-US" sz="9600">
                  <a:solidFill>
                    <a:srgbClr val="FF3131"/>
                  </a:solidFill>
                  <a:latin typeface="ไอติม"/>
                  <a:ea typeface="ไอติม"/>
                  <a:cs typeface="ไอติม"/>
                  <a:sym typeface="ไอติม"/>
                </a:rPr>
                <a:t>2E</a:t>
              </a:r>
            </a:p>
          </p:txBody>
        </p:sp>
        <p:sp>
          <p:nvSpPr>
            <p:cNvPr id="13" name="TextBox 13"/>
            <p:cNvSpPr txBox="1"/>
            <p:nvPr/>
          </p:nvSpPr>
          <p:spPr>
            <a:xfrm>
              <a:off x="4990077" y="-104775"/>
              <a:ext cx="13271032" cy="1257936"/>
            </a:xfrm>
            <a:prstGeom prst="rect">
              <a:avLst/>
            </a:prstGeom>
          </p:spPr>
          <p:txBody>
            <a:bodyPr lIns="0" tIns="0" rIns="0" bIns="0" rtlCol="0" anchor="t">
              <a:spAutoFit/>
            </a:bodyPr>
            <a:lstStyle/>
            <a:p>
              <a:pPr algn="ctr">
                <a:lnSpc>
                  <a:spcPts val="797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36284" y="6724"/>
            <a:ext cx="2241479" cy="2213933"/>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663865" y="1847830"/>
            <a:ext cx="2405921" cy="652952"/>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304800" y="8637807"/>
            <a:ext cx="18821400" cy="1718813"/>
          </a:xfrm>
          <a:custGeom>
            <a:avLst/>
            <a:gdLst/>
            <a:ahLst/>
            <a:cxnLst/>
            <a:rect l="l" t="t" r="r" b="b"/>
            <a:pathLst>
              <a:path w="6569687" h="1718813">
                <a:moveTo>
                  <a:pt x="0" y="0"/>
                </a:moveTo>
                <a:lnTo>
                  <a:pt x="6569687" y="0"/>
                </a:lnTo>
                <a:lnTo>
                  <a:pt x="6569687" y="1718813"/>
                </a:lnTo>
                <a:lnTo>
                  <a:pt x="0" y="171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7315200" y="8191500"/>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3828696" y="-1150689"/>
            <a:ext cx="9953274" cy="943452"/>
          </a:xfrm>
          <a:prstGeom prst="rect">
            <a:avLst/>
          </a:prstGeom>
        </p:spPr>
        <p:txBody>
          <a:bodyPr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p:cNvSpPr/>
          <p:nvPr/>
        </p:nvSpPr>
        <p:spPr>
          <a:xfrm>
            <a:off x="1569049" y="1992784"/>
            <a:ext cx="15163800" cy="47705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smtClean="0">
                <a:ln>
                  <a:noFill/>
                </a:ln>
                <a:solidFill>
                  <a:srgbClr val="FF0000"/>
                </a:solidFill>
                <a:effectLst/>
                <a:uLnTx/>
                <a:uFillTx/>
                <a:latin typeface="Gungsuh" panose="02030600000101010101" pitchFamily="18" charset="-127"/>
                <a:ea typeface="Gungsuh" panose="02030600000101010101" pitchFamily="18" charset="-127"/>
                <a:cs typeface="Times New Roman" panose="02020603050405020304" pitchFamily="18" charset="0"/>
              </a:rPr>
              <a:t> Xin</a:t>
            </a:r>
            <a:r>
              <a:rPr kumimoji="0" lang="en-US" sz="16600" b="0" i="0" u="none" strike="noStrike" kern="1200" cap="none" spc="0" normalizeH="0" noProof="0" smtClean="0">
                <a:ln>
                  <a:noFill/>
                </a:ln>
                <a:solidFill>
                  <a:srgbClr val="FF0000"/>
                </a:solidFill>
                <a:effectLst/>
                <a:uLnTx/>
                <a:uFillTx/>
                <a:latin typeface="Gungsuh" panose="02030600000101010101" pitchFamily="18" charset="-127"/>
                <a:ea typeface="Gungsuh" panose="02030600000101010101" pitchFamily="18" charset="-127"/>
                <a:cs typeface="Times New Roman" panose="02020603050405020304" pitchFamily="18" charset="0"/>
              </a:rPr>
              <a:t> chào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noProof="0" smtClean="0">
                <a:ln>
                  <a:noFill/>
                </a:ln>
                <a:solidFill>
                  <a:srgbClr val="FF0000"/>
                </a:solidFill>
                <a:effectLst/>
                <a:uLnTx/>
                <a:uFillTx/>
                <a:latin typeface="Gungsuh" panose="02030600000101010101" pitchFamily="18" charset="-127"/>
                <a:ea typeface="Gungsuh" panose="02030600000101010101" pitchFamily="18" charset="-127"/>
                <a:cs typeface="Times New Roman" panose="02020603050405020304" pitchFamily="18" charset="0"/>
              </a:rPr>
              <a:t>và hẹn gặp lại!</a:t>
            </a:r>
            <a:endParaRPr kumimoji="0" lang="en-US" sz="19900" b="0" i="0" u="none" strike="noStrike" kern="1200" cap="none" spc="0" normalizeH="0" baseline="0" noProof="0">
              <a:ln>
                <a:noFill/>
              </a:ln>
              <a:solidFill>
                <a:srgbClr val="FF0000"/>
              </a:solidFill>
              <a:effectLst/>
              <a:uLnTx/>
              <a:uFillTx/>
              <a:latin typeface="Gungsuh" panose="02030600000101010101" pitchFamily="18" charset="-127"/>
              <a:ea typeface="Gungsuh" panose="02030600000101010101" pitchFamily="18" charset="-127"/>
              <a:cs typeface="Times New Roman" panose="02020603050405020304" pitchFamily="18" charset="0"/>
            </a:endParaRPr>
          </a:p>
        </p:txBody>
      </p:sp>
      <p:sp>
        <p:nvSpPr>
          <p:cNvPr id="15" name="Freeform 9"/>
          <p:cNvSpPr/>
          <p:nvPr/>
        </p:nvSpPr>
        <p:spPr>
          <a:xfrm>
            <a:off x="17027657" y="0"/>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143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1929493" y="740864"/>
            <a:ext cx="2241479" cy="2213933"/>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a:off x="663865" y="1847830"/>
            <a:ext cx="2405921" cy="652952"/>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296679" y="7555361"/>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790220">
            <a:off x="15585512" y="-379009"/>
            <a:ext cx="3629892" cy="3914590"/>
          </a:xfrm>
          <a:custGeom>
            <a:avLst/>
            <a:gdLst/>
            <a:ahLst/>
            <a:cxnLst/>
            <a:rect l="l" t="t" r="r" b="b"/>
            <a:pathLst>
              <a:path w="3629892" h="3914590">
                <a:moveTo>
                  <a:pt x="0" y="0"/>
                </a:moveTo>
                <a:lnTo>
                  <a:pt x="3629892" y="0"/>
                </a:lnTo>
                <a:lnTo>
                  <a:pt x="3629892" y="3914590"/>
                </a:lnTo>
                <a:lnTo>
                  <a:pt x="0" y="39145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3828696" y="-1150689"/>
            <a:ext cx="9953274" cy="943452"/>
          </a:xfrm>
          <a:prstGeom prst="rect">
            <a:avLst/>
          </a:prstGeom>
        </p:spPr>
        <p:txBody>
          <a:bodyPr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2252;p74"/>
          <p:cNvSpPr txBox="1">
            <a:spLocks/>
          </p:cNvSpPr>
          <p:nvPr/>
        </p:nvSpPr>
        <p:spPr bwMode="auto">
          <a:xfrm>
            <a:off x="5235045" y="169364"/>
            <a:ext cx="7140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ct val="0"/>
              </a:spcBef>
              <a:spcAft>
                <a:spcPct val="0"/>
              </a:spcAft>
              <a:buSzPts val="3500"/>
              <a:buFont typeface="Patrick Hand SC" charset="0"/>
              <a:buNone/>
            </a:pPr>
            <a:r>
              <a:rPr lang="en-US" altLang="vi-VN" sz="6000" b="1" smtClean="0">
                <a:solidFill>
                  <a:srgbClr val="FF0000"/>
                </a:solidFill>
                <a:latin typeface="Times New Roman" panose="02020603050405020304" pitchFamily="18" charset="0"/>
                <a:sym typeface="Patrick Hand SC" charset="0"/>
              </a:rPr>
              <a:t>KHỞI ĐỘNG: </a:t>
            </a:r>
            <a:endParaRPr lang="vi-VN" altLang="vi-VN" sz="6000" b="1" smtClean="0">
              <a:solidFill>
                <a:srgbClr val="FF0000"/>
              </a:solidFill>
              <a:latin typeface="Times New Roman" panose="02020603050405020304" pitchFamily="18" charset="0"/>
              <a:sym typeface="Patrick Hand SC" charset="0"/>
            </a:endParaRPr>
          </a:p>
        </p:txBody>
      </p:sp>
      <p:pic>
        <p:nvPicPr>
          <p:cNvPr id="11" name="9. BẠN NÀO VU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65058" y="822084"/>
            <a:ext cx="16535400" cy="8287062"/>
          </a:xfrm>
          <a:prstGeom prst="rect">
            <a:avLst/>
          </a:prstGeom>
        </p:spPr>
      </p:pic>
    </p:spTree>
    <p:extLst>
      <p:ext uri="{BB962C8B-B14F-4D97-AF65-F5344CB8AC3E}">
        <p14:creationId xmlns:p14="http://schemas.microsoft.com/office/powerpoint/2010/main" val="423006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p:cNvSpPr txBox="1"/>
          <p:nvPr/>
        </p:nvSpPr>
        <p:spPr>
          <a:xfrm>
            <a:off x="172276" y="266700"/>
            <a:ext cx="18115724" cy="387798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9600" b="1" smtClean="0">
                <a:solidFill>
                  <a:srgbClr val="7030A0"/>
                </a:solidFill>
                <a:latin typeface="Times New Roman" panose="02020603050405020304" pitchFamily="18" charset="0"/>
                <a:ea typeface="ไอติม"/>
                <a:cs typeface="Times New Roman" panose="02020603050405020304" pitchFamily="18" charset="0"/>
                <a:sym typeface="ไอติม"/>
              </a:rPr>
              <a:t>TIẾNG VIỆT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200" b="1" smtClean="0">
                <a:solidFill>
                  <a:srgbClr val="FF3131"/>
                </a:solidFill>
                <a:latin typeface="Times New Roman" panose="02020603050405020304" pitchFamily="18" charset="0"/>
                <a:ea typeface="ไอติม"/>
                <a:cs typeface="Times New Roman" panose="02020603050405020304" pitchFamily="18" charset="0"/>
                <a:sym typeface="ไอติม"/>
              </a:rPr>
              <a:t>ÔN TẬP GIỮA HỌC KÌ 2 (TIẾT 9)</a:t>
            </a:r>
            <a:endParaRPr kumimoji="0" lang="en-US" sz="7200" b="1" i="0" u="none" strike="noStrike" kern="1200" cap="none" spc="0" normalizeH="0" baseline="0" noProof="0">
              <a:ln>
                <a:noFill/>
              </a:ln>
              <a:solidFill>
                <a:srgbClr val="FF3131"/>
              </a:solidFill>
              <a:effectLst/>
              <a:uLnTx/>
              <a:uFillTx/>
              <a:latin typeface="Times New Roman" panose="02020603050405020304" pitchFamily="18" charset="0"/>
              <a:ea typeface="ไอติม"/>
              <a:cs typeface="Times New Roman" panose="02020603050405020304" pitchFamily="18" charset="0"/>
              <a:sym typeface="ไอติม"/>
            </a:endParaRPr>
          </a:p>
        </p:txBody>
      </p:sp>
    </p:spTree>
    <p:extLst>
      <p:ext uri="{BB962C8B-B14F-4D97-AF65-F5344CB8AC3E}">
        <p14:creationId xmlns:p14="http://schemas.microsoft.com/office/powerpoint/2010/main" val="25308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3" name="Rectangle 2"/>
          <p:cNvSpPr/>
          <p:nvPr/>
        </p:nvSpPr>
        <p:spPr>
          <a:xfrm>
            <a:off x="1212261" y="1030906"/>
            <a:ext cx="15863478" cy="8094524"/>
          </a:xfrm>
          <a:prstGeom prst="rect">
            <a:avLst/>
          </a:prstGeom>
        </p:spPr>
        <p:txBody>
          <a:bodyPr wrap="square">
            <a:spAutoFit/>
          </a:bodyPr>
          <a:lstStyle/>
          <a:p>
            <a:pPr lvl="0" algn="ctr" eaLnBrk="0" fontAlgn="base" hangingPunct="0">
              <a:spcBef>
                <a:spcPct val="0"/>
              </a:spcBef>
              <a:spcAft>
                <a:spcPct val="0"/>
              </a:spcAft>
            </a:pPr>
            <a:r>
              <a:rPr lang="vi-VN" altLang="en-US" sz="4000" b="1">
                <a:solidFill>
                  <a:srgbClr val="FF0000"/>
                </a:solidFill>
                <a:latin typeface="Times New Roman" panose="02020603050405020304" pitchFamily="18" charset="0"/>
                <a:cs typeface="Times New Roman" panose="02020603050405020304" pitchFamily="18" charset="0"/>
              </a:rPr>
              <a:t>Mây đen</a:t>
            </a:r>
            <a:r>
              <a:rPr lang="en-US" altLang="en-US" sz="4000" b="1">
                <a:solidFill>
                  <a:srgbClr val="FF0000"/>
                </a:solidFill>
                <a:latin typeface="Times New Roman" panose="02020603050405020304" pitchFamily="18" charset="0"/>
                <a:cs typeface="Times New Roman" panose="02020603050405020304" pitchFamily="18" charset="0"/>
              </a:rPr>
              <a:t> và m</a:t>
            </a:r>
            <a:r>
              <a:rPr lang="vi-VN" altLang="en-US" sz="4000" b="1">
                <a:solidFill>
                  <a:srgbClr val="FF0000"/>
                </a:solidFill>
                <a:latin typeface="Times New Roman" panose="02020603050405020304" pitchFamily="18" charset="0"/>
                <a:cs typeface="Times New Roman" panose="02020603050405020304" pitchFamily="18" charset="0"/>
              </a:rPr>
              <a:t>ây trắng</a:t>
            </a:r>
          </a:p>
          <a:p>
            <a:pPr lvl="0" algn="just" eaLnBrk="0" fontAlgn="base" hangingPunct="0">
              <a:spcBef>
                <a:spcPct val="0"/>
              </a:spcBef>
              <a:spcAft>
                <a:spcPct val="0"/>
              </a:spcAft>
            </a:pPr>
            <a:r>
              <a:rPr lang="en-US" altLang="en-US" sz="4000">
                <a:solidFill>
                  <a:prstClr val="black"/>
                </a:solidFill>
                <a:latin typeface="Calibri Light" panose="020F0302020204030204"/>
              </a:rPr>
              <a:t>	</a:t>
            </a:r>
            <a:r>
              <a:rPr lang="vi-VN" altLang="en-US" sz="4000">
                <a:latin typeface="Times New Roman" panose="02020603050405020304" pitchFamily="18" charset="0"/>
              </a:rPr>
              <a:t>Trên bầu trời cao rộng, mây đen và mây trắng đơng rong ruổi theo gió. Mây trắng xốp, nhẹ, bồng bềnh như một chiếc gối bông xinh xắn. Mây đen vóc d</a:t>
            </a:r>
            <a:r>
              <a:rPr lang="en-US" altLang="en-US" sz="4000">
                <a:latin typeface="Times New Roman" panose="02020603050405020304" pitchFamily="18" charset="0"/>
                <a:cs typeface="Times New Roman" panose="02020603050405020304" pitchFamily="18" charset="0"/>
              </a:rPr>
              <a:t>á</a:t>
            </a:r>
            <a:r>
              <a:rPr lang="vi-VN" altLang="en-US" sz="4000">
                <a:latin typeface="Times New Roman" panose="02020603050405020304" pitchFamily="18" charset="0"/>
                <a:cs typeface="Times New Roman" panose="02020603050405020304" pitchFamily="18" charset="0"/>
              </a:rPr>
              <a:t>ng </a:t>
            </a:r>
            <a:r>
              <a:rPr lang="vi-VN" altLang="en-US" sz="4000">
                <a:latin typeface="Times New Roman" panose="02020603050405020304" pitchFamily="18" charset="0"/>
              </a:rPr>
              <a:t>nặng nề, đang sà xuống thấp.</a:t>
            </a: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Thấy mây đen bay thấp, mây trắng rủ:</a:t>
            </a: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 Chúng mình bay lên cao đi! Bay cao thú vị lắm!</a:t>
            </a: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a:t>
            </a:r>
            <a:r>
              <a:rPr lang="vi-VN" altLang="en-US" sz="4000">
                <a:latin typeface="Times New Roman" panose="02020603050405020304" pitchFamily="18" charset="0"/>
                <a:cs typeface="Times New Roman" panose="02020603050405020304" pitchFamily="18" charset="0"/>
              </a:rPr>
              <a:t> </a:t>
            </a:r>
            <a:r>
              <a:rPr lang="en-US" altLang="en-US" sz="4000">
                <a:latin typeface="Times New Roman" panose="02020603050405020304" pitchFamily="18" charset="0"/>
                <a:cs typeface="Times New Roman" panose="02020603050405020304" pitchFamily="18" charset="0"/>
              </a:rPr>
              <a:t>Cậu</a:t>
            </a:r>
            <a:r>
              <a:rPr lang="vi-VN" altLang="en-US" sz="4000">
                <a:latin typeface="Times New Roman" panose="02020603050405020304" pitchFamily="18" charset="0"/>
                <a:cs typeface="Times New Roman" panose="02020603050405020304" pitchFamily="18" charset="0"/>
              </a:rPr>
              <a:t> </a:t>
            </a:r>
            <a:r>
              <a:rPr lang="vi-VN" altLang="en-US" sz="4000">
                <a:latin typeface="Times New Roman" panose="02020603050405020304" pitchFamily="18" charset="0"/>
              </a:rPr>
              <a:t>bay lên đi! - Mây đen nói – </a:t>
            </a:r>
            <a:r>
              <a:rPr lang="vi-VN" altLang="en-US" sz="4000">
                <a:latin typeface="Times New Roman" panose="02020603050405020304" pitchFamily="18" charset="0"/>
                <a:cs typeface="Times New Roman" panose="02020603050405020304" pitchFamily="18" charset="0"/>
              </a:rPr>
              <a:t>T</a:t>
            </a:r>
            <a:r>
              <a:rPr lang="en-US" altLang="en-US" sz="4000">
                <a:latin typeface="Times New Roman" panose="02020603050405020304" pitchFamily="18" charset="0"/>
                <a:cs typeface="Times New Roman" panose="02020603050405020304" pitchFamily="18" charset="0"/>
              </a:rPr>
              <a:t>ớ</a:t>
            </a:r>
            <a:r>
              <a:rPr lang="vi-VN" altLang="en-US" sz="4000">
                <a:latin typeface="Times New Roman" panose="02020603050405020304" pitchFamily="18" charset="0"/>
                <a:cs typeface="Times New Roman" panose="02020603050405020304" pitchFamily="18" charset="0"/>
              </a:rPr>
              <a:t> </a:t>
            </a:r>
            <a:r>
              <a:rPr lang="vi-VN" altLang="en-US" sz="4000">
                <a:latin typeface="Times New Roman" panose="02020603050405020304" pitchFamily="18" charset="0"/>
              </a:rPr>
              <a:t>còn phải mưa xuống, ruộng đồng đang khô cạn vì hạn hán, muôn loài đang mong chờ </a:t>
            </a:r>
            <a:r>
              <a:rPr lang="vi-VN" altLang="en-US" sz="4000">
                <a:latin typeface="Times New Roman" panose="02020603050405020304" pitchFamily="18" charset="0"/>
                <a:cs typeface="Times New Roman" panose="02020603050405020304" pitchFamily="18" charset="0"/>
              </a:rPr>
              <a:t>t</a:t>
            </a:r>
            <a:r>
              <a:rPr lang="en-US" altLang="en-US" sz="4000">
                <a:latin typeface="Times New Roman" panose="02020603050405020304" pitchFamily="18" charset="0"/>
                <a:cs typeface="Times New Roman" panose="02020603050405020304" pitchFamily="18" charset="0"/>
              </a:rPr>
              <a:t>ớ</a:t>
            </a:r>
            <a:r>
              <a:rPr lang="en-US" altLang="en-US" sz="4000">
                <a:latin typeface="Calibri Light" panose="020F0302020204030204"/>
                <a:cs typeface="Times New Roman" panose="02020603050405020304" pitchFamily="18" charset="0"/>
              </a:rPr>
              <a:t>.</a:t>
            </a:r>
            <a:endParaRPr lang="vi-VN" altLang="en-US" sz="400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Mây trắng ngạc nhiên hỏi:</a:t>
            </a: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 Làm mưa ư</a:t>
            </a:r>
            <a:r>
              <a:rPr lang="vi-VN" altLang="en-US" sz="4000">
                <a:latin typeface="Times New Roman" panose="02020603050405020304" pitchFamily="18" charset="0"/>
                <a:cs typeface="Times New Roman" panose="02020603050405020304" pitchFamily="18" charset="0"/>
              </a:rPr>
              <a:t>? </a:t>
            </a:r>
            <a:r>
              <a:rPr lang="en-US" altLang="en-US" sz="4000">
                <a:latin typeface="Times New Roman" panose="02020603050405020304" pitchFamily="18" charset="0"/>
                <a:cs typeface="Times New Roman" panose="02020603050405020304" pitchFamily="18" charset="0"/>
              </a:rPr>
              <a:t>Cậu</a:t>
            </a:r>
            <a:r>
              <a:rPr lang="vi-VN" altLang="en-US" sz="4000">
                <a:latin typeface="Times New Roman" panose="02020603050405020304" pitchFamily="18" charset="0"/>
                <a:cs typeface="Times New Roman" panose="02020603050405020304" pitchFamily="18" charset="0"/>
              </a:rPr>
              <a:t> </a:t>
            </a:r>
            <a:r>
              <a:rPr lang="vi-VN" altLang="en-US" sz="4000">
                <a:latin typeface="Times New Roman" panose="02020603050405020304" pitchFamily="18" charset="0"/>
              </a:rPr>
              <a:t>không sợ tan biến hết hình hài à?</a:t>
            </a: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Nói rồi mây trắng bay vút lên. Nó bị gió cuốn tan biến vào không trung.</a:t>
            </a:r>
          </a:p>
          <a:p>
            <a:pPr lvl="0" algn="just" eaLnBrk="0" fontAlgn="base" hangingPunct="0">
              <a:spcBef>
                <a:spcPct val="0"/>
              </a:spcBef>
              <a:spcAft>
                <a:spcPct val="0"/>
              </a:spcAft>
            </a:pPr>
            <a:r>
              <a:rPr lang="en-US" altLang="en-US" sz="4000">
                <a:latin typeface="Calibri Light" panose="020F0302020204030204"/>
              </a:rPr>
              <a:t>	</a:t>
            </a:r>
            <a:r>
              <a:rPr lang="vi-VN" altLang="en-US" sz="4000">
                <a:latin typeface="Times New Roman" panose="02020603050405020304" pitchFamily="18" charset="0"/>
              </a:rPr>
              <a:t>Mây đen sà xuống thấp rồi h</a:t>
            </a:r>
            <a:r>
              <a:rPr lang="en-US" altLang="en-US" sz="4000">
                <a:latin typeface="Calibri Light" panose="020F0302020204030204"/>
                <a:cs typeface="Times New Roman" panose="02020603050405020304" pitchFamily="18" charset="0"/>
              </a:rPr>
              <a:t>oá</a:t>
            </a:r>
            <a:r>
              <a:rPr lang="vi-VN" altLang="en-US" sz="4000">
                <a:latin typeface="Times New Roman" panose="02020603050405020304" pitchFamily="18" charset="0"/>
              </a:rPr>
              <a:t> thành mưa rơi xuống ruộng đồng, cây cỏ,... Con người và vạn vật reo hò đón mưa. </a:t>
            </a:r>
          </a:p>
        </p:txBody>
      </p:sp>
      <p:sp>
        <p:nvSpPr>
          <p:cNvPr id="4" name="TextBox 3"/>
          <p:cNvSpPr txBox="1"/>
          <p:nvPr/>
        </p:nvSpPr>
        <p:spPr>
          <a:xfrm>
            <a:off x="1803508" y="11685"/>
            <a:ext cx="5400837"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4800" b="1" u="sng" smtClean="0">
                <a:solidFill>
                  <a:schemeClr val="tx1"/>
                </a:solidFill>
                <a:latin typeface="Times New Roman" panose="02020603050405020304" pitchFamily="18" charset="0"/>
                <a:cs typeface="Times New Roman" panose="02020603050405020304" pitchFamily="18" charset="0"/>
              </a:rPr>
              <a:t>Bài 12</a:t>
            </a:r>
            <a:r>
              <a:rPr lang="en-US" sz="4800" b="1" smtClean="0">
                <a:solidFill>
                  <a:srgbClr val="7030A0"/>
                </a:solidFill>
                <a:latin typeface="Times New Roman" panose="02020603050405020304" pitchFamily="18" charset="0"/>
                <a:cs typeface="Times New Roman" panose="02020603050405020304" pitchFamily="18" charset="0"/>
              </a:rPr>
              <a:t>. Đọc bài sau:</a:t>
            </a:r>
            <a:endParaRPr lang="en-US" sz="4800" b="1">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736" y="-40324"/>
            <a:ext cx="1571264"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5400" b="1" smtClean="0">
                <a:solidFill>
                  <a:srgbClr val="FF0000"/>
                </a:solidFill>
              </a:rPr>
              <a:t>S/73</a:t>
            </a:r>
            <a:endParaRPr lang="en-US" sz="5400" b="1">
              <a:solidFill>
                <a:srgbClr val="FF0000"/>
              </a:solidFill>
            </a:endParaRPr>
          </a:p>
        </p:txBody>
      </p:sp>
      <p:sp>
        <p:nvSpPr>
          <p:cNvPr id="5" name="Rectangle 4"/>
          <p:cNvSpPr/>
          <p:nvPr/>
        </p:nvSpPr>
        <p:spPr>
          <a:xfrm>
            <a:off x="8121027" y="4958834"/>
            <a:ext cx="2045945" cy="369332"/>
          </a:xfrm>
          <a:prstGeom prst="rect">
            <a:avLst/>
          </a:prstGeom>
        </p:spPr>
        <p:txBody>
          <a:bodyPr wrap="none">
            <a:spAutoFit/>
          </a:bodyPr>
          <a:lstStyle/>
          <a:p>
            <a:r>
              <a:rPr lang="en-US"/>
              <a:t>hỏi chuyện mây xám</a:t>
            </a:r>
          </a:p>
        </p:txBody>
      </p:sp>
    </p:spTree>
    <p:extLst>
      <p:ext uri="{BB962C8B-B14F-4D97-AF65-F5344CB8AC3E}">
        <p14:creationId xmlns:p14="http://schemas.microsoft.com/office/powerpoint/2010/main" val="38435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ây đen và mây trắ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645048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15" r="1358"/>
          <a:stretch/>
        </p:blipFill>
        <p:spPr>
          <a:xfrm>
            <a:off x="457200" y="647700"/>
            <a:ext cx="17830800" cy="9639300"/>
          </a:xfrm>
          <a:prstGeom prst="rect">
            <a:avLst/>
          </a:prstGeom>
        </p:spPr>
      </p:pic>
      <p:sp>
        <p:nvSpPr>
          <p:cNvPr id="4" name="TextBox 3"/>
          <p:cNvSpPr txBox="1"/>
          <p:nvPr/>
        </p:nvSpPr>
        <p:spPr>
          <a:xfrm>
            <a:off x="4373356" y="-42257"/>
            <a:ext cx="8574912" cy="73866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4200" b="1" smtClean="0">
                <a:solidFill>
                  <a:srgbClr val="7030A0"/>
                </a:solidFill>
                <a:latin typeface="Times New Roman" panose="02020603050405020304" pitchFamily="18" charset="0"/>
                <a:cs typeface="Times New Roman" panose="02020603050405020304" pitchFamily="18" charset="0"/>
              </a:rPr>
              <a:t>Trả lời câu hỏi và thực hiện yêu cầu:</a:t>
            </a:r>
            <a:endParaRPr lang="en-US" sz="4200" b="1">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82" y="667871"/>
            <a:ext cx="1143000"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800" b="1" u="sng" smtClean="0">
                <a:solidFill>
                  <a:srgbClr val="C00000"/>
                </a:solidFill>
                <a:latin typeface="Times New Roman" panose="02020603050405020304" pitchFamily="18" charset="0"/>
                <a:cs typeface="Times New Roman" panose="02020603050405020304" pitchFamily="18" charset="0"/>
              </a:rPr>
              <a:t>Câu 1</a:t>
            </a:r>
            <a:endParaRPr lang="en-US" sz="2800" b="1" u="sng">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482" y="3009900"/>
            <a:ext cx="114300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u="sng" smtClean="0">
                <a:solidFill>
                  <a:srgbClr val="C00000"/>
                </a:solidFill>
                <a:latin typeface="Times New Roman" panose="02020603050405020304" pitchFamily="18" charset="0"/>
                <a:cs typeface="Times New Roman" panose="02020603050405020304" pitchFamily="18" charset="0"/>
              </a:rPr>
              <a:t>Câu 2</a:t>
            </a:r>
            <a:endParaRPr lang="en-US" sz="2800" b="1" u="sng">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482" y="5449933"/>
            <a:ext cx="114300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u="sng" smtClean="0">
                <a:solidFill>
                  <a:srgbClr val="C00000"/>
                </a:solidFill>
                <a:latin typeface="Times New Roman" panose="02020603050405020304" pitchFamily="18" charset="0"/>
                <a:cs typeface="Times New Roman" panose="02020603050405020304" pitchFamily="18" charset="0"/>
              </a:rPr>
              <a:t>Câu 3</a:t>
            </a:r>
            <a:endParaRPr lang="en-US" sz="2800" b="1" u="sng">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7668280"/>
            <a:ext cx="114300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u="sng" smtClean="0">
                <a:solidFill>
                  <a:srgbClr val="C00000"/>
                </a:solidFill>
                <a:latin typeface="Times New Roman" panose="02020603050405020304" pitchFamily="18" charset="0"/>
                <a:cs typeface="Times New Roman" panose="02020603050405020304" pitchFamily="18" charset="0"/>
              </a:rPr>
              <a:t>Câu 4</a:t>
            </a:r>
            <a:endParaRPr lang="en-US" sz="2800" b="1" u="sng">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482" y="8266484"/>
            <a:ext cx="114300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u="sng" smtClean="0">
                <a:solidFill>
                  <a:srgbClr val="C00000"/>
                </a:solidFill>
                <a:latin typeface="Times New Roman" panose="02020603050405020304" pitchFamily="18" charset="0"/>
                <a:cs typeface="Times New Roman" panose="02020603050405020304" pitchFamily="18" charset="0"/>
              </a:rPr>
              <a:t>Câu 5</a:t>
            </a:r>
            <a:endParaRPr lang="en-US" sz="2800" b="1" u="sng">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9218051"/>
            <a:ext cx="114300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u="sng" smtClean="0">
                <a:solidFill>
                  <a:srgbClr val="C00000"/>
                </a:solidFill>
                <a:latin typeface="Times New Roman" panose="02020603050405020304" pitchFamily="18" charset="0"/>
                <a:cs typeface="Times New Roman" panose="02020603050405020304" pitchFamily="18" charset="0"/>
              </a:rPr>
              <a:t>Câu 6</a:t>
            </a:r>
            <a:endParaRPr lang="en-US" sz="2800" b="1" u="sng">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93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206"/>
            <a:ext cx="10972747"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7030A0"/>
                </a:solidFill>
                <a:effectLst/>
                <a:uLnTx/>
                <a:uFillTx/>
                <a:latin typeface="Times New Roman" panose="02020603050405020304" pitchFamily="18" charset="0"/>
                <a:ea typeface="+mn-ea"/>
                <a:cs typeface="Times New Roman" panose="02020603050405020304" pitchFamily="18" charset="0"/>
              </a:rPr>
              <a:t>Trả lời câu hỏi và thực hiện yêu cầu:</a:t>
            </a:r>
            <a:endParaRPr kumimoji="0" lang="en-US" sz="54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066800" y="1158645"/>
            <a:ext cx="16306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Câu nào cho thấy mây đen đem lại niềm vui cho con người và vạn vật?</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3276600" y="2971800"/>
            <a:ext cx="12420600"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Con người và vạn vật reo hò đón mưa.</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9238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206"/>
            <a:ext cx="10972747"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7030A0"/>
                </a:solidFill>
                <a:effectLst/>
                <a:uLnTx/>
                <a:uFillTx/>
                <a:latin typeface="Times New Roman" panose="02020603050405020304" pitchFamily="18" charset="0"/>
                <a:ea typeface="+mn-ea"/>
                <a:cs typeface="Times New Roman" panose="02020603050405020304" pitchFamily="18" charset="0"/>
              </a:rPr>
              <a:t>Trả lời câu hỏi và thực hiện yêu cầu:</a:t>
            </a:r>
            <a:endParaRPr kumimoji="0" lang="en-US" sz="54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080247" y="1257300"/>
            <a:ext cx="175260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Đặt dấu phẩy vào chỗ nào trong câu sau:</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19200" y="2525806"/>
            <a:ext cx="1638300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Trên bầu trời cao rộng, mây đen mây trắng đang rong ruổi theo gió.</a:t>
            </a:r>
            <a:endParaRPr kumimoji="0" lang="en-US" sz="54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228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36284" y="6724"/>
            <a:ext cx="2241479" cy="2213933"/>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663865" y="1847830"/>
            <a:ext cx="2405921" cy="652952"/>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304800" y="8637807"/>
            <a:ext cx="18821400" cy="1718813"/>
          </a:xfrm>
          <a:custGeom>
            <a:avLst/>
            <a:gdLst/>
            <a:ahLst/>
            <a:cxnLst/>
            <a:rect l="l" t="t" r="r" b="b"/>
            <a:pathLst>
              <a:path w="6569687" h="1718813">
                <a:moveTo>
                  <a:pt x="0" y="0"/>
                </a:moveTo>
                <a:lnTo>
                  <a:pt x="6569687" y="0"/>
                </a:lnTo>
                <a:lnTo>
                  <a:pt x="6569687" y="1718813"/>
                </a:lnTo>
                <a:lnTo>
                  <a:pt x="0" y="171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7915" y="8031019"/>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3828696" y="-1150689"/>
            <a:ext cx="9953274" cy="943452"/>
          </a:xfrm>
          <a:prstGeom prst="rect">
            <a:avLst/>
          </a:prstGeom>
        </p:spPr>
        <p:txBody>
          <a:bodyPr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p:cNvSpPr/>
          <p:nvPr/>
        </p:nvSpPr>
        <p:spPr>
          <a:xfrm>
            <a:off x="1845928" y="2182178"/>
            <a:ext cx="15163800" cy="4154984"/>
          </a:xfrm>
          <a:prstGeom prst="rect">
            <a:avLst/>
          </a:prstGeom>
        </p:spPr>
        <p:txBody>
          <a:bodyPr wrap="square">
            <a:spAutoFit/>
          </a:bodyPr>
          <a:lstStyle/>
          <a:p>
            <a:pPr lvl="0" algn="just"/>
            <a:r>
              <a:rPr lang="en-US" sz="6000" smtClean="0">
                <a:solidFill>
                  <a:srgbClr val="FF0000"/>
                </a:solidFill>
                <a:cs typeface="Times New Roman" panose="02020603050405020304" pitchFamily="18" charset="0"/>
              </a:rPr>
              <a:t>	</a:t>
            </a:r>
            <a:r>
              <a:rPr lang="vi-VN" sz="6600" smtClean="0">
                <a:solidFill>
                  <a:srgbClr val="FF0000"/>
                </a:solidFill>
                <a:cs typeface="Times New Roman" panose="02020603050405020304" pitchFamily="18" charset="0"/>
              </a:rPr>
              <a:t>Câu chuyện</a:t>
            </a:r>
            <a:r>
              <a:rPr lang="en-US" sz="6600" smtClean="0">
                <a:solidFill>
                  <a:srgbClr val="FF0000"/>
                </a:solidFill>
                <a:cs typeface="Times New Roman" panose="02020603050405020304" pitchFamily="18" charset="0"/>
              </a:rPr>
              <a:t> </a:t>
            </a:r>
            <a:r>
              <a:rPr lang="en-US" sz="6600" smtClean="0">
                <a:solidFill>
                  <a:srgbClr val="FF0000"/>
                </a:solidFill>
                <a:latin typeface="Times New Roman" panose="02020603050405020304" pitchFamily="18" charset="0"/>
                <a:cs typeface="Times New Roman" panose="02020603050405020304" pitchFamily="18" charset="0"/>
              </a:rPr>
              <a:t>muốn</a:t>
            </a:r>
            <a:r>
              <a:rPr lang="vi-VN" sz="6600" smtClean="0">
                <a:solidFill>
                  <a:srgbClr val="FF0000"/>
                </a:solidFill>
                <a:latin typeface="Times New Roman" panose="02020603050405020304" pitchFamily="18" charset="0"/>
                <a:cs typeface="Times New Roman" panose="02020603050405020304" pitchFamily="18" charset="0"/>
              </a:rPr>
              <a:t> </a:t>
            </a:r>
            <a:r>
              <a:rPr lang="en-US" sz="6600" smtClean="0">
                <a:solidFill>
                  <a:srgbClr val="FF0000"/>
                </a:solidFill>
                <a:latin typeface="Times New Roman" panose="02020603050405020304" pitchFamily="18" charset="0"/>
                <a:cs typeface="Times New Roman" panose="02020603050405020304" pitchFamily="18" charset="0"/>
              </a:rPr>
              <a:t>ca ngợi những người biết quan tâm đến người khác, biết mang lại niềm vui, cuộc sống an lành cho mọi người, mọi vật.</a:t>
            </a:r>
            <a:endParaRPr lang="en-US" sz="6600">
              <a:solidFill>
                <a:srgbClr val="FF0000"/>
              </a:solidFill>
              <a:latin typeface="Times New Roman" panose="02020603050405020304" pitchFamily="18" charset="0"/>
              <a:cs typeface="Times New Roman" panose="02020603050405020304" pitchFamily="18" charset="0"/>
            </a:endParaRPr>
          </a:p>
        </p:txBody>
      </p:sp>
      <p:sp>
        <p:nvSpPr>
          <p:cNvPr id="15" name="Freeform 9"/>
          <p:cNvSpPr/>
          <p:nvPr/>
        </p:nvSpPr>
        <p:spPr>
          <a:xfrm>
            <a:off x="17027657" y="0"/>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1045445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
  <TotalTime>526</TotalTime>
  <Words>136</Words>
  <Application>Microsoft Office PowerPoint</Application>
  <PresentationFormat>Custom</PresentationFormat>
  <Paragraphs>33</Paragraphs>
  <Slides>10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Garamond</vt:lpstr>
      <vt:lpstr>Patrick Hand SC</vt:lpstr>
      <vt:lpstr>Arial</vt:lpstr>
      <vt:lpstr>Gungsuh</vt:lpstr>
      <vt:lpstr>ไอติม</vt:lpstr>
      <vt:lpstr>Calibri Light</vt:lpstr>
      <vt:lpstr>Times New Roman</vt:lpstr>
      <vt:lpstr>Calibri</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TIẾT HỌC CỦA LỚP 2e</dc:title>
  <cp:lastModifiedBy>Ngo Duy Phong</cp:lastModifiedBy>
  <cp:revision>26</cp:revision>
  <dcterms:created xsi:type="dcterms:W3CDTF">2006-08-16T00:00:00Z</dcterms:created>
  <dcterms:modified xsi:type="dcterms:W3CDTF">2025-03-27T17:36:19Z</dcterms:modified>
  <dc:identifier>DAGiv6Lk7X0</dc:identifier>
</cp:coreProperties>
</file>