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7" r:id="rId3"/>
  </p:sldMasterIdLst>
  <p:notesMasterIdLst>
    <p:notesMasterId r:id="rId21"/>
  </p:notesMasterIdLst>
  <p:sldIdLst>
    <p:sldId id="271" r:id="rId4"/>
    <p:sldId id="257" r:id="rId5"/>
    <p:sldId id="259" r:id="rId6"/>
    <p:sldId id="298" r:id="rId7"/>
    <p:sldId id="299" r:id="rId8"/>
    <p:sldId id="314" r:id="rId9"/>
    <p:sldId id="309" r:id="rId10"/>
    <p:sldId id="315" r:id="rId11"/>
    <p:sldId id="316" r:id="rId12"/>
    <p:sldId id="302" r:id="rId13"/>
    <p:sldId id="310" r:id="rId14"/>
    <p:sldId id="311" r:id="rId15"/>
    <p:sldId id="317" r:id="rId16"/>
    <p:sldId id="318" r:id="rId17"/>
    <p:sldId id="279" r:id="rId18"/>
    <p:sldId id="319" r:id="rId19"/>
    <p:sldId id="31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CBE02-BD53-4D45-B840-5AA9AA6DE85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31E6A-6F08-4CF8-882A-F95184242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8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493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083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195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3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30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863FA1-73DB-484D-A0D1-FB8E7784C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6B5F4EE-5EC0-4126-BFC7-A32178B40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906AFC-7F2C-4AF3-B435-12A340B7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1E1BD0-523F-4C68-A9C2-0BCB142C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144763-B555-4FAF-9636-24B8D214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05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A6BDEA-A9D8-4316-A8D8-0B36FCA4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779B07-E857-4452-A927-1A4D93A4A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811CB7-FB6E-40A0-9487-22971A7B7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0652F-AE82-4AD8-91D4-FA3C19DC1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9F17DE-E4F5-4E3E-AD11-3A7EEBED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06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6491FC8-5A1B-4568-A0FD-3F1E9DF9E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B40058-4C77-4A97-AC47-1A5457A4E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13F0D0-5694-4E84-8FAF-D7ED0635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01223E-57C0-4807-886C-0C4A15CDE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8B3A57-5D67-4270-9949-B652FD57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702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68322"/>
      </p:ext>
    </p:extLst>
  </p:cSld>
  <p:clrMapOvr>
    <a:masterClrMapping/>
  </p:clrMapOvr>
  <p:transition spd="slow" advClick="0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5051"/>
      </p:ext>
    </p:extLst>
  </p:cSld>
  <p:clrMapOvr>
    <a:masterClrMapping/>
  </p:clrMapOvr>
  <p:transition spd="slow" advClick="0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8229"/>
      </p:ext>
    </p:extLst>
  </p:cSld>
  <p:clrMapOvr>
    <a:masterClrMapping/>
  </p:clrMapOvr>
  <p:transition spd="slow" advClick="0" advTm="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95278"/>
      </p:ext>
    </p:extLst>
  </p:cSld>
  <p:clrMapOvr>
    <a:masterClrMapping/>
  </p:clrMapOvr>
  <p:transition spd="slow" advClick="0" advTm="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95702"/>
      </p:ext>
    </p:extLst>
  </p:cSld>
  <p:clrMapOvr>
    <a:masterClrMapping/>
  </p:clrMapOvr>
  <p:transition spd="slow" advClick="0" advTm="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80841"/>
      </p:ext>
    </p:extLst>
  </p:cSld>
  <p:clrMapOvr>
    <a:masterClrMapping/>
  </p:clrMapOvr>
  <p:transition spd="slow" advClick="0" advTm="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57044"/>
      </p:ext>
    </p:extLst>
  </p:cSld>
  <p:clrMapOvr>
    <a:masterClrMapping/>
  </p:clrMapOvr>
  <p:transition spd="slow" advClick="0" advTm="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94490"/>
      </p:ext>
    </p:extLst>
  </p:cSld>
  <p:clrMapOvr>
    <a:masterClrMapping/>
  </p:clrMapOvr>
  <p:transition spd="slow"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98311-5603-4FB9-B0FC-83D09C5A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AF96BF-90F9-4EF0-9C0C-A0F5F9B28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D21AAD-DFEF-4684-B04A-678AC96D7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34CDC9-BC7C-4AB3-B148-808EE7F9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6FAF1D-76C2-4865-A314-E3CE2BAF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285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468457"/>
      </p:ext>
    </p:extLst>
  </p:cSld>
  <p:clrMapOvr>
    <a:masterClrMapping/>
  </p:clrMapOvr>
  <p:transition spd="slow" advClick="0" advTm="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777985"/>
      </p:ext>
    </p:extLst>
  </p:cSld>
  <p:clrMapOvr>
    <a:masterClrMapping/>
  </p:clrMapOvr>
  <p:transition spd="slow" advClick="0" advTm="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57266"/>
      </p:ext>
    </p:extLst>
  </p:cSld>
  <p:clrMapOvr>
    <a:masterClrMapping/>
  </p:clrMapOvr>
  <p:transition spd="slow" advClick="0" advTm="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08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07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29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9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85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60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11953A-7BFA-4791-90FD-131A731F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4698D9-531A-4E8D-B252-C10FDCE7D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E1B12A-B843-4C16-90FC-3FB2A078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03552C-99C1-48EB-9275-5FD91A22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208FEE-5664-4050-AD54-190AD833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981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9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04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55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25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3922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3B2BDA-1759-4CA3-B072-816119C64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E9BAF8-532E-4EF3-B283-E89BF0672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A79BD5-F5DF-49E3-BB1A-CD7BAC4A6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78918A-29A9-4B8E-A7E5-01453BC8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55A99E-62A1-4228-8E34-F6424CA8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DDF071-A280-416C-B169-B33EED05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03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F19747-25A1-43B6-B6D2-20AE22B4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1E3766-1C64-463B-83E7-BACCFBC14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8837DF-ADEF-4E88-AAA2-9956DA70D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277E25-E5BD-4CBF-B65E-D0499747F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5FF8EF4-C8A2-41A0-A02B-6F5F0F4E4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79B134C-9982-40BF-A88B-2DD73CE8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7CF33B1-1657-4EB4-A25A-D79122D8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0719ACB-AA1F-47FD-8463-12CDE513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59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85B858-9496-4556-BE0F-79345997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E0F357-0AC6-4C7E-A7AE-A2022592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FD4E9F-FF8A-4744-884E-F53BB1C4D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F20C27-960F-4FC9-84FE-C4C740B0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63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AD458D-AE1F-4FBF-8484-C28733492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ACD939B-2FDD-479E-BB9A-8A1DF6A80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5BE047-6A05-4AD2-96B6-195CB9C1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75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2433D9-F609-4DBA-8C80-0DD17055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212B6E-2880-4946-BCFA-A294C341C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A5C6B8-F646-4C5A-B8D5-A5EB57ED9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933C14-375A-4FD5-8F2F-1F29C1C39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9DDF19-3307-4887-B604-BC35B6BF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18F9CF-08B8-414A-BD30-784EE8BD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97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39DCDA-5ED3-48EA-9A6C-A168116C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CC8A77C-854A-405A-BAB7-C71AE538CD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594DB7-9D21-4257-A28B-9C1179ACD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A2813D-AD41-4765-91F8-04C5277B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992C7F-AB8D-46D0-B739-4A2EF2AE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853F50-438A-4B05-9BBD-EB23BFB7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70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21DB8F3-ECEA-4326-85A2-EF00CC8D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D18CC4-F31D-46DD-9C7F-8E2BB49C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B95725-B2BD-44E3-BB12-F69DB593D0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24438-9F65-4C93-B31D-E8AC5036F4F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26DCCE-EB9B-47C9-B6A6-6763C3748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9788D3-7090-4F15-9C62-163DCA648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F2C9744-5792-CB0A-6C32-59DC8ACF4E1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408" y="123411"/>
            <a:ext cx="1278007" cy="127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8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4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BB880B7-215B-6520-39C9-2B9DD7B2FF3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962" y="268356"/>
            <a:ext cx="1341783" cy="13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4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37.sv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30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21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sv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sv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82D9A3-B1A0-6493-514A-486B830A3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442" y="1259495"/>
            <a:ext cx="6559865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2" y="-2667001"/>
            <a:ext cx="6857998" cy="12192001"/>
          </a:xfrm>
          <a:prstGeom prst="rect">
            <a:avLst/>
          </a:prstGeom>
        </p:spPr>
      </p:pic>
      <p:pic>
        <p:nvPicPr>
          <p:cNvPr id="5" name="Picture 27">
            <a:extLst>
              <a:ext uri="{FF2B5EF4-FFF2-40B4-BE49-F238E27FC236}">
                <a16:creationId xmlns:a16="http://schemas.microsoft.com/office/drawing/2014/main" id="{56E40EA0-E042-ACA5-E5EB-1B1DE2CDB0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72167" y="159026"/>
            <a:ext cx="6896104" cy="2077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1FBACA-FB6D-684B-E8E0-991C57B0D9EB}"/>
              </a:ext>
            </a:extLst>
          </p:cNvPr>
          <p:cNvSpPr txBox="1"/>
          <p:nvPr/>
        </p:nvSpPr>
        <p:spPr>
          <a:xfrm>
            <a:off x="3531698" y="715615"/>
            <a:ext cx="504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A6354B-61EA-AFBD-F7F8-1897FF20A733}"/>
              </a:ext>
            </a:extLst>
          </p:cNvPr>
          <p:cNvCxnSpPr/>
          <p:nvPr/>
        </p:nvCxnSpPr>
        <p:spPr>
          <a:xfrm flipH="1">
            <a:off x="2932043" y="2117035"/>
            <a:ext cx="3170582" cy="5168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05353D9-1EFC-FA51-30A9-E09071C2D8D2}"/>
              </a:ext>
            </a:extLst>
          </p:cNvPr>
          <p:cNvSpPr/>
          <p:nvPr/>
        </p:nvSpPr>
        <p:spPr>
          <a:xfrm>
            <a:off x="695739" y="2664900"/>
            <a:ext cx="3001616" cy="3666326"/>
          </a:xfrm>
          <a:prstGeom prst="rect">
            <a:avLst/>
          </a:prstGeom>
          <a:solidFill>
            <a:srgbClr val="F7F7F7"/>
          </a:solidFill>
          <a:ln w="38100">
            <a:solidFill>
              <a:srgbClr val="F99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đầu: 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 điểm và thời gian viết thư; lời thưa gửi, lời chào đầu thư.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02FA05-2EB8-C027-42D9-4545F52450AA}"/>
              </a:ext>
            </a:extLst>
          </p:cNvPr>
          <p:cNvCxnSpPr>
            <a:cxnSpLocks/>
          </p:cNvCxnSpPr>
          <p:nvPr/>
        </p:nvCxnSpPr>
        <p:spPr>
          <a:xfrm>
            <a:off x="6559825" y="2097156"/>
            <a:ext cx="0" cy="7752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E15A9FF-8AC5-4DE2-AAE7-FF34F58ADAF4}"/>
              </a:ext>
            </a:extLst>
          </p:cNvPr>
          <p:cNvSpPr/>
          <p:nvPr/>
        </p:nvSpPr>
        <p:spPr>
          <a:xfrm>
            <a:off x="4502427" y="2853744"/>
            <a:ext cx="3468755" cy="3636508"/>
          </a:xfrm>
          <a:prstGeom prst="rect">
            <a:avLst/>
          </a:prstGeom>
          <a:solidFill>
            <a:srgbClr val="F7F7F7"/>
          </a:solidFill>
          <a:ln w="38100">
            <a:solidFill>
              <a:srgbClr val="F99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chính: 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Thăm hỏi tình hình của người nhận thư; chia sẻ tin tức của người viết thư.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D74089-52CD-3B24-84E6-14B7A39A900F}"/>
              </a:ext>
            </a:extLst>
          </p:cNvPr>
          <p:cNvCxnSpPr>
            <a:cxnSpLocks/>
          </p:cNvCxnSpPr>
          <p:nvPr/>
        </p:nvCxnSpPr>
        <p:spPr>
          <a:xfrm>
            <a:off x="7255565" y="2057400"/>
            <a:ext cx="3140765" cy="7752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B85EEF9-8B1F-AF58-410A-39EE0937209C}"/>
              </a:ext>
            </a:extLst>
          </p:cNvPr>
          <p:cNvSpPr/>
          <p:nvPr/>
        </p:nvSpPr>
        <p:spPr>
          <a:xfrm>
            <a:off x="8627165" y="2833866"/>
            <a:ext cx="3001616" cy="3547056"/>
          </a:xfrm>
          <a:prstGeom prst="rect">
            <a:avLst/>
          </a:prstGeom>
          <a:solidFill>
            <a:srgbClr val="F7F7F7"/>
          </a:solidFill>
          <a:ln w="38100">
            <a:solidFill>
              <a:srgbClr val="F99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cuối: 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 chúc, lời cảm ơn, hứa hẹn; chữ kí và tên hoặc họ, tên.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415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6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D5D7E054-7E82-4F00-917E-817EA5924FAA}"/>
              </a:ext>
            </a:extLst>
          </p:cNvPr>
          <p:cNvGrpSpPr/>
          <p:nvPr/>
        </p:nvGrpSpPr>
        <p:grpSpPr>
          <a:xfrm>
            <a:off x="6598156" y="1622550"/>
            <a:ext cx="5168835" cy="4879842"/>
            <a:chOff x="6598156" y="1622550"/>
            <a:chExt cx="5168835" cy="4879842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C5E661F0-5929-4406-9E71-47E2623D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8156" y="1622550"/>
              <a:ext cx="5168835" cy="487984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8DCFC6CC-19FE-45E8-80A6-0F3FC08D0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0527" y="2807155"/>
              <a:ext cx="1048603" cy="469433"/>
            </a:xfrm>
            <a:prstGeom prst="rect">
              <a:avLst/>
            </a:prstGeom>
          </p:spPr>
        </p:pic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E3B43402-DBD3-4A4B-8EBB-474DE3A07D23}"/>
                </a:ext>
              </a:extLst>
            </p:cNvPr>
            <p:cNvSpPr txBox="1"/>
            <p:nvPr/>
          </p:nvSpPr>
          <p:spPr>
            <a:xfrm>
              <a:off x="8329897" y="3242010"/>
              <a:ext cx="24906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ce Script MT" panose="030303020206070C0B05" pitchFamily="66" charset="0"/>
                  <a:ea typeface="等线" panose="02010600030101010101" pitchFamily="2" charset="-122"/>
                  <a:cs typeface="+mn-cs"/>
                </a:rPr>
                <a:t>Happy Time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ce Script MT" panose="030303020206070C0B05" pitchFamily="66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86F95B70-7F61-43DD-A821-A007FE1E7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01966" y="2908060"/>
              <a:ext cx="1111092" cy="53856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75CB21E8-4D57-4ECB-8891-763130EC1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62918" y="100138"/>
            <a:ext cx="14259780" cy="463336"/>
          </a:xfrm>
          <a:prstGeom prst="rect">
            <a:avLst/>
          </a:prstGeom>
        </p:spPr>
      </p:pic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1418660C-F9EF-4ABF-B2DD-3EA75AD84CBD}"/>
              </a:ext>
            </a:extLst>
          </p:cNvPr>
          <p:cNvCxnSpPr>
            <a:cxnSpLocks/>
          </p:cNvCxnSpPr>
          <p:nvPr/>
        </p:nvCxnSpPr>
        <p:spPr>
          <a:xfrm>
            <a:off x="574475" y="2189844"/>
            <a:ext cx="0" cy="2111533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03A7DB17-E722-49A3-B5C0-D174FD581D2D}"/>
              </a:ext>
            </a:extLst>
          </p:cNvPr>
          <p:cNvCxnSpPr>
            <a:cxnSpLocks/>
          </p:cNvCxnSpPr>
          <p:nvPr/>
        </p:nvCxnSpPr>
        <p:spPr>
          <a:xfrm>
            <a:off x="574475" y="4301377"/>
            <a:ext cx="3249489" cy="0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0A38A2EC-0C24-4EBF-B76C-F128561AFBB3}"/>
              </a:ext>
            </a:extLst>
          </p:cNvPr>
          <p:cNvCxnSpPr>
            <a:cxnSpLocks/>
          </p:cNvCxnSpPr>
          <p:nvPr/>
        </p:nvCxnSpPr>
        <p:spPr>
          <a:xfrm>
            <a:off x="4084351" y="2383897"/>
            <a:ext cx="1654514" cy="0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224CA6B2-8F5F-4B8A-9697-39D02860ED8D}"/>
              </a:ext>
            </a:extLst>
          </p:cNvPr>
          <p:cNvCxnSpPr/>
          <p:nvPr/>
        </p:nvCxnSpPr>
        <p:spPr>
          <a:xfrm>
            <a:off x="5738865" y="2383897"/>
            <a:ext cx="0" cy="1728027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片 61">
            <a:extLst>
              <a:ext uri="{FF2B5EF4-FFF2-40B4-BE49-F238E27FC236}">
                <a16:creationId xmlns:a16="http://schemas.microsoft.com/office/drawing/2014/main" id="{2A149F15-61E4-481A-970D-79AF0C7ACC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5" t="76720" r="32561" b="-2091"/>
          <a:stretch/>
        </p:blipFill>
        <p:spPr>
          <a:xfrm flipH="1">
            <a:off x="10618590" y="960956"/>
            <a:ext cx="1434005" cy="10875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F2DC2976-5501-4A8F-88BC-D3FBE767F7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3970" y="4362227"/>
            <a:ext cx="4493141" cy="1810669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CA2A5DA5-47E4-4AFE-9A4C-BFC65C8C3A5E}"/>
              </a:ext>
            </a:extLst>
          </p:cNvPr>
          <p:cNvGrpSpPr/>
          <p:nvPr/>
        </p:nvGrpSpPr>
        <p:grpSpPr>
          <a:xfrm>
            <a:off x="6003472" y="5104812"/>
            <a:ext cx="6213231" cy="1802452"/>
            <a:chOff x="6296269" y="5376694"/>
            <a:chExt cx="5968501" cy="1531158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82A1DEE6-67F4-444B-9E4A-DAD92EF03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96269" y="6176269"/>
              <a:ext cx="5968501" cy="731583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4B10DAF-2F89-4262-8BB9-F12F7A81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38924" y="6065195"/>
              <a:ext cx="902286" cy="548688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AF3B7D41-FE30-49B6-83B9-3E10538BD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72230" y="6194518"/>
              <a:ext cx="1213209" cy="615749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57CA2EB0-3A96-4519-804A-8ABE195E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081421" y="6152333"/>
              <a:ext cx="713294" cy="646232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90AABCE6-8628-44D6-8A23-56A5372E0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65233" y="5376694"/>
              <a:ext cx="3993226" cy="1261981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3913E04B-1F6F-45F4-97A5-6EE354131F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0" t="64450" r="63336" b="-6857"/>
          <a:stretch/>
        </p:blipFill>
        <p:spPr>
          <a:xfrm>
            <a:off x="135744" y="1152379"/>
            <a:ext cx="2289486" cy="1817775"/>
          </a:xfrm>
          <a:prstGeom prst="rect">
            <a:avLst/>
          </a:prstGeom>
        </p:spPr>
      </p:pic>
      <p:sp>
        <p:nvSpPr>
          <p:cNvPr id="22" name="文本框 18"/>
          <p:cNvSpPr txBox="1"/>
          <p:nvPr/>
        </p:nvSpPr>
        <p:spPr>
          <a:xfrm>
            <a:off x="1964707" y="1481489"/>
            <a:ext cx="2383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srgbClr val="6DAA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站酷快乐体2016修订版" panose="02010600030101010101" pitchFamily="2" charset="-122"/>
                <a:cs typeface="Calibri" panose="020F0502020204030204" pitchFamily="34" charset="0"/>
                <a:sym typeface="Arial"/>
              </a:rPr>
              <a:t>02</a:t>
            </a:r>
            <a:endParaRPr kumimoji="0" lang="zh-CN" altLang="en-US" sz="2400" b="1" i="0" u="none" strike="noStrike" kern="1200" cap="none" spc="0" normalizeH="0" baseline="0" noProof="0" dirty="0">
              <a:ln w="3175">
                <a:solidFill>
                  <a:srgbClr val="FFFFFF"/>
                </a:solidFill>
              </a:ln>
              <a:solidFill>
                <a:srgbClr val="6DAA2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站酷快乐体2016修订版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DA7645-42A6-EA1F-5C2F-D80AFCA6F105}"/>
              </a:ext>
            </a:extLst>
          </p:cNvPr>
          <p:cNvGrpSpPr/>
          <p:nvPr/>
        </p:nvGrpSpPr>
        <p:grpSpPr>
          <a:xfrm>
            <a:off x="296439" y="2487503"/>
            <a:ext cx="6147685" cy="1450521"/>
            <a:chOff x="3017467" y="2677290"/>
            <a:chExt cx="6147685" cy="1450521"/>
          </a:xfrm>
        </p:grpSpPr>
        <p:sp>
          <p:nvSpPr>
            <p:cNvPr id="3" name="文本框 6">
              <a:extLst>
                <a:ext uri="{FF2B5EF4-FFF2-40B4-BE49-F238E27FC236}">
                  <a16:creationId xmlns:a16="http://schemas.microsoft.com/office/drawing/2014/main" id="{85183427-A32F-19A5-28F1-18BF918E8636}"/>
                </a:ext>
              </a:extLst>
            </p:cNvPr>
            <p:cNvSpPr txBox="1"/>
            <p:nvPr/>
          </p:nvSpPr>
          <p:spPr>
            <a:xfrm>
              <a:off x="3017467" y="2677290"/>
              <a:ext cx="602921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0853B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Luyện</a:t>
              </a: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B0853B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 </a:t>
              </a:r>
              <a:r>
                <a:rPr kumimoji="0" lang="en-US" altLang="zh-CN" sz="8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0853B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tập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B0853B"/>
                </a:solidFill>
                <a:effectLst/>
                <a:uLnTx/>
                <a:uFillTx/>
                <a:latin typeface="UTM Guanine" panose="02040603050506020204" pitchFamily="18" charset="0"/>
                <a:ea typeface="汉仪喵魂体W" panose="00020600040101010101" pitchFamily="18" charset="-122"/>
                <a:cs typeface="+mn-cs"/>
              </a:endParaRPr>
            </a:p>
          </p:txBody>
        </p:sp>
        <p:sp>
          <p:nvSpPr>
            <p:cNvPr id="5" name="文本框 6">
              <a:extLst>
                <a:ext uri="{FF2B5EF4-FFF2-40B4-BE49-F238E27FC236}">
                  <a16:creationId xmlns:a16="http://schemas.microsoft.com/office/drawing/2014/main" id="{47422A6E-8A6C-3B56-C269-8DD9C4A8CE6B}"/>
                </a:ext>
              </a:extLst>
            </p:cNvPr>
            <p:cNvSpPr txBox="1"/>
            <p:nvPr/>
          </p:nvSpPr>
          <p:spPr>
            <a:xfrm>
              <a:off x="3135936" y="2681261"/>
              <a:ext cx="602921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Luyện</a:t>
              </a: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 </a:t>
              </a:r>
              <a:r>
                <a:rPr kumimoji="0" lang="en-US" altLang="zh-CN" sz="8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tập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Guanine" panose="02040603050506020204" pitchFamily="18" charset="0"/>
                <a:ea typeface="汉仪喵魂体W" panose="00020600040101010101" pitchFamily="18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82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5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415250D-A2B8-B9B6-F143-54DE9CC8BA0E}"/>
              </a:ext>
            </a:extLst>
          </p:cNvPr>
          <p:cNvGrpSpPr/>
          <p:nvPr/>
        </p:nvGrpSpPr>
        <p:grpSpPr>
          <a:xfrm>
            <a:off x="422541" y="0"/>
            <a:ext cx="11093597" cy="1777767"/>
            <a:chOff x="5569317" y="882632"/>
            <a:chExt cx="6579274" cy="2239116"/>
          </a:xfrm>
        </p:grpSpPr>
        <p:pic>
          <p:nvPicPr>
            <p:cNvPr id="3" name="Picture 44">
              <a:extLst>
                <a:ext uri="{FF2B5EF4-FFF2-40B4-BE49-F238E27FC236}">
                  <a16:creationId xmlns:a16="http://schemas.microsoft.com/office/drawing/2014/main" id="{EDC3FF32-8A8A-6A3D-6DB6-74348B6B5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569317" y="882632"/>
              <a:ext cx="6579274" cy="223911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95D3D2-B152-C35B-81C8-0C98FFA2D4EB}"/>
                </a:ext>
              </a:extLst>
            </p:cNvPr>
            <p:cNvSpPr txBox="1"/>
            <p:nvPr/>
          </p:nvSpPr>
          <p:spPr>
            <a:xfrm>
              <a:off x="6047686" y="1168746"/>
              <a:ext cx="5626676" cy="1666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T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rao đổi về những thông tin em muốn viết trong thư gửi cho bạn ở xa.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" name="文本框 14">
            <a:extLst>
              <a:ext uri="{FF2B5EF4-FFF2-40B4-BE49-F238E27FC236}">
                <a16:creationId xmlns:a16="http://schemas.microsoft.com/office/drawing/2014/main" id="{B123671C-8E77-203D-71D9-91CA0B9BC839}"/>
              </a:ext>
            </a:extLst>
          </p:cNvPr>
          <p:cNvSpPr txBox="1"/>
          <p:nvPr/>
        </p:nvSpPr>
        <p:spPr>
          <a:xfrm>
            <a:off x="2163196" y="2298584"/>
            <a:ext cx="8968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Thăm hỏi bạn hoặc gia đình bạn (sức khoẻ, công việc, học tập,...).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5D11D980-17EA-B295-382E-024C1275A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22690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14">
            <a:extLst>
              <a:ext uri="{FF2B5EF4-FFF2-40B4-BE49-F238E27FC236}">
                <a16:creationId xmlns:a16="http://schemas.microsoft.com/office/drawing/2014/main" id="{52984EF6-9FDD-D97C-1453-EFF055EBCCAA}"/>
              </a:ext>
            </a:extLst>
          </p:cNvPr>
          <p:cNvSpPr txBox="1"/>
          <p:nvPr/>
        </p:nvSpPr>
        <p:spPr>
          <a:xfrm>
            <a:off x="2163196" y="3958419"/>
            <a:ext cx="8968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Chia sẻ thông tin về trường lớp, gia đình, ước mơ,... (những thay đổi, hoạt động, lí do,...).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E5BED708-4D37-9218-31D4-8F5DAFA09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392884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049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0AD1F00-E1DA-E9F0-1BC9-69687ABFBE12}"/>
              </a:ext>
            </a:extLst>
          </p:cNvPr>
          <p:cNvGrpSpPr/>
          <p:nvPr/>
        </p:nvGrpSpPr>
        <p:grpSpPr>
          <a:xfrm>
            <a:off x="321368" y="1083367"/>
            <a:ext cx="3435624" cy="5774633"/>
            <a:chOff x="4669971" y="1083367"/>
            <a:chExt cx="5774633" cy="5774633"/>
          </a:xfrm>
        </p:grpSpPr>
        <p:pic>
          <p:nvPicPr>
            <p:cNvPr id="12" name="图片 5">
              <a:extLst>
                <a:ext uri="{FF2B5EF4-FFF2-40B4-BE49-F238E27FC236}">
                  <a16:creationId xmlns:a16="http://schemas.microsoft.com/office/drawing/2014/main" id="{B37B77CC-7391-B932-A2E3-5E8A82805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971" y="1083367"/>
              <a:ext cx="5774633" cy="577463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EBAE50-507A-F256-FA4B-BDCA27B4E482}"/>
                </a:ext>
              </a:extLst>
            </p:cNvPr>
            <p:cNvSpPr txBox="1"/>
            <p:nvPr/>
          </p:nvSpPr>
          <p:spPr>
            <a:xfrm>
              <a:off x="5344764" y="2618353"/>
              <a:ext cx="4229101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Thăm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endPara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780CB20-9232-862C-45C2-88C694042D61}"/>
              </a:ext>
            </a:extLst>
          </p:cNvPr>
          <p:cNvSpPr txBox="1"/>
          <p:nvPr/>
        </p:nvSpPr>
        <p:spPr>
          <a:xfrm>
            <a:off x="4157868" y="1042767"/>
            <a:ext cx="7669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Về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sức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khỏe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gia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đình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dạo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này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ra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sao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049AFB-0DE4-1B64-6241-C628FD707F5C}"/>
              </a:ext>
            </a:extLst>
          </p:cNvPr>
          <p:cNvSpPr txBox="1"/>
          <p:nvPr/>
        </p:nvSpPr>
        <p:spPr>
          <a:xfrm>
            <a:off x="4306955" y="2702601"/>
            <a:ext cx="7669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vi-VN" sz="4000" b="1">
                <a:solidFill>
                  <a:srgbClr val="FD840B"/>
                </a:solidFill>
                <a:latin typeface="Cambria" panose="02040503050406030204" pitchFamily="18" charset="0"/>
              </a:rPr>
              <a:t>Về thời tiết, khí hậu ở nơi bạn sống hiện nay thế nào?</a:t>
            </a:r>
            <a:endParaRPr lang="en-US" sz="4000" b="1" dirty="0">
              <a:solidFill>
                <a:srgbClr val="FD840B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AA1386-2DB1-5936-9526-E0CE65D6E81E}"/>
              </a:ext>
            </a:extLst>
          </p:cNvPr>
          <p:cNvSpPr txBox="1"/>
          <p:nvPr/>
        </p:nvSpPr>
        <p:spPr>
          <a:xfrm>
            <a:off x="4346711" y="4223288"/>
            <a:ext cx="76696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vi-VN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Về ngôi trường, bạn bè mới của cậu ấy trong thời gian gần đây…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60362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0AD1F00-E1DA-E9F0-1BC9-69687ABFBE12}"/>
              </a:ext>
            </a:extLst>
          </p:cNvPr>
          <p:cNvGrpSpPr/>
          <p:nvPr/>
        </p:nvGrpSpPr>
        <p:grpSpPr>
          <a:xfrm>
            <a:off x="321368" y="705679"/>
            <a:ext cx="3435624" cy="6152322"/>
            <a:chOff x="4669971" y="1083367"/>
            <a:chExt cx="5774633" cy="5774633"/>
          </a:xfrm>
        </p:grpSpPr>
        <p:pic>
          <p:nvPicPr>
            <p:cNvPr id="12" name="图片 5">
              <a:extLst>
                <a:ext uri="{FF2B5EF4-FFF2-40B4-BE49-F238E27FC236}">
                  <a16:creationId xmlns:a16="http://schemas.microsoft.com/office/drawing/2014/main" id="{B37B77CC-7391-B932-A2E3-5E8A82805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971" y="1083367"/>
              <a:ext cx="5774633" cy="577463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EBAE50-507A-F256-FA4B-BDCA27B4E482}"/>
                </a:ext>
              </a:extLst>
            </p:cNvPr>
            <p:cNvSpPr txBox="1"/>
            <p:nvPr/>
          </p:nvSpPr>
          <p:spPr>
            <a:xfrm>
              <a:off x="5194411" y="2397076"/>
              <a:ext cx="4698901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Chia sẻ thông tin về trường lớp, gia đình, ước mơ,...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780CB20-9232-862C-45C2-88C694042D61}"/>
              </a:ext>
            </a:extLst>
          </p:cNvPr>
          <p:cNvSpPr txBox="1"/>
          <p:nvPr/>
        </p:nvSpPr>
        <p:spPr>
          <a:xfrm>
            <a:off x="3998842" y="893680"/>
            <a:ext cx="766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lang="en-US" sz="3600" b="1">
                <a:solidFill>
                  <a:srgbClr val="FD840B"/>
                </a:solidFill>
                <a:latin typeface="Cambria" panose="02040503050406030204" pitchFamily="18" charset="0"/>
              </a:rPr>
              <a:t>Gần đây em học tập rất tập trung, chăm chỉ, nghiêm túc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D840B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049AFB-0DE4-1B64-6241-C628FD707F5C}"/>
              </a:ext>
            </a:extLst>
          </p:cNvPr>
          <p:cNvSpPr txBox="1"/>
          <p:nvPr/>
        </p:nvSpPr>
        <p:spPr>
          <a:xfrm>
            <a:off x="4128051" y="2086375"/>
            <a:ext cx="766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D840B"/>
                </a:solidFill>
                <a:latin typeface="Cambria" panose="02040503050406030204" pitchFamily="18" charset="0"/>
              </a:rPr>
              <a:t>Luôn làm bài tập về nhà đầy đủ, đến lớp đúng giờ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D840B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AA1386-2DB1-5936-9526-E0CE65D6E81E}"/>
              </a:ext>
            </a:extLst>
          </p:cNvPr>
          <p:cNvSpPr txBox="1"/>
          <p:nvPr/>
        </p:nvSpPr>
        <p:spPr>
          <a:xfrm>
            <a:off x="4118111" y="3298949"/>
            <a:ext cx="766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D840B"/>
                </a:solidFill>
                <a:latin typeface="Cambria" panose="02040503050406030204" pitchFamily="18" charset="0"/>
              </a:rPr>
              <a:t>Đã đạt được những điểm 9, điểm 10, được thầy cô khen…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D840B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5E62F1-B79B-7A9A-3B84-CEC5C4E089B4}"/>
              </a:ext>
            </a:extLst>
          </p:cNvPr>
          <p:cNvSpPr txBox="1"/>
          <p:nvPr/>
        </p:nvSpPr>
        <p:spPr>
          <a:xfrm>
            <a:off x="4147929" y="4591036"/>
            <a:ext cx="766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D840B"/>
                </a:solidFill>
                <a:latin typeface="Cambria" panose="02040503050406030204" pitchFamily="18" charset="0"/>
              </a:rPr>
              <a:t>Được tham gia vào các nhóm, các hoạt động tập thể của trường…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D840B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329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>
            <a:extLst>
              <a:ext uri="{FF2B5EF4-FFF2-40B4-BE49-F238E27FC236}">
                <a16:creationId xmlns:a16="http://schemas.microsoft.com/office/drawing/2014/main" id="{F24061F1-6B1E-4B39-A059-6566C46F4AA3}"/>
              </a:ext>
            </a:extLst>
          </p:cNvPr>
          <p:cNvGrpSpPr/>
          <p:nvPr/>
        </p:nvGrpSpPr>
        <p:grpSpPr>
          <a:xfrm>
            <a:off x="516835" y="1381604"/>
            <a:ext cx="11201400" cy="4374355"/>
            <a:chOff x="6845436" y="2128037"/>
            <a:chExt cx="4633412" cy="4374355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C5E661F0-5929-4406-9E71-47E2623D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5436" y="2128037"/>
              <a:ext cx="4633412" cy="4374355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8DCFC6CC-19FE-45E8-80A6-0F3FC08D0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94289" y="3312309"/>
              <a:ext cx="1048603" cy="469433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DACB1E5-B118-4F4E-8A3B-BD270B3E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5599" y="3669921"/>
              <a:ext cx="1111092" cy="53856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75CB21E8-4D57-4ECB-8891-763130EC1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62918" y="100138"/>
            <a:ext cx="14259780" cy="46333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0D07E73-A9F9-4EA6-84DB-0AB3645F57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6257" y="544315"/>
            <a:ext cx="2965158" cy="1206543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CA2A5DA5-47E4-4AFE-9A4C-BFC65C8C3A5E}"/>
              </a:ext>
            </a:extLst>
          </p:cNvPr>
          <p:cNvGrpSpPr/>
          <p:nvPr/>
        </p:nvGrpSpPr>
        <p:grpSpPr>
          <a:xfrm>
            <a:off x="3088118" y="4994620"/>
            <a:ext cx="6213231" cy="1802452"/>
            <a:chOff x="6296269" y="5376694"/>
            <a:chExt cx="5968501" cy="1531158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82A1DEE6-67F4-444B-9E4A-DAD92EF03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96269" y="6176269"/>
              <a:ext cx="5968501" cy="731583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4B10DAF-2F89-4262-8BB9-F12F7A81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38924" y="6065195"/>
              <a:ext cx="902286" cy="548688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AF3B7D41-FE30-49B6-83B9-3E10538BD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72230" y="6194518"/>
              <a:ext cx="1213209" cy="615749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57CA2EB0-3A96-4519-804A-8ABE195E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081421" y="6152333"/>
              <a:ext cx="713294" cy="646232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90AABCE6-8628-44D6-8A23-56A5372E0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265233" y="5376694"/>
              <a:ext cx="3993226" cy="1261981"/>
            </a:xfrm>
            <a:prstGeom prst="rect">
              <a:avLst/>
            </a:prstGeom>
          </p:spPr>
        </p:pic>
      </p:grpSp>
      <p:pic>
        <p:nvPicPr>
          <p:cNvPr id="40" name="图片 39">
            <a:extLst>
              <a:ext uri="{FF2B5EF4-FFF2-40B4-BE49-F238E27FC236}">
                <a16:creationId xmlns:a16="http://schemas.microsoft.com/office/drawing/2014/main" id="{0C46C3EB-4E01-4F31-9716-97BF98EF79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5221">
            <a:off x="3718538" y="5055386"/>
            <a:ext cx="2334970" cy="1402202"/>
          </a:xfrm>
          <a:prstGeom prst="rect">
            <a:avLst/>
          </a:prstGeom>
        </p:spPr>
      </p:pic>
      <p:grpSp>
        <p:nvGrpSpPr>
          <p:cNvPr id="64" name="组合 63">
            <a:extLst>
              <a:ext uri="{FF2B5EF4-FFF2-40B4-BE49-F238E27FC236}">
                <a16:creationId xmlns:a16="http://schemas.microsoft.com/office/drawing/2014/main" id="{FA7B3BDB-A70B-4F66-9EF4-EE59850E3FDE}"/>
              </a:ext>
            </a:extLst>
          </p:cNvPr>
          <p:cNvGrpSpPr/>
          <p:nvPr/>
        </p:nvGrpSpPr>
        <p:grpSpPr>
          <a:xfrm>
            <a:off x="10618590" y="782288"/>
            <a:ext cx="2718490" cy="1345749"/>
            <a:chOff x="10618590" y="782288"/>
            <a:chExt cx="2718490" cy="1345749"/>
          </a:xfrm>
        </p:grpSpPr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0362F015-B585-44AA-B03F-32353682A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0984832" y="1170891"/>
              <a:ext cx="2352248" cy="957146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2A149F15-61E4-481A-970D-79AF0C7AC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" t="3910" r="63932" b="70719"/>
            <a:stretch/>
          </p:blipFill>
          <p:spPr>
            <a:xfrm flipH="1">
              <a:off x="10618590" y="782288"/>
              <a:ext cx="1434005" cy="108752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EE5D155-21D0-4E81-8BC2-F515936017A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71875" y="522108"/>
            <a:ext cx="3865199" cy="1341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32955-DE47-466D-895B-C4BA3A6501B8}"/>
              </a:ext>
            </a:extLst>
          </p:cNvPr>
          <p:cNvSpPr txBox="1"/>
          <p:nvPr/>
        </p:nvSpPr>
        <p:spPr>
          <a:xfrm>
            <a:off x="2575560" y="2548665"/>
            <a:ext cx="75722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3 - 4 câu về tình cảm với người thân hoặc bạn bè, trong đó có sử dụng các động từ thể hiện tình cảm, cảm xúc.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5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AE0630-CA05-FCF2-6081-702B87B9D52B}"/>
              </a:ext>
            </a:extLst>
          </p:cNvPr>
          <p:cNvSpPr txBox="1"/>
          <p:nvPr/>
        </p:nvSpPr>
        <p:spPr>
          <a:xfrm>
            <a:off x="2089353" y="2374438"/>
            <a:ext cx="8788739" cy="199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4400" b="1" dirty="0">
                <a:latin typeface="Cambria" panose="02040503050406030204" pitchFamily="18" charset="0"/>
              </a:rPr>
              <a:t>Chia </a:t>
            </a:r>
            <a:r>
              <a:rPr lang="en-US" sz="4400" b="1" dirty="0" err="1">
                <a:latin typeface="Cambria" panose="02040503050406030204" pitchFamily="18" charset="0"/>
              </a:rPr>
              <a:t>sẻ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bài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học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với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người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thân</a:t>
            </a:r>
            <a:r>
              <a:rPr lang="en-US" sz="4400" b="1" dirty="0">
                <a:latin typeface="Cambria" panose="020405030504060302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4400" b="1" dirty="0" err="1">
                <a:latin typeface="Cambria" panose="02040503050406030204" pitchFamily="18" charset="0"/>
              </a:rPr>
              <a:t>Chuẩn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bị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bài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mới</a:t>
            </a:r>
            <a:r>
              <a:rPr lang="en-US" sz="4400" b="1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C2BC2D-2792-5361-6F09-41B25319D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687" y="393952"/>
            <a:ext cx="5587170" cy="263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65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>
            <a:extLst>
              <a:ext uri="{FF2B5EF4-FFF2-40B4-BE49-F238E27FC236}">
                <a16:creationId xmlns:a16="http://schemas.microsoft.com/office/drawing/2014/main" id="{F24061F1-6B1E-4B39-A059-6566C46F4AA3}"/>
              </a:ext>
            </a:extLst>
          </p:cNvPr>
          <p:cNvGrpSpPr/>
          <p:nvPr/>
        </p:nvGrpSpPr>
        <p:grpSpPr>
          <a:xfrm>
            <a:off x="6845436" y="2128037"/>
            <a:ext cx="4633412" cy="4374355"/>
            <a:chOff x="6845436" y="2128037"/>
            <a:chExt cx="4633412" cy="4374355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C5E661F0-5929-4406-9E71-47E2623D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5436" y="2128037"/>
              <a:ext cx="4633412" cy="4374355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8DCFC6CC-19FE-45E8-80A6-0F3FC08D0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94289" y="3312309"/>
              <a:ext cx="1048603" cy="469433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DACB1E5-B118-4F4E-8A3B-BD270B3E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5599" y="3669921"/>
              <a:ext cx="1111092" cy="538565"/>
            </a:xfrm>
            <a:prstGeom prst="rect">
              <a:avLst/>
            </a:prstGeom>
          </p:spPr>
        </p:pic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E3B43402-DBD3-4A4B-8EBB-474DE3A07D23}"/>
                </a:ext>
              </a:extLst>
            </p:cNvPr>
            <p:cNvSpPr txBox="1"/>
            <p:nvPr/>
          </p:nvSpPr>
          <p:spPr>
            <a:xfrm>
              <a:off x="8678447" y="3772073"/>
              <a:ext cx="24906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ce Script MT" panose="030303020206070C0B05" pitchFamily="66" charset="0"/>
                  <a:ea typeface="等线" panose="02010600030101010101" pitchFamily="2" charset="-122"/>
                  <a:cs typeface="+mn-cs"/>
                </a:rPr>
                <a:t>Happy Time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ce Script MT" panose="030303020206070C0B05" pitchFamily="66" charset="0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75CB21E8-4D57-4ECB-8891-763130EC1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62918" y="100138"/>
            <a:ext cx="14259780" cy="46333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0D07E73-A9F9-4EA6-84DB-0AB3645F57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6257" y="544315"/>
            <a:ext cx="2965158" cy="1206543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CA2A5DA5-47E4-4AFE-9A4C-BFC65C8C3A5E}"/>
              </a:ext>
            </a:extLst>
          </p:cNvPr>
          <p:cNvGrpSpPr/>
          <p:nvPr/>
        </p:nvGrpSpPr>
        <p:grpSpPr>
          <a:xfrm>
            <a:off x="6003472" y="5104812"/>
            <a:ext cx="6213231" cy="1802452"/>
            <a:chOff x="6296269" y="5376694"/>
            <a:chExt cx="5968501" cy="1531158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82A1DEE6-67F4-444B-9E4A-DAD92EF03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96269" y="6176269"/>
              <a:ext cx="5968501" cy="731583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4B10DAF-2F89-4262-8BB9-F12F7A81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38924" y="6065195"/>
              <a:ext cx="902286" cy="548688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AF3B7D41-FE30-49B6-83B9-3E10538BD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72230" y="6194518"/>
              <a:ext cx="1213209" cy="615749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57CA2EB0-3A96-4519-804A-8ABE195E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081421" y="6152333"/>
              <a:ext cx="713294" cy="646232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90AABCE6-8628-44D6-8A23-56A5372E0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265233" y="5376694"/>
              <a:ext cx="3993226" cy="1261981"/>
            </a:xfrm>
            <a:prstGeom prst="rect">
              <a:avLst/>
            </a:prstGeom>
          </p:spPr>
        </p:pic>
      </p:grpSp>
      <p:pic>
        <p:nvPicPr>
          <p:cNvPr id="39" name="图片 38">
            <a:extLst>
              <a:ext uri="{FF2B5EF4-FFF2-40B4-BE49-F238E27FC236}">
                <a16:creationId xmlns:a16="http://schemas.microsoft.com/office/drawing/2014/main" id="{F2DC2976-5501-4A8F-88BC-D3FBE767F7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6151" y="5167103"/>
            <a:ext cx="4493141" cy="1810669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0C46C3EB-4E01-4F31-9716-97BF98EF79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5221">
            <a:off x="3718538" y="5055386"/>
            <a:ext cx="2334970" cy="1402202"/>
          </a:xfrm>
          <a:prstGeom prst="rect">
            <a:avLst/>
          </a:prstGeom>
        </p:spPr>
      </p:pic>
      <p:grpSp>
        <p:nvGrpSpPr>
          <p:cNvPr id="64" name="组合 63">
            <a:extLst>
              <a:ext uri="{FF2B5EF4-FFF2-40B4-BE49-F238E27FC236}">
                <a16:creationId xmlns:a16="http://schemas.microsoft.com/office/drawing/2014/main" id="{FA7B3BDB-A70B-4F66-9EF4-EE59850E3FDE}"/>
              </a:ext>
            </a:extLst>
          </p:cNvPr>
          <p:cNvGrpSpPr/>
          <p:nvPr/>
        </p:nvGrpSpPr>
        <p:grpSpPr>
          <a:xfrm>
            <a:off x="10618590" y="782288"/>
            <a:ext cx="2718490" cy="1345749"/>
            <a:chOff x="10618590" y="782288"/>
            <a:chExt cx="2718490" cy="1345749"/>
          </a:xfrm>
        </p:grpSpPr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0362F015-B585-44AA-B03F-32353682A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0984832" y="1170891"/>
              <a:ext cx="2352248" cy="957146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2A149F15-61E4-481A-970D-79AF0C7AC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" t="3910" r="63932" b="70719"/>
            <a:stretch/>
          </p:blipFill>
          <p:spPr>
            <a:xfrm flipH="1">
              <a:off x="10618590" y="782288"/>
              <a:ext cx="1434005" cy="1087525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6658" y="2016918"/>
            <a:ext cx="6492985" cy="280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>
            <a:extLst>
              <a:ext uri="{FF2B5EF4-FFF2-40B4-BE49-F238E27FC236}">
                <a16:creationId xmlns:a16="http://schemas.microsoft.com/office/drawing/2014/main" id="{F24061F1-6B1E-4B39-A059-6566C46F4AA3}"/>
              </a:ext>
            </a:extLst>
          </p:cNvPr>
          <p:cNvGrpSpPr/>
          <p:nvPr/>
        </p:nvGrpSpPr>
        <p:grpSpPr>
          <a:xfrm>
            <a:off x="6845436" y="2128037"/>
            <a:ext cx="4633412" cy="4374355"/>
            <a:chOff x="6845436" y="2128037"/>
            <a:chExt cx="4633412" cy="4374355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C5E661F0-5929-4406-9E71-47E2623D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5436" y="2128037"/>
              <a:ext cx="4633412" cy="4374355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8DCFC6CC-19FE-45E8-80A6-0F3FC08D0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94289" y="3312309"/>
              <a:ext cx="1048603" cy="469433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DACB1E5-B118-4F4E-8A3B-BD270B3E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5599" y="3669921"/>
              <a:ext cx="1111092" cy="53856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75CB21E8-4D57-4ECB-8891-763130EC1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62918" y="100138"/>
            <a:ext cx="14259780" cy="46333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0D07E73-A9F9-4EA6-84DB-0AB3645F57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2756" y="381899"/>
            <a:ext cx="1553350" cy="632069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CA2A5DA5-47E4-4AFE-9A4C-BFC65C8C3A5E}"/>
              </a:ext>
            </a:extLst>
          </p:cNvPr>
          <p:cNvGrpSpPr/>
          <p:nvPr/>
        </p:nvGrpSpPr>
        <p:grpSpPr>
          <a:xfrm>
            <a:off x="6003472" y="5104812"/>
            <a:ext cx="6213231" cy="1802452"/>
            <a:chOff x="6296269" y="5376694"/>
            <a:chExt cx="5968501" cy="1531158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82A1DEE6-67F4-444B-9E4A-DAD92EF03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96269" y="6176269"/>
              <a:ext cx="5968501" cy="731583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4B10DAF-2F89-4262-8BB9-F12F7A81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38924" y="6065195"/>
              <a:ext cx="902286" cy="548688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AF3B7D41-FE30-49B6-83B9-3E10538BD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72230" y="6194518"/>
              <a:ext cx="1213209" cy="615749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57CA2EB0-3A96-4519-804A-8ABE195E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081421" y="6152333"/>
              <a:ext cx="713294" cy="646232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90AABCE6-8628-44D6-8A23-56A5372E0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265233" y="5376694"/>
              <a:ext cx="3993226" cy="1261981"/>
            </a:xfrm>
            <a:prstGeom prst="rect">
              <a:avLst/>
            </a:prstGeom>
          </p:spPr>
        </p:pic>
      </p:grpSp>
      <p:pic>
        <p:nvPicPr>
          <p:cNvPr id="39" name="图片 38">
            <a:extLst>
              <a:ext uri="{FF2B5EF4-FFF2-40B4-BE49-F238E27FC236}">
                <a16:creationId xmlns:a16="http://schemas.microsoft.com/office/drawing/2014/main" id="{F2DC2976-5501-4A8F-88BC-D3FBE767F7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681" y="5387251"/>
            <a:ext cx="3452638" cy="139136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0C46C3EB-4E01-4F31-9716-97BF98EF79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5221">
            <a:off x="3718538" y="5055386"/>
            <a:ext cx="2334970" cy="1402202"/>
          </a:xfrm>
          <a:prstGeom prst="rect">
            <a:avLst/>
          </a:prstGeom>
        </p:spPr>
      </p:pic>
      <p:grpSp>
        <p:nvGrpSpPr>
          <p:cNvPr id="64" name="组合 63">
            <a:extLst>
              <a:ext uri="{FF2B5EF4-FFF2-40B4-BE49-F238E27FC236}">
                <a16:creationId xmlns:a16="http://schemas.microsoft.com/office/drawing/2014/main" id="{FA7B3BDB-A70B-4F66-9EF4-EE59850E3FDE}"/>
              </a:ext>
            </a:extLst>
          </p:cNvPr>
          <p:cNvGrpSpPr/>
          <p:nvPr/>
        </p:nvGrpSpPr>
        <p:grpSpPr>
          <a:xfrm>
            <a:off x="8580956" y="326926"/>
            <a:ext cx="3932903" cy="1750450"/>
            <a:chOff x="10618590" y="782288"/>
            <a:chExt cx="2718490" cy="1345749"/>
          </a:xfrm>
        </p:grpSpPr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0362F015-B585-44AA-B03F-32353682A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0984832" y="1170891"/>
              <a:ext cx="2352248" cy="957146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2A149F15-61E4-481A-970D-79AF0C7AC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" t="3910" r="63932" b="70719"/>
            <a:stretch/>
          </p:blipFill>
          <p:spPr>
            <a:xfrm flipH="1">
              <a:off x="10618590" y="782288"/>
              <a:ext cx="1434005" cy="1087525"/>
            </a:xfrm>
            <a:prstGeom prst="rect">
              <a:avLst/>
            </a:prstGeom>
          </p:spPr>
        </p:pic>
      </p:grpSp>
      <p:sp>
        <p:nvSpPr>
          <p:cNvPr id="28" name="Google Shape;487;p33"/>
          <p:cNvSpPr txBox="1">
            <a:spLocks/>
          </p:cNvSpPr>
          <p:nvPr/>
        </p:nvSpPr>
        <p:spPr>
          <a:xfrm>
            <a:off x="-671869" y="1192208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ubblegum Sans"/>
              </a:rPr>
              <a:t>Thứ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ubblegum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ubblegum Sans"/>
              </a:rPr>
              <a:t>ngày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ubblegum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ubblegum Sans"/>
              </a:rPr>
              <a:t>tháng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ubblegum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ubblegum Sans"/>
              </a:rPr>
              <a:t>năm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ubblegum Sans"/>
              </a:rPr>
              <a:t> 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6399E7-0D0C-4411-A070-F9C6219E5E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67518" y="1953499"/>
            <a:ext cx="3993226" cy="969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0E33A6-3201-F6E4-065B-9F987FD18C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0689" y="2489315"/>
            <a:ext cx="6724471" cy="3212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3E5CF1-CB1B-CDB7-6328-0EB73D1A308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9295" y="2024216"/>
            <a:ext cx="1652159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6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D5D7E054-7E82-4F00-917E-817EA5924FAA}"/>
              </a:ext>
            </a:extLst>
          </p:cNvPr>
          <p:cNvGrpSpPr/>
          <p:nvPr/>
        </p:nvGrpSpPr>
        <p:grpSpPr>
          <a:xfrm>
            <a:off x="6598156" y="1622550"/>
            <a:ext cx="5168835" cy="4879842"/>
            <a:chOff x="6598156" y="1622550"/>
            <a:chExt cx="5168835" cy="4879842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C5E661F0-5929-4406-9E71-47E2623D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8156" y="1622550"/>
              <a:ext cx="5168835" cy="487984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8DCFC6CC-19FE-45E8-80A6-0F3FC08D0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0527" y="2807155"/>
              <a:ext cx="1048603" cy="469433"/>
            </a:xfrm>
            <a:prstGeom prst="rect">
              <a:avLst/>
            </a:prstGeom>
          </p:spPr>
        </p:pic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E3B43402-DBD3-4A4B-8EBB-474DE3A07D23}"/>
                </a:ext>
              </a:extLst>
            </p:cNvPr>
            <p:cNvSpPr txBox="1"/>
            <p:nvPr/>
          </p:nvSpPr>
          <p:spPr>
            <a:xfrm>
              <a:off x="8329897" y="3242010"/>
              <a:ext cx="24906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ce Script MT" panose="030303020206070C0B05" pitchFamily="66" charset="0"/>
                  <a:ea typeface="等线" panose="02010600030101010101" pitchFamily="2" charset="-122"/>
                  <a:cs typeface="+mn-cs"/>
                </a:rPr>
                <a:t>Happy Time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ce Script MT" panose="030303020206070C0B05" pitchFamily="66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86F95B70-7F61-43DD-A821-A007FE1E7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01966" y="2908060"/>
              <a:ext cx="1111092" cy="53856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75CB21E8-4D57-4ECB-8891-763130EC1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62918" y="100138"/>
            <a:ext cx="14259780" cy="463336"/>
          </a:xfrm>
          <a:prstGeom prst="rect">
            <a:avLst/>
          </a:prstGeom>
        </p:spPr>
      </p:pic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1418660C-F9EF-4ABF-B2DD-3EA75AD84CBD}"/>
              </a:ext>
            </a:extLst>
          </p:cNvPr>
          <p:cNvCxnSpPr>
            <a:cxnSpLocks/>
          </p:cNvCxnSpPr>
          <p:nvPr/>
        </p:nvCxnSpPr>
        <p:spPr>
          <a:xfrm>
            <a:off x="574475" y="2189844"/>
            <a:ext cx="0" cy="2111533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03A7DB17-E722-49A3-B5C0-D174FD581D2D}"/>
              </a:ext>
            </a:extLst>
          </p:cNvPr>
          <p:cNvCxnSpPr>
            <a:cxnSpLocks/>
          </p:cNvCxnSpPr>
          <p:nvPr/>
        </p:nvCxnSpPr>
        <p:spPr>
          <a:xfrm>
            <a:off x="574475" y="4301377"/>
            <a:ext cx="3249489" cy="0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0A38A2EC-0C24-4EBF-B76C-F128561AFBB3}"/>
              </a:ext>
            </a:extLst>
          </p:cNvPr>
          <p:cNvCxnSpPr>
            <a:cxnSpLocks/>
          </p:cNvCxnSpPr>
          <p:nvPr/>
        </p:nvCxnSpPr>
        <p:spPr>
          <a:xfrm>
            <a:off x="4084351" y="2383897"/>
            <a:ext cx="1654514" cy="0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224CA6B2-8F5F-4B8A-9697-39D02860ED8D}"/>
              </a:ext>
            </a:extLst>
          </p:cNvPr>
          <p:cNvCxnSpPr/>
          <p:nvPr/>
        </p:nvCxnSpPr>
        <p:spPr>
          <a:xfrm>
            <a:off x="5738865" y="2383897"/>
            <a:ext cx="0" cy="1728027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片 61">
            <a:extLst>
              <a:ext uri="{FF2B5EF4-FFF2-40B4-BE49-F238E27FC236}">
                <a16:creationId xmlns:a16="http://schemas.microsoft.com/office/drawing/2014/main" id="{2A149F15-61E4-481A-970D-79AF0C7ACC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5" t="76720" r="32561" b="-2091"/>
          <a:stretch/>
        </p:blipFill>
        <p:spPr>
          <a:xfrm flipH="1">
            <a:off x="10618590" y="960956"/>
            <a:ext cx="1434005" cy="10875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F2DC2976-5501-4A8F-88BC-D3FBE767F7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3970" y="4362227"/>
            <a:ext cx="4493141" cy="1810669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CA2A5DA5-47E4-4AFE-9A4C-BFC65C8C3A5E}"/>
              </a:ext>
            </a:extLst>
          </p:cNvPr>
          <p:cNvGrpSpPr/>
          <p:nvPr/>
        </p:nvGrpSpPr>
        <p:grpSpPr>
          <a:xfrm>
            <a:off x="6003472" y="5104812"/>
            <a:ext cx="6213231" cy="1802452"/>
            <a:chOff x="6296269" y="5376694"/>
            <a:chExt cx="5968501" cy="1531158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82A1DEE6-67F4-444B-9E4A-DAD92EF03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96269" y="6176269"/>
              <a:ext cx="5968501" cy="731583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4B10DAF-2F89-4262-8BB9-F12F7A81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38924" y="6065195"/>
              <a:ext cx="902286" cy="548688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AF3B7D41-FE30-49B6-83B9-3E10538BD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72230" y="6194518"/>
              <a:ext cx="1213209" cy="615749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57CA2EB0-3A96-4519-804A-8ABE195E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081421" y="6152333"/>
              <a:ext cx="713294" cy="646232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90AABCE6-8628-44D6-8A23-56A5372E0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65233" y="5376694"/>
              <a:ext cx="3993226" cy="1261981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3913E04B-1F6F-45F4-97A5-6EE354131F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0" t="64450" r="63336" b="-6857"/>
          <a:stretch/>
        </p:blipFill>
        <p:spPr>
          <a:xfrm>
            <a:off x="135744" y="1152379"/>
            <a:ext cx="2289486" cy="1817775"/>
          </a:xfrm>
          <a:prstGeom prst="rect">
            <a:avLst/>
          </a:prstGeom>
        </p:spPr>
      </p:pic>
      <p:sp>
        <p:nvSpPr>
          <p:cNvPr id="22" name="文本框 18"/>
          <p:cNvSpPr txBox="1"/>
          <p:nvPr/>
        </p:nvSpPr>
        <p:spPr>
          <a:xfrm>
            <a:off x="1964707" y="1481489"/>
            <a:ext cx="2383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srgbClr val="6DAA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站酷快乐体2016修订版" panose="02010600030101010101" pitchFamily="2" charset="-122"/>
                <a:cs typeface="Calibri" panose="020F0502020204030204" pitchFamily="34" charset="0"/>
                <a:sym typeface="Arial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 w="3175">
                <a:solidFill>
                  <a:srgbClr val="FFFFFF"/>
                </a:solidFill>
              </a:ln>
              <a:solidFill>
                <a:srgbClr val="6DAA2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站酷快乐体2016修订版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097785-48E4-379F-5A86-0261E70CDF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5462" y="2609522"/>
            <a:ext cx="5797798" cy="72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9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53548" y="12494"/>
            <a:ext cx="9131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1. </a:t>
            </a:r>
            <a:r>
              <a:rPr kumimoji="0" lang="vi-VN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Đọc bức thư dưới đây và trả lời câu hỏi.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inpin heiti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2EFA45-AB65-1E7B-FDEC-DCBC0E94E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301" y="656132"/>
            <a:ext cx="8754615" cy="57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348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674195F-7211-435C-AA1F-ACB3F3AA1409}"/>
              </a:ext>
            </a:extLst>
          </p:cNvPr>
          <p:cNvSpPr txBox="1"/>
          <p:nvPr/>
        </p:nvSpPr>
        <p:spPr>
          <a:xfrm>
            <a:off x="7232374" y="993785"/>
            <a:ext cx="4959626" cy="1569660"/>
          </a:xfrm>
          <a:custGeom>
            <a:avLst/>
            <a:gdLst>
              <a:gd name="connsiteX0" fmla="*/ 0 w 4959626"/>
              <a:gd name="connsiteY0" fmla="*/ 0 h 1569660"/>
              <a:gd name="connsiteX1" fmla="*/ 4959626 w 4959626"/>
              <a:gd name="connsiteY1" fmla="*/ 0 h 1569660"/>
              <a:gd name="connsiteX2" fmla="*/ 4959626 w 4959626"/>
              <a:gd name="connsiteY2" fmla="*/ 1569660 h 1569660"/>
              <a:gd name="connsiteX3" fmla="*/ 0 w 4959626"/>
              <a:gd name="connsiteY3" fmla="*/ 1569660 h 1569660"/>
              <a:gd name="connsiteX4" fmla="*/ 0 w 4959626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9626" h="1569660" fill="none" extrusionOk="0">
                <a:moveTo>
                  <a:pt x="0" y="0"/>
                </a:moveTo>
                <a:cubicBezTo>
                  <a:pt x="1035737" y="5222"/>
                  <a:pt x="2558444" y="24918"/>
                  <a:pt x="4959626" y="0"/>
                </a:cubicBezTo>
                <a:cubicBezTo>
                  <a:pt x="5057187" y="257633"/>
                  <a:pt x="4911235" y="890565"/>
                  <a:pt x="4959626" y="1569660"/>
                </a:cubicBezTo>
                <a:cubicBezTo>
                  <a:pt x="4256511" y="1404899"/>
                  <a:pt x="2082223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959626" h="1569660" stroke="0" extrusionOk="0">
                <a:moveTo>
                  <a:pt x="0" y="0"/>
                </a:moveTo>
                <a:cubicBezTo>
                  <a:pt x="1976780" y="11849"/>
                  <a:pt x="3853100" y="-161459"/>
                  <a:pt x="4959626" y="0"/>
                </a:cubicBezTo>
                <a:cubicBezTo>
                  <a:pt x="4933738" y="662121"/>
                  <a:pt x="5029038" y="1402874"/>
                  <a:pt x="4959626" y="1569660"/>
                </a:cubicBezTo>
                <a:cubicBezTo>
                  <a:pt x="4077520" y="1423800"/>
                  <a:pt x="1741390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cs typeface="Arial" panose="020B0604020202020204" pitchFamily="34" charset="0"/>
              </a:rPr>
              <a:t>a. Thư trên của ai gửi cho ai? Dựa vào đâu mà em biết?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0AD5DC-8FE1-43E8-8B5D-DE8B2F3EB86E}"/>
              </a:ext>
            </a:extLst>
          </p:cNvPr>
          <p:cNvSpPr txBox="1"/>
          <p:nvPr/>
        </p:nvSpPr>
        <p:spPr>
          <a:xfrm>
            <a:off x="7332675" y="3651012"/>
            <a:ext cx="4685448" cy="2246769"/>
          </a:xfrm>
          <a:custGeom>
            <a:avLst/>
            <a:gdLst>
              <a:gd name="connsiteX0" fmla="*/ 0 w 4685448"/>
              <a:gd name="connsiteY0" fmla="*/ 0 h 2246769"/>
              <a:gd name="connsiteX1" fmla="*/ 4685448 w 4685448"/>
              <a:gd name="connsiteY1" fmla="*/ 0 h 2246769"/>
              <a:gd name="connsiteX2" fmla="*/ 4685448 w 4685448"/>
              <a:gd name="connsiteY2" fmla="*/ 2246769 h 2246769"/>
              <a:gd name="connsiteX3" fmla="*/ 0 w 4685448"/>
              <a:gd name="connsiteY3" fmla="*/ 2246769 h 2246769"/>
              <a:gd name="connsiteX4" fmla="*/ 0 w 4685448"/>
              <a:gd name="connsiteY4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5448" h="2246769" fill="none" extrusionOk="0">
                <a:moveTo>
                  <a:pt x="0" y="0"/>
                </a:moveTo>
                <a:cubicBezTo>
                  <a:pt x="629501" y="5222"/>
                  <a:pt x="2819048" y="24918"/>
                  <a:pt x="4685448" y="0"/>
                </a:cubicBezTo>
                <a:cubicBezTo>
                  <a:pt x="4524203" y="264203"/>
                  <a:pt x="4641688" y="1906360"/>
                  <a:pt x="4685448" y="2246769"/>
                </a:cubicBezTo>
                <a:cubicBezTo>
                  <a:pt x="3295017" y="2082008"/>
                  <a:pt x="1783164" y="2364919"/>
                  <a:pt x="0" y="2246769"/>
                </a:cubicBezTo>
                <a:cubicBezTo>
                  <a:pt x="-55725" y="1989066"/>
                  <a:pt x="17072" y="394296"/>
                  <a:pt x="0" y="0"/>
                </a:cubicBezTo>
                <a:close/>
              </a:path>
              <a:path w="4685448" h="2246769" stroke="0" extrusionOk="0">
                <a:moveTo>
                  <a:pt x="0" y="0"/>
                </a:moveTo>
                <a:cubicBezTo>
                  <a:pt x="1542191" y="11849"/>
                  <a:pt x="4213605" y="-161459"/>
                  <a:pt x="4685448" y="0"/>
                </a:cubicBezTo>
                <a:cubicBezTo>
                  <a:pt x="4688578" y="606820"/>
                  <a:pt x="4584272" y="1163246"/>
                  <a:pt x="4685448" y="2246769"/>
                </a:cubicBezTo>
                <a:cubicBezTo>
                  <a:pt x="2447273" y="2100909"/>
                  <a:pt x="2059075" y="2168445"/>
                  <a:pt x="0" y="2246769"/>
                </a:cubicBezTo>
                <a:cubicBezTo>
                  <a:pt x="74291" y="1452973"/>
                  <a:pt x="168006" y="677708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cs typeface="Arial" panose="020B0604020202020204" pitchFamily="34" charset="0"/>
              </a:rPr>
              <a:t>Bức thư của bạn Phương Linh viết cho bạn Việt Phương. </a:t>
            </a:r>
            <a:r>
              <a:rPr lang="vi-VN" sz="2800" i="1" dirty="0">
                <a:solidFill>
                  <a:srgbClr val="FF0000"/>
                </a:solidFill>
                <a:cs typeface="Arial" panose="020B0604020202020204" pitchFamily="34" charset="0"/>
              </a:rPr>
              <a:t>Em biết điều đó dựa vào lời chào đầu thư và cuối thư.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: Shape 34">
            <a:extLst>
              <a:ext uri="{FF2B5EF4-FFF2-40B4-BE49-F238E27FC236}">
                <a16:creationId xmlns:a16="http://schemas.microsoft.com/office/drawing/2014/main" id="{A46CBAC1-04E3-4EBC-96EF-9382424D3578}"/>
              </a:ext>
            </a:extLst>
          </p:cNvPr>
          <p:cNvSpPr/>
          <p:nvPr/>
        </p:nvSpPr>
        <p:spPr>
          <a:xfrm>
            <a:off x="7221629" y="266521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759C0B-40CF-DFCD-FFE4-48D572848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27" y="665923"/>
            <a:ext cx="7037678" cy="498944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3A8836-0488-005B-FDDF-EC2C548E8E35}"/>
              </a:ext>
            </a:extLst>
          </p:cNvPr>
          <p:cNvCxnSpPr>
            <a:cxnSpLocks/>
          </p:cNvCxnSpPr>
          <p:nvPr/>
        </p:nvCxnSpPr>
        <p:spPr>
          <a:xfrm>
            <a:off x="1153288" y="1575683"/>
            <a:ext cx="15600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056525-4A8C-6D3F-1072-FB59F4D7BD79}"/>
              </a:ext>
            </a:extLst>
          </p:cNvPr>
          <p:cNvCxnSpPr>
            <a:cxnSpLocks/>
          </p:cNvCxnSpPr>
          <p:nvPr/>
        </p:nvCxnSpPr>
        <p:spPr>
          <a:xfrm>
            <a:off x="4035636" y="5471822"/>
            <a:ext cx="8742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227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674195F-7211-435C-AA1F-ACB3F3AA1409}"/>
              </a:ext>
            </a:extLst>
          </p:cNvPr>
          <p:cNvSpPr txBox="1"/>
          <p:nvPr/>
        </p:nvSpPr>
        <p:spPr>
          <a:xfrm>
            <a:off x="506895" y="685672"/>
            <a:ext cx="10860157" cy="1323439"/>
          </a:xfrm>
          <a:custGeom>
            <a:avLst/>
            <a:gdLst>
              <a:gd name="connsiteX0" fmla="*/ 0 w 10860157"/>
              <a:gd name="connsiteY0" fmla="*/ 0 h 1323439"/>
              <a:gd name="connsiteX1" fmla="*/ 10860157 w 10860157"/>
              <a:gd name="connsiteY1" fmla="*/ 0 h 1323439"/>
              <a:gd name="connsiteX2" fmla="*/ 10860157 w 10860157"/>
              <a:gd name="connsiteY2" fmla="*/ 1323439 h 1323439"/>
              <a:gd name="connsiteX3" fmla="*/ 0 w 10860157"/>
              <a:gd name="connsiteY3" fmla="*/ 1323439 h 1323439"/>
              <a:gd name="connsiteX4" fmla="*/ 0 w 10860157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0157" h="1323439" fill="none" extrusionOk="0">
                <a:moveTo>
                  <a:pt x="0" y="0"/>
                </a:moveTo>
                <a:cubicBezTo>
                  <a:pt x="4386577" y="5222"/>
                  <a:pt x="6622571" y="24918"/>
                  <a:pt x="10860157" y="0"/>
                </a:cubicBezTo>
                <a:cubicBezTo>
                  <a:pt x="10797563" y="502581"/>
                  <a:pt x="10823199" y="742429"/>
                  <a:pt x="10860157" y="1323439"/>
                </a:cubicBezTo>
                <a:cubicBezTo>
                  <a:pt x="7247251" y="1158678"/>
                  <a:pt x="2693033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10860157" h="1323439" stroke="0" extrusionOk="0">
                <a:moveTo>
                  <a:pt x="0" y="0"/>
                </a:moveTo>
                <a:cubicBezTo>
                  <a:pt x="1431178" y="11849"/>
                  <a:pt x="8874041" y="-161459"/>
                  <a:pt x="10860157" y="0"/>
                </a:cubicBezTo>
                <a:cubicBezTo>
                  <a:pt x="10845497" y="501774"/>
                  <a:pt x="10780222" y="1007572"/>
                  <a:pt x="10860157" y="1323439"/>
                </a:cubicBezTo>
                <a:cubicBezTo>
                  <a:pt x="7985639" y="1177579"/>
                  <a:pt x="2084457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prstClr val="black"/>
                </a:solidFill>
                <a:cs typeface="Arial" panose="020B0604020202020204" pitchFamily="34" charset="0"/>
              </a:rPr>
              <a:t>b. Bức thư gồm mấy phần? Nêu nội dung của từng phần.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0AD5DC-8FE1-43E8-8B5D-DE8B2F3EB86E}"/>
              </a:ext>
            </a:extLst>
          </p:cNvPr>
          <p:cNvSpPr txBox="1"/>
          <p:nvPr/>
        </p:nvSpPr>
        <p:spPr>
          <a:xfrm>
            <a:off x="1172817" y="3054664"/>
            <a:ext cx="10734260" cy="1200329"/>
          </a:xfrm>
          <a:custGeom>
            <a:avLst/>
            <a:gdLst>
              <a:gd name="connsiteX0" fmla="*/ 0 w 10734260"/>
              <a:gd name="connsiteY0" fmla="*/ 0 h 1200329"/>
              <a:gd name="connsiteX1" fmla="*/ 10734260 w 10734260"/>
              <a:gd name="connsiteY1" fmla="*/ 0 h 1200329"/>
              <a:gd name="connsiteX2" fmla="*/ 10734260 w 10734260"/>
              <a:gd name="connsiteY2" fmla="*/ 1200329 h 1200329"/>
              <a:gd name="connsiteX3" fmla="*/ 0 w 10734260"/>
              <a:gd name="connsiteY3" fmla="*/ 1200329 h 1200329"/>
              <a:gd name="connsiteX4" fmla="*/ 0 w 10734260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4260" h="1200329" fill="none" extrusionOk="0">
                <a:moveTo>
                  <a:pt x="0" y="0"/>
                </a:moveTo>
                <a:cubicBezTo>
                  <a:pt x="2444677" y="5222"/>
                  <a:pt x="9223700" y="24918"/>
                  <a:pt x="10734260" y="0"/>
                </a:cubicBezTo>
                <a:cubicBezTo>
                  <a:pt x="10800994" y="180425"/>
                  <a:pt x="10787277" y="1037242"/>
                  <a:pt x="10734260" y="1200329"/>
                </a:cubicBezTo>
                <a:cubicBezTo>
                  <a:pt x="8347493" y="1035568"/>
                  <a:pt x="4018655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10734260" h="1200329" stroke="0" extrusionOk="0">
                <a:moveTo>
                  <a:pt x="0" y="0"/>
                </a:moveTo>
                <a:cubicBezTo>
                  <a:pt x="4490475" y="11849"/>
                  <a:pt x="7584336" y="-161459"/>
                  <a:pt x="10734260" y="0"/>
                </a:cubicBezTo>
                <a:cubicBezTo>
                  <a:pt x="10659218" y="255061"/>
                  <a:pt x="10804782" y="845340"/>
                  <a:pt x="10734260" y="1200329"/>
                </a:cubicBezTo>
                <a:cubicBezTo>
                  <a:pt x="5545089" y="1054469"/>
                  <a:pt x="5085127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cs typeface="Arial" panose="020B0604020202020204" pitchFamily="34" charset="0"/>
              </a:rPr>
              <a:t>Bức thư gồm có 3 phần: </a:t>
            </a:r>
            <a:r>
              <a:rPr lang="vi-VN" sz="3600" b="1" dirty="0">
                <a:solidFill>
                  <a:prstClr val="black"/>
                </a:solidFill>
                <a:cs typeface="Arial" panose="020B0604020202020204" pitchFamily="34" charset="0"/>
              </a:rPr>
              <a:t>phần mở đầu, nội dung, kết thúc. </a:t>
            </a:r>
            <a:endParaRPr lang="en-US" sz="36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3" name="Freeform: Shape 34">
            <a:extLst>
              <a:ext uri="{FF2B5EF4-FFF2-40B4-BE49-F238E27FC236}">
                <a16:creationId xmlns:a16="http://schemas.microsoft.com/office/drawing/2014/main" id="{A46CBAC1-04E3-4EBC-96EF-9382424D3578}"/>
              </a:ext>
            </a:extLst>
          </p:cNvPr>
          <p:cNvSpPr/>
          <p:nvPr/>
        </p:nvSpPr>
        <p:spPr>
          <a:xfrm>
            <a:off x="810891" y="208874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868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DEC8E2F-9424-EF23-3B9C-E3D27BE5AE7E}"/>
              </a:ext>
            </a:extLst>
          </p:cNvPr>
          <p:cNvGrpSpPr/>
          <p:nvPr/>
        </p:nvGrpSpPr>
        <p:grpSpPr>
          <a:xfrm>
            <a:off x="1265323" y="1292088"/>
            <a:ext cx="3047392" cy="2363552"/>
            <a:chOff x="396137" y="1698295"/>
            <a:chExt cx="2657171" cy="1909452"/>
          </a:xfrm>
        </p:grpSpPr>
        <p:pic>
          <p:nvPicPr>
            <p:cNvPr id="3" name="Picture 15">
              <a:extLst>
                <a:ext uri="{FF2B5EF4-FFF2-40B4-BE49-F238E27FC236}">
                  <a16:creationId xmlns:a16="http://schemas.microsoft.com/office/drawing/2014/main" id="{A3B176C8-00AF-FAE2-7DE9-8EF30CD84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20891900">
              <a:off x="400911" y="1698295"/>
              <a:ext cx="2652397" cy="190945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D46235-04C5-337E-4F34-B6888071DBED}"/>
                </a:ext>
              </a:extLst>
            </p:cNvPr>
            <p:cNvSpPr txBox="1"/>
            <p:nvPr/>
          </p:nvSpPr>
          <p:spPr>
            <a:xfrm rot="20959670">
              <a:off x="396137" y="1912184"/>
              <a:ext cx="2561634" cy="106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Phần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mở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đầu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EDED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F57792A-BE15-B2AD-E280-C9D4DC600376}"/>
              </a:ext>
            </a:extLst>
          </p:cNvPr>
          <p:cNvSpPr/>
          <p:nvPr/>
        </p:nvSpPr>
        <p:spPr>
          <a:xfrm>
            <a:off x="1780760" y="3636080"/>
            <a:ext cx="97585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hời gian</a:t>
            </a:r>
            <a:endParaRPr lang="en-US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ịa điểm viết thư</a:t>
            </a:r>
            <a:endParaRPr lang="en-US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ời chào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520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DEC8E2F-9424-EF23-3B9C-E3D27BE5AE7E}"/>
              </a:ext>
            </a:extLst>
          </p:cNvPr>
          <p:cNvGrpSpPr/>
          <p:nvPr/>
        </p:nvGrpSpPr>
        <p:grpSpPr>
          <a:xfrm>
            <a:off x="1155992" y="665923"/>
            <a:ext cx="3047392" cy="2363552"/>
            <a:chOff x="396137" y="1698295"/>
            <a:chExt cx="2657171" cy="1909452"/>
          </a:xfrm>
        </p:grpSpPr>
        <p:pic>
          <p:nvPicPr>
            <p:cNvPr id="3" name="Picture 15">
              <a:extLst>
                <a:ext uri="{FF2B5EF4-FFF2-40B4-BE49-F238E27FC236}">
                  <a16:creationId xmlns:a16="http://schemas.microsoft.com/office/drawing/2014/main" id="{A3B176C8-00AF-FAE2-7DE9-8EF30CD84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20891900">
              <a:off x="400911" y="1698295"/>
              <a:ext cx="2652397" cy="190945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D46235-04C5-337E-4F34-B6888071DBED}"/>
                </a:ext>
              </a:extLst>
            </p:cNvPr>
            <p:cNvSpPr txBox="1"/>
            <p:nvPr/>
          </p:nvSpPr>
          <p:spPr>
            <a:xfrm rot="20959670">
              <a:off x="396137" y="1912184"/>
              <a:ext cx="2561634" cy="106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Phần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nội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dung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EDED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F57792A-BE15-B2AD-E280-C9D4DC600376}"/>
              </a:ext>
            </a:extLst>
          </p:cNvPr>
          <p:cNvSpPr/>
          <p:nvPr/>
        </p:nvSpPr>
        <p:spPr>
          <a:xfrm>
            <a:off x="874643" y="3009915"/>
            <a:ext cx="105553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ỏi thăm bạn Việt Ph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ương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 về chuyến đi chơi công viên Thủ Lệ của gia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 mình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ớc mơ và cách bạn sẽ làm để thực hiện ước mơ của mình;.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5701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DEC8E2F-9424-EF23-3B9C-E3D27BE5AE7E}"/>
              </a:ext>
            </a:extLst>
          </p:cNvPr>
          <p:cNvGrpSpPr/>
          <p:nvPr/>
        </p:nvGrpSpPr>
        <p:grpSpPr>
          <a:xfrm>
            <a:off x="1265323" y="1292088"/>
            <a:ext cx="3047392" cy="2363552"/>
            <a:chOff x="396137" y="1698295"/>
            <a:chExt cx="2657171" cy="1909452"/>
          </a:xfrm>
        </p:grpSpPr>
        <p:pic>
          <p:nvPicPr>
            <p:cNvPr id="3" name="Picture 15">
              <a:extLst>
                <a:ext uri="{FF2B5EF4-FFF2-40B4-BE49-F238E27FC236}">
                  <a16:creationId xmlns:a16="http://schemas.microsoft.com/office/drawing/2014/main" id="{A3B176C8-00AF-FAE2-7DE9-8EF30CD84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20891900">
              <a:off x="400911" y="1698295"/>
              <a:ext cx="2652397" cy="190945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D46235-04C5-337E-4F34-B6888071DBED}"/>
                </a:ext>
              </a:extLst>
            </p:cNvPr>
            <p:cNvSpPr txBox="1"/>
            <p:nvPr/>
          </p:nvSpPr>
          <p:spPr>
            <a:xfrm rot="20959670">
              <a:off x="396137" y="1912184"/>
              <a:ext cx="2561634" cy="106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Phần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kết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thúc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EDED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F57792A-BE15-B2AD-E280-C9D4DC600376}"/>
              </a:ext>
            </a:extLst>
          </p:cNvPr>
          <p:cNvSpPr/>
          <p:nvPr/>
        </p:nvSpPr>
        <p:spPr>
          <a:xfrm>
            <a:off x="1202636" y="3636080"/>
            <a:ext cx="103366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ỏi v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ề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ước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mơ của người bạn</a:t>
            </a:r>
            <a:endParaRPr lang="en-US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chúc</a:t>
            </a:r>
            <a:endParaRPr lang="en-US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ưng hô và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9392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492</Words>
  <Application>Microsoft Office PowerPoint</Application>
  <PresentationFormat>Widescreen</PresentationFormat>
  <Paragraphs>49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微软雅黑</vt:lpstr>
      <vt:lpstr>#9Slide03 Arima Madurai ExtraBo</vt:lpstr>
      <vt:lpstr>Arial</vt:lpstr>
      <vt:lpstr>Bubblegum Sans</vt:lpstr>
      <vt:lpstr>Calibri</vt:lpstr>
      <vt:lpstr>Calibri Light</vt:lpstr>
      <vt:lpstr>Cambria</vt:lpstr>
      <vt:lpstr>Coiny</vt:lpstr>
      <vt:lpstr>等线</vt:lpstr>
      <vt:lpstr>等线 Light</vt:lpstr>
      <vt:lpstr>inpin heiti</vt:lpstr>
      <vt:lpstr>Palace Script MT</vt:lpstr>
      <vt:lpstr>UTM Guanine</vt:lpstr>
      <vt:lpstr>Wingdings</vt:lpstr>
      <vt:lpstr>汉仪喵魂体W</vt:lpstr>
      <vt:lpstr>站酷快乐体2016修订版</vt:lpstr>
      <vt:lpstr>Office 主题​​</vt:lpstr>
      <vt:lpstr>1_Office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LINH</cp:lastModifiedBy>
  <cp:revision>41</cp:revision>
  <dcterms:created xsi:type="dcterms:W3CDTF">2023-10-12T07:08:35Z</dcterms:created>
  <dcterms:modified xsi:type="dcterms:W3CDTF">2025-01-07T13:49:42Z</dcterms:modified>
</cp:coreProperties>
</file>