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2D554A-7217-4EBC-85A2-1A188556108D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15CFA7-A672-41C9-A75B-47FDE0DF381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7ACF06-DC29-44D9-81DC-606BD2F5FEFD}" type="slidenum">
              <a:rPr lang="en-US">
                <a:cs typeface="Arial" charset="0"/>
              </a:rPr>
              <a:pPr/>
              <a:t>1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9CBD9-B066-48BA-A3B5-8231BFA1B694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9CBD9-B066-48BA-A3B5-8231BFA1B694}" type="datetimeFigureOut">
              <a:rPr lang="en-US" smtClean="0"/>
              <a:t>3/2/2025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14054F-7261-4414-BD84-03F45031FDD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2" descr="whiteshirt_20design_20zoom_20personalized_20chemistry_20glassware_origina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3860800"/>
            <a:ext cx="39624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4" descr="imag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343400"/>
            <a:ext cx="27432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20" name="AutoShape 8" descr="Water droplets"/>
          <p:cNvSpPr>
            <a:spLocks noChangeArrowheads="1"/>
          </p:cNvSpPr>
          <p:nvPr/>
        </p:nvSpPr>
        <p:spPr bwMode="auto">
          <a:xfrm>
            <a:off x="0" y="228600"/>
            <a:ext cx="9144000" cy="1752600"/>
          </a:xfrm>
          <a:prstGeom prst="ellipseRibbon">
            <a:avLst>
              <a:gd name="adj1" fmla="val 12319"/>
              <a:gd name="adj2" fmla="val 69194"/>
              <a:gd name="adj3" fmla="val 5074"/>
            </a:avLst>
          </a:prstGeom>
          <a:blipFill dpi="0" rotWithShape="1">
            <a:blip r:embed="rId5"/>
            <a:srcRect/>
            <a:stretch>
              <a:fillRect/>
            </a:stretch>
          </a:blipFill>
          <a:ln w="9525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ln w="10541" cmpd="sng">
                  <a:solidFill>
                    <a:srgbClr val="996633"/>
                  </a:solidFill>
                  <a:prstDash val="solid"/>
                </a:ln>
                <a:blipFill dpi="0" rotWithShape="1">
                  <a:blip r:embed="rId6"/>
                  <a:srcRect/>
                  <a:tile tx="0" ty="0" sx="100000" sy="100000" flip="none" algn="tl"/>
                </a:blipFill>
                <a:effectLst>
                  <a:glow rad="127000">
                    <a:srgbClr val="FFC000"/>
                  </a:glow>
                </a:effectLst>
                <a:latin typeface="Arial Black" pitchFamily="34" charset="0"/>
                <a:cs typeface="Times New Roman" pitchFamily="18" charset="0"/>
              </a:rPr>
              <a:t>CHÀO MỪNG QUÝ THẦY CÔ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>
                <a:ln w="10541" cmpd="sng">
                  <a:solidFill>
                    <a:srgbClr val="996633"/>
                  </a:solidFill>
                  <a:prstDash val="solid"/>
                </a:ln>
                <a:blipFill dpi="0" rotWithShape="1">
                  <a:blip r:embed="rId6"/>
                  <a:srcRect/>
                  <a:tile tx="0" ty="0" sx="100000" sy="100000" flip="none" algn="tl"/>
                </a:blipFill>
                <a:effectLst>
                  <a:glow rad="127000">
                    <a:srgbClr val="FFC000"/>
                  </a:glow>
                </a:effectLst>
                <a:latin typeface="Arial Black" pitchFamily="34" charset="0"/>
                <a:cs typeface="Times New Roman" pitchFamily="18" charset="0"/>
              </a:rPr>
              <a:t>ĐẾN DỰ GIỜ</a:t>
            </a:r>
          </a:p>
        </p:txBody>
      </p:sp>
      <p:sp>
        <p:nvSpPr>
          <p:cNvPr id="2053" name="WordArt 9"/>
          <p:cNvSpPr>
            <a:spLocks noChangeArrowheads="1" noChangeShapeType="1" noTextEdit="1"/>
          </p:cNvSpPr>
          <p:nvPr/>
        </p:nvSpPr>
        <p:spPr bwMode="auto">
          <a:xfrm>
            <a:off x="2247900" y="2209800"/>
            <a:ext cx="46482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Arial"/>
                <a:cs typeface="Arial"/>
              </a:rPr>
              <a:t>Môn Tiếng Việt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2997201"/>
            <a:ext cx="6934200" cy="1169988"/>
          </a:xfrm>
          <a:prstGeom prst="rect">
            <a:avLst/>
          </a:prstGeom>
        </p:spPr>
        <p:txBody>
          <a:bodyPr>
            <a:prstTxWarp prst="textPlain">
              <a:avLst>
                <a:gd name="adj" fmla="val 49845"/>
              </a:avLst>
            </a:prstTxWarp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n w="1905"/>
                <a:solidFill>
                  <a:srgbClr val="9966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n w="1905"/>
                <a:solidFill>
                  <a:srgbClr val="9966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>
                <a:ln w="1905"/>
                <a:solidFill>
                  <a:srgbClr val="9966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b="1" dirty="0" err="1">
                <a:ln w="1905"/>
                <a:solidFill>
                  <a:srgbClr val="9966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b="1" dirty="0">
                <a:ln w="1905"/>
                <a:solidFill>
                  <a:srgbClr val="9966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n w="1905"/>
                <a:solidFill>
                  <a:srgbClr val="9966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b="1" dirty="0">
                <a:ln w="1905"/>
                <a:solidFill>
                  <a:srgbClr val="9966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n w="1905"/>
                <a:solidFill>
                  <a:srgbClr val="9966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trường</a:t>
            </a:r>
            <a:endParaRPr lang="en-US" b="1" dirty="0">
              <a:ln w="1905"/>
              <a:solidFill>
                <a:srgbClr val="9966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n w="1905"/>
                <a:solidFill>
                  <a:srgbClr val="9966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(T2)</a:t>
            </a:r>
          </a:p>
        </p:txBody>
      </p:sp>
      <p:pic>
        <p:nvPicPr>
          <p:cNvPr id="2055" name="Picture 6" descr="n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10716" y="1"/>
            <a:ext cx="9122570" cy="17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7" descr="n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6200000" flipH="1">
            <a:off x="-3357563" y="3323034"/>
            <a:ext cx="6858000" cy="211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8" descr="n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41672" y="6694488"/>
            <a:ext cx="9195197" cy="17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9" descr="n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 rot="16200000" flipH="1">
            <a:off x="5634237" y="3310137"/>
            <a:ext cx="6827837" cy="210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5" descr="Chemistry-inazuma-eleven-34381942-800-600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743200" y="4924426"/>
            <a:ext cx="2590800" cy="177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 bwMode="auto">
          <a:xfrm>
            <a:off x="1335882" y="2643188"/>
            <a:ext cx="212288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 eaLnBrk="1" hangingPunct="1">
              <a:lnSpc>
                <a:spcPct val="90000"/>
              </a:lnSpc>
              <a:spcBef>
                <a:spcPts val="1000"/>
              </a:spcBef>
            </a:pPr>
            <a:r>
              <a:rPr lang="en-US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nâu bóng</a:t>
            </a:r>
            <a:endParaRPr lang="en-US" alt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 bwMode="auto">
          <a:xfrm>
            <a:off x="964406" y="1668463"/>
            <a:ext cx="475059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 eaLnBrk="1" hangingPunct="1">
              <a:lnSpc>
                <a:spcPct val="90000"/>
              </a:lnSpc>
              <a:spcBef>
                <a:spcPts val="1000"/>
              </a:spcBef>
            </a:pPr>
            <a:r>
              <a:rPr lang="en-US" altLang="en-US" sz="4000">
                <a:latin typeface="Times New Roman" pitchFamily="18" charset="0"/>
                <a:cs typeface="Times New Roman" pitchFamily="18" charset="0"/>
              </a:rPr>
              <a:t>Giải nghĩa từ ngữ:  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357313" y="3497263"/>
            <a:ext cx="212288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 eaLnBrk="1" hangingPunct="1">
              <a:lnSpc>
                <a:spcPct val="90000"/>
              </a:lnSpc>
              <a:spcBef>
                <a:spcPts val="1000"/>
              </a:spcBef>
            </a:pPr>
            <a:endParaRPr lang="en-US" alt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 bwMode="auto">
          <a:xfrm>
            <a:off x="1415654" y="3590925"/>
            <a:ext cx="2122884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 eaLnBrk="1" hangingPunct="1">
              <a:lnSpc>
                <a:spcPct val="90000"/>
              </a:lnSpc>
              <a:spcBef>
                <a:spcPts val="1000"/>
              </a:spcBef>
            </a:pP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đẫy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đà</a:t>
            </a:r>
            <a:endParaRPr lang="en-US" alt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 bwMode="auto">
          <a:xfrm>
            <a:off x="4912519" y="2690813"/>
            <a:ext cx="212288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28600" indent="-228600" eaLnBrk="1" hangingPunct="1">
              <a:lnSpc>
                <a:spcPct val="90000"/>
              </a:lnSpc>
              <a:spcBef>
                <a:spcPts val="1000"/>
              </a:spcBef>
            </a:pPr>
            <a:r>
              <a:rPr lang="en-US" alt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báo hiệu</a:t>
            </a:r>
            <a:endParaRPr lang="en-US" alt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634604" y="296863"/>
            <a:ext cx="78867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>
              <a:lnSpc>
                <a:spcPct val="90000"/>
              </a:lnSpc>
              <a:defRPr/>
            </a:pPr>
            <a:br>
              <a:rPr lang="en-US" altLang="en-US" sz="3200" b="1" dirty="0"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US" altLang="en-US" sz="3200" b="1" dirty="0" err="1">
                <a:latin typeface="Times New Roman" pitchFamily="18" charset="0"/>
                <a:ea typeface="+mj-ea"/>
                <a:cs typeface="Times New Roman" pitchFamily="18" charset="0"/>
              </a:rPr>
              <a:t>Tiếng</a:t>
            </a:r>
            <a:r>
              <a:rPr lang="en-US" altLang="en-US" sz="3200" b="1" dirty="0"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ea typeface="+mj-ea"/>
                <a:cs typeface="Times New Roman" pitchFamily="18" charset="0"/>
              </a:rPr>
              <a:t>Việt</a:t>
            </a:r>
            <a:br>
              <a:rPr lang="en-US" altLang="en-US" sz="3200" b="1" dirty="0">
                <a:latin typeface="Times New Roman" pitchFamily="18" charset="0"/>
                <a:ea typeface="+mj-ea"/>
                <a:cs typeface="Times New Roman" pitchFamily="18" charset="0"/>
              </a:rPr>
            </a:b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Bài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 5: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Bác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trống</a:t>
            </a: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trường</a:t>
            </a:r>
            <a:endParaRPr lang="en-US" altLang="en-US" sz="3200" b="1" dirty="0">
              <a:solidFill>
                <a:srgbClr val="FF0000"/>
              </a:solidFill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7" grpId="0" build="p"/>
      <p:bldP spid="8" grpId="0" build="p"/>
      <p:bldP spid="9" grpId="0" build="p"/>
      <p:bldP spid="1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25016" y="1898651"/>
            <a:ext cx="4294584" cy="773113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sz="3600" b="1" dirty="0">
                <a:solidFill>
                  <a:schemeClr val="bg1"/>
                </a:solidFill>
                <a:latin typeface=".VnAvant" panose="020B7200000000000000" pitchFamily="34" charset="0"/>
              </a:rPr>
              <a:t>3. </a:t>
            </a:r>
            <a:r>
              <a:rPr lang="en-US" sz="3600" b="1" dirty="0" err="1">
                <a:solidFill>
                  <a:schemeClr val="bg1"/>
                </a:solidFill>
                <a:latin typeface=".VnAvant" panose="020B7200000000000000" pitchFamily="34" charset="0"/>
              </a:rPr>
              <a:t>Tr</a:t>
            </a:r>
            <a:r>
              <a:rPr lang="en-US" sz="3600" b="1" dirty="0">
                <a:solidFill>
                  <a:schemeClr val="bg1"/>
                </a:solidFill>
                <a:latin typeface=".VnAvant" panose="020B7200000000000000" pitchFamily="34" charset="0"/>
              </a:rPr>
              <a:t>¶ </a:t>
            </a:r>
            <a:r>
              <a:rPr lang="en-US" sz="3600" b="1" dirty="0" err="1">
                <a:solidFill>
                  <a:schemeClr val="bg1"/>
                </a:solidFill>
                <a:latin typeface=".VnAvant" panose="020B7200000000000000" pitchFamily="34" charset="0"/>
              </a:rPr>
              <a:t>lêi</a:t>
            </a:r>
            <a:r>
              <a:rPr lang="en-US" sz="3600" b="1" dirty="0">
                <a:solidFill>
                  <a:schemeClr val="bg1"/>
                </a:solidFill>
                <a:latin typeface=".VnAvant" panose="020B7200000000000000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.VnAvant" panose="020B7200000000000000" pitchFamily="34" charset="0"/>
              </a:rPr>
              <a:t>c©u</a:t>
            </a:r>
            <a:r>
              <a:rPr lang="en-US" sz="3600" b="1" dirty="0">
                <a:solidFill>
                  <a:schemeClr val="bg1"/>
                </a:solidFill>
                <a:latin typeface=".VnAvant" panose="020B7200000000000000" pitchFamily="34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.VnAvant" panose="020B7200000000000000" pitchFamily="34" charset="0"/>
              </a:rPr>
              <a:t>hái</a:t>
            </a:r>
            <a:endParaRPr lang="en-US" sz="3600" b="1" dirty="0">
              <a:solidFill>
                <a:schemeClr val="bg1"/>
              </a:solidFill>
              <a:latin typeface=".VnAvant" panose="020B7200000000000000" pitchFamily="34" charset="0"/>
            </a:endParaRPr>
          </a:p>
        </p:txBody>
      </p:sp>
      <p:sp>
        <p:nvSpPr>
          <p:cNvPr id="8" name="Text Placeholder 4"/>
          <p:cNvSpPr txBox="1">
            <a:spLocks/>
          </p:cNvSpPr>
          <p:nvPr/>
        </p:nvSpPr>
        <p:spPr bwMode="auto">
          <a:xfrm>
            <a:off x="125016" y="2857500"/>
            <a:ext cx="5103019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. Trống trường có vẻ ngoài như thế nào?</a:t>
            </a:r>
          </a:p>
        </p:txBody>
      </p:sp>
      <p:sp>
        <p:nvSpPr>
          <p:cNvPr id="9" name="Text Placeholder 4"/>
          <p:cNvSpPr txBox="1">
            <a:spLocks/>
          </p:cNvSpPr>
          <p:nvPr/>
        </p:nvSpPr>
        <p:spPr bwMode="auto">
          <a:xfrm>
            <a:off x="150019" y="4014788"/>
            <a:ext cx="5291138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. Hằng ngày, trống trường giúp học sinh việc gì</a:t>
            </a:r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Placeholder 4"/>
          <p:cNvSpPr txBox="1">
            <a:spLocks/>
          </p:cNvSpPr>
          <p:nvPr/>
        </p:nvSpPr>
        <p:spPr bwMode="auto">
          <a:xfrm>
            <a:off x="202406" y="5410200"/>
            <a:ext cx="5283994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1000"/>
              </a:spcBef>
              <a:buFont typeface="Arial" charset="0"/>
              <a:buNone/>
            </a:pPr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. Ngày khai trường, tiếng trống báo hiệu điều gì</a:t>
            </a:r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2" descr="Sách điện tử"/>
          <p:cNvPicPr>
            <a:picLocks noChangeAspect="1" noChangeArrowheads="1"/>
          </p:cNvPicPr>
          <p:nvPr/>
        </p:nvPicPr>
        <p:blipFill>
          <a:blip r:embed="rId2"/>
          <a:srcRect t="56000" b="9500"/>
          <a:stretch>
            <a:fillRect/>
          </a:stretch>
        </p:blipFill>
        <p:spPr bwMode="auto">
          <a:xfrm>
            <a:off x="5486400" y="1905000"/>
            <a:ext cx="3657600" cy="4541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25016" y="1898651"/>
            <a:ext cx="7647384" cy="773113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Font typeface="Arial" panose="020B0604020202020204" pitchFamily="34" charset="0"/>
              <a:buNone/>
              <a:defRPr/>
            </a:pPr>
            <a:r>
              <a:rPr lang="en-US" sz="36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 Viết vào vở câu trả lời cho câu hỏi </a:t>
            </a:r>
            <a:endParaRPr lang="en-US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6" name="TextBox 5"/>
          <p:cNvSpPr txBox="1">
            <a:spLocks noChangeArrowheads="1"/>
          </p:cNvSpPr>
          <p:nvPr/>
        </p:nvSpPr>
        <p:spPr bwMode="auto">
          <a:xfrm>
            <a:off x="0" y="4191000"/>
            <a:ext cx="8915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- Hằng ngày, trống trường giúp học sinh ….</a:t>
            </a:r>
          </a:p>
        </p:txBody>
      </p:sp>
      <p:sp>
        <p:nvSpPr>
          <p:cNvPr id="8197" name="TextBox 6"/>
          <p:cNvSpPr txBox="1">
            <a:spLocks noChangeArrowheads="1"/>
          </p:cNvSpPr>
          <p:nvPr/>
        </p:nvSpPr>
        <p:spPr bwMode="auto">
          <a:xfrm>
            <a:off x="5791200" y="4139625"/>
            <a:ext cx="449580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 vào lớp đúng giờ.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196" grpId="0"/>
      <p:bldP spid="819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116</Words>
  <Application>Microsoft Office PowerPoint</Application>
  <PresentationFormat>On-screen Show (4:3)</PresentationFormat>
  <Paragraphs>18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.VnAvant</vt:lpstr>
      <vt:lpstr>Arial</vt:lpstr>
      <vt:lpstr>Arial Black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STD</cp:lastModifiedBy>
  <cp:revision>17</cp:revision>
  <dcterms:created xsi:type="dcterms:W3CDTF">2020-08-24T01:08:53Z</dcterms:created>
  <dcterms:modified xsi:type="dcterms:W3CDTF">2025-03-02T06:52:28Z</dcterms:modified>
</cp:coreProperties>
</file>