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444" r:id="rId2"/>
    <p:sldId id="370" r:id="rId3"/>
    <p:sldId id="355" r:id="rId4"/>
    <p:sldId id="356" r:id="rId5"/>
    <p:sldId id="338" r:id="rId6"/>
    <p:sldId id="348" r:id="rId7"/>
    <p:sldId id="427" r:id="rId8"/>
    <p:sldId id="437" r:id="rId9"/>
    <p:sldId id="438" r:id="rId10"/>
    <p:sldId id="417" r:id="rId11"/>
    <p:sldId id="429" r:id="rId12"/>
    <p:sldId id="439" r:id="rId13"/>
    <p:sldId id="440" r:id="rId14"/>
    <p:sldId id="441" r:id="rId15"/>
    <p:sldId id="442" r:id="rId16"/>
    <p:sldId id="44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C7"/>
    <a:srgbClr val="F48497"/>
    <a:srgbClr val="F05A72"/>
    <a:srgbClr val="ED3352"/>
    <a:srgbClr val="F3F3FF"/>
    <a:srgbClr val="CCCCFF"/>
    <a:srgbClr val="FABB6E"/>
    <a:srgbClr val="F7931D"/>
    <a:srgbClr val="007DC6"/>
    <a:srgbClr val="F79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364" autoAdjust="0"/>
  </p:normalViewPr>
  <p:slideViewPr>
    <p:cSldViewPr snapToGrid="0">
      <p:cViewPr varScale="1">
        <p:scale>
          <a:sx n="68" d="100"/>
          <a:sy n="68" d="100"/>
        </p:scale>
        <p:origin x="1148" y="48"/>
      </p:cViewPr>
      <p:guideLst>
        <p:guide orient="horz" pos="25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8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94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09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9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83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74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6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7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18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68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Sửa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: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Chỉ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xuất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hiện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nhất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 “Click”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sau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khi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hiệu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ứng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nổi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từng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con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vật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rõ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Click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để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xh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dòng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chữ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1200" b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thứ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2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ngựa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1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24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753172" y="1051192"/>
            <a:ext cx="5638800" cy="38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967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vi-VN" altLang="en-US" sz="1967" b="1" dirty="0">
                <a:solidFill>
                  <a:srgbClr val="FF0066"/>
                </a:solidFill>
                <a:latin typeface="Times New Roman" pitchFamily="18" charset="0"/>
              </a:rPr>
              <a:t>TÂN DÂN</a:t>
            </a:r>
            <a:endParaRPr lang="en-US" altLang="en-US" sz="1967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3038021" y="1417017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87756" y="1494784"/>
            <a:ext cx="278253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753173" y="2023827"/>
            <a:ext cx="5440783" cy="138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011"/>
              </a:spcBef>
              <a:defRPr/>
            </a:pPr>
            <a:r>
              <a:rPr lang="en-US" sz="2247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247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247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47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247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247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47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247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011"/>
              </a:spcBef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6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26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6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TẬP: CON NGƯỜI VÀ SỨC KHỎE ( TIẾT 1)</a:t>
            </a:r>
            <a:endParaRPr lang="en-US" sz="3034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478595" y="4848768"/>
            <a:ext cx="3989936" cy="63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>
                <a:latin typeface="Times New Roman" pitchFamily="18" charset="0"/>
              </a:rPr>
              <a:t>Giáo viên: </a:t>
            </a:r>
            <a:r>
              <a:rPr lang="vi-VN" altLang="en-US" sz="1798" b="1" i="1" dirty="0">
                <a:latin typeface="Times New Roman" pitchFamily="18" charset="0"/>
              </a:rPr>
              <a:t>Hoàng Thị Thu Hường</a:t>
            </a:r>
          </a:p>
          <a:p>
            <a:pPr eaLnBrk="1" hangingPunct="1"/>
            <a:r>
              <a:rPr lang="en-US" altLang="en-US" sz="1798" b="1" i="1" dirty="0" err="1">
                <a:latin typeface="Times New Roman" pitchFamily="18" charset="0"/>
              </a:rPr>
              <a:t>Lớp</a:t>
            </a:r>
            <a:r>
              <a:rPr lang="en-US" altLang="en-US" sz="1798" b="1" i="1" dirty="0">
                <a:latin typeface="Times New Roman" pitchFamily="18" charset="0"/>
              </a:rPr>
              <a:t>:  </a:t>
            </a:r>
            <a:r>
              <a:rPr lang="vi-VN" altLang="en-US" sz="1798" b="1" i="1" dirty="0" smtClean="0">
                <a:latin typeface="Times New Roman" pitchFamily="18" charset="0"/>
              </a:rPr>
              <a:t>1</a:t>
            </a:r>
            <a:endParaRPr lang="en-US" altLang="en-US" sz="1798" b="1" i="1" dirty="0">
              <a:latin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3" y="4500542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835758" y="1078577"/>
            <a:ext cx="672549" cy="87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308353" y="4749340"/>
            <a:ext cx="623857" cy="45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791239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6724" y="305941"/>
            <a:ext cx="713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" y="112290"/>
            <a:ext cx="714375" cy="71437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07717" y="1295329"/>
            <a:ext cx="1965452" cy="2041180"/>
            <a:chOff x="1007717" y="1295329"/>
            <a:chExt cx="1965452" cy="20411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17" y="1295329"/>
              <a:ext cx="1538623" cy="1980594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2566911" y="2874844"/>
              <a:ext cx="406258" cy="461665"/>
              <a:chOff x="2741955" y="2834194"/>
              <a:chExt cx="406258" cy="461665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2741955" y="2873540"/>
                <a:ext cx="371831" cy="371831"/>
              </a:xfrm>
              <a:prstGeom prst="ellipse">
                <a:avLst/>
              </a:prstGeom>
              <a:solidFill>
                <a:srgbClr val="EC028D"/>
              </a:solidFill>
              <a:ln>
                <a:solidFill>
                  <a:srgbClr val="EC02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51871" y="2834194"/>
                <a:ext cx="396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694579" y="3982391"/>
            <a:ext cx="2264349" cy="1924547"/>
            <a:chOff x="694579" y="3982391"/>
            <a:chExt cx="2264349" cy="192454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9" y="3982391"/>
              <a:ext cx="2241222" cy="1874059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2552670" y="5445273"/>
              <a:ext cx="406258" cy="461665"/>
              <a:chOff x="2741955" y="2834194"/>
              <a:chExt cx="406258" cy="461665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2741955" y="2873540"/>
                <a:ext cx="371831" cy="371831"/>
              </a:xfrm>
              <a:prstGeom prst="ellipse">
                <a:avLst/>
              </a:prstGeom>
              <a:solidFill>
                <a:srgbClr val="EC028D"/>
              </a:solidFill>
              <a:ln>
                <a:solidFill>
                  <a:srgbClr val="EC02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751871" y="2834194"/>
                <a:ext cx="396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3483090" y="1485232"/>
            <a:ext cx="2177820" cy="1851277"/>
            <a:chOff x="3483090" y="1485232"/>
            <a:chExt cx="2177820" cy="185127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090" y="1485232"/>
              <a:ext cx="2177820" cy="1790651"/>
            </a:xfrm>
            <a:prstGeom prst="rect">
              <a:avLst/>
            </a:prstGeom>
          </p:spPr>
        </p:pic>
        <p:grpSp>
          <p:nvGrpSpPr>
            <p:cNvPr id="48" name="Group 47"/>
            <p:cNvGrpSpPr/>
            <p:nvPr/>
          </p:nvGrpSpPr>
          <p:grpSpPr>
            <a:xfrm>
              <a:off x="5254652" y="2874844"/>
              <a:ext cx="406258" cy="461665"/>
              <a:chOff x="2741955" y="2834194"/>
              <a:chExt cx="406258" cy="461665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2741955" y="2873540"/>
                <a:ext cx="371831" cy="371831"/>
              </a:xfrm>
              <a:prstGeom prst="ellipse">
                <a:avLst/>
              </a:prstGeom>
              <a:solidFill>
                <a:srgbClr val="EC028D"/>
              </a:solidFill>
              <a:ln>
                <a:solidFill>
                  <a:srgbClr val="EC02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2751871" y="2834194"/>
                <a:ext cx="396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3483090" y="3993509"/>
            <a:ext cx="2194893" cy="1903897"/>
            <a:chOff x="3483090" y="3993509"/>
            <a:chExt cx="2194893" cy="190389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3090" y="3993509"/>
              <a:ext cx="2149339" cy="1903897"/>
            </a:xfrm>
            <a:prstGeom prst="rect">
              <a:avLst/>
            </a:prstGeom>
          </p:spPr>
        </p:pic>
        <p:grpSp>
          <p:nvGrpSpPr>
            <p:cNvPr id="51" name="Group 50"/>
            <p:cNvGrpSpPr/>
            <p:nvPr/>
          </p:nvGrpSpPr>
          <p:grpSpPr>
            <a:xfrm>
              <a:off x="5163236" y="5445273"/>
              <a:ext cx="514747" cy="430887"/>
              <a:chOff x="2664780" y="2834194"/>
              <a:chExt cx="514747" cy="430887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2741955" y="2873540"/>
                <a:ext cx="371831" cy="371831"/>
              </a:xfrm>
              <a:prstGeom prst="ellipse">
                <a:avLst/>
              </a:prstGeom>
              <a:solidFill>
                <a:srgbClr val="EC028D"/>
              </a:solidFill>
              <a:ln>
                <a:solidFill>
                  <a:srgbClr val="EC02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664780" y="2834194"/>
                <a:ext cx="51474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264663" y="1485232"/>
            <a:ext cx="2179607" cy="1827223"/>
            <a:chOff x="6264663" y="1485232"/>
            <a:chExt cx="2179607" cy="182722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4663" y="1485232"/>
              <a:ext cx="2177820" cy="1827223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>
              <a:off x="8038012" y="2874844"/>
              <a:ext cx="406258" cy="411177"/>
              <a:chOff x="2741955" y="2834194"/>
              <a:chExt cx="406258" cy="411177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2741955" y="2873540"/>
                <a:ext cx="371831" cy="371831"/>
              </a:xfrm>
              <a:prstGeom prst="ellipse">
                <a:avLst/>
              </a:prstGeom>
              <a:solidFill>
                <a:srgbClr val="EC028D"/>
              </a:solidFill>
              <a:ln>
                <a:solidFill>
                  <a:srgbClr val="EC02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751871" y="2834194"/>
                <a:ext cx="396342" cy="408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639890" y="3496707"/>
            <a:ext cx="2945928" cy="2379707"/>
            <a:chOff x="5639890" y="3496707"/>
            <a:chExt cx="2945928" cy="2379707"/>
          </a:xfrm>
        </p:grpSpPr>
        <p:grpSp>
          <p:nvGrpSpPr>
            <p:cNvPr id="18" name="Group 17"/>
            <p:cNvGrpSpPr/>
            <p:nvPr/>
          </p:nvGrpSpPr>
          <p:grpSpPr>
            <a:xfrm>
              <a:off x="5912156" y="3496707"/>
              <a:ext cx="2648368" cy="2379707"/>
              <a:chOff x="5912156" y="3496707"/>
              <a:chExt cx="2648368" cy="237970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278903" y="3982391"/>
                <a:ext cx="2281621" cy="1894023"/>
                <a:chOff x="6278903" y="3982391"/>
                <a:chExt cx="2281621" cy="1894023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78903" y="3982391"/>
                  <a:ext cx="2149339" cy="1894023"/>
                </a:xfrm>
                <a:prstGeom prst="rect">
                  <a:avLst/>
                </a:prstGeom>
              </p:spPr>
            </p:pic>
            <p:grpSp>
              <p:nvGrpSpPr>
                <p:cNvPr id="64" name="Group 63"/>
                <p:cNvGrpSpPr/>
                <p:nvPr/>
              </p:nvGrpSpPr>
              <p:grpSpPr>
                <a:xfrm>
                  <a:off x="7990142" y="5445273"/>
                  <a:ext cx="570382" cy="430887"/>
                  <a:chOff x="2708326" y="2834194"/>
                  <a:chExt cx="570382" cy="430887"/>
                </a:xfrm>
              </p:grpSpPr>
              <p:sp>
                <p:nvSpPr>
                  <p:cNvPr id="65" name="Oval 64"/>
                  <p:cNvSpPr/>
                  <p:nvPr/>
                </p:nvSpPr>
                <p:spPr>
                  <a:xfrm>
                    <a:off x="2741955" y="2873540"/>
                    <a:ext cx="371831" cy="371831"/>
                  </a:xfrm>
                  <a:prstGeom prst="ellipse">
                    <a:avLst/>
                  </a:prstGeom>
                  <a:solidFill>
                    <a:srgbClr val="EC028D"/>
                  </a:solidFill>
                  <a:ln>
                    <a:solidFill>
                      <a:srgbClr val="EC028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2708326" y="2834194"/>
                    <a:ext cx="570382" cy="4308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</a:t>
                    </a:r>
                  </a:p>
                </p:txBody>
              </p:sp>
            </p:grpSp>
          </p:grpSp>
          <p:sp>
            <p:nvSpPr>
              <p:cNvPr id="67" name="Rounded Rectangular Callout 66"/>
              <p:cNvSpPr/>
              <p:nvPr/>
            </p:nvSpPr>
            <p:spPr>
              <a:xfrm>
                <a:off x="5912156" y="3496707"/>
                <a:ext cx="2363177" cy="1021575"/>
              </a:xfrm>
              <a:custGeom>
                <a:avLst/>
                <a:gdLst>
                  <a:gd name="connsiteX0" fmla="*/ 0 w 2363177"/>
                  <a:gd name="connsiteY0" fmla="*/ 99658 h 597938"/>
                  <a:gd name="connsiteX1" fmla="*/ 99658 w 2363177"/>
                  <a:gd name="connsiteY1" fmla="*/ 0 h 597938"/>
                  <a:gd name="connsiteX2" fmla="*/ 1378520 w 2363177"/>
                  <a:gd name="connsiteY2" fmla="*/ 0 h 597938"/>
                  <a:gd name="connsiteX3" fmla="*/ 1378520 w 2363177"/>
                  <a:gd name="connsiteY3" fmla="*/ 0 h 597938"/>
                  <a:gd name="connsiteX4" fmla="*/ 1969314 w 2363177"/>
                  <a:gd name="connsiteY4" fmla="*/ 0 h 597938"/>
                  <a:gd name="connsiteX5" fmla="*/ 2263519 w 2363177"/>
                  <a:gd name="connsiteY5" fmla="*/ 0 h 597938"/>
                  <a:gd name="connsiteX6" fmla="*/ 2363177 w 2363177"/>
                  <a:gd name="connsiteY6" fmla="*/ 99658 h 597938"/>
                  <a:gd name="connsiteX7" fmla="*/ 2363177 w 2363177"/>
                  <a:gd name="connsiteY7" fmla="*/ 348797 h 597938"/>
                  <a:gd name="connsiteX8" fmla="*/ 2363177 w 2363177"/>
                  <a:gd name="connsiteY8" fmla="*/ 348797 h 597938"/>
                  <a:gd name="connsiteX9" fmla="*/ 2363177 w 2363177"/>
                  <a:gd name="connsiteY9" fmla="*/ 498282 h 597938"/>
                  <a:gd name="connsiteX10" fmla="*/ 2363177 w 2363177"/>
                  <a:gd name="connsiteY10" fmla="*/ 498280 h 597938"/>
                  <a:gd name="connsiteX11" fmla="*/ 2263519 w 2363177"/>
                  <a:gd name="connsiteY11" fmla="*/ 597938 h 597938"/>
                  <a:gd name="connsiteX12" fmla="*/ 1969314 w 2363177"/>
                  <a:gd name="connsiteY12" fmla="*/ 597938 h 597938"/>
                  <a:gd name="connsiteX13" fmla="*/ 1525856 w 2363177"/>
                  <a:gd name="connsiteY13" fmla="*/ 1011065 h 597938"/>
                  <a:gd name="connsiteX14" fmla="*/ 1378520 w 2363177"/>
                  <a:gd name="connsiteY14" fmla="*/ 597938 h 597938"/>
                  <a:gd name="connsiteX15" fmla="*/ 99658 w 2363177"/>
                  <a:gd name="connsiteY15" fmla="*/ 597938 h 597938"/>
                  <a:gd name="connsiteX16" fmla="*/ 0 w 2363177"/>
                  <a:gd name="connsiteY16" fmla="*/ 498280 h 597938"/>
                  <a:gd name="connsiteX17" fmla="*/ 0 w 2363177"/>
                  <a:gd name="connsiteY17" fmla="*/ 498282 h 597938"/>
                  <a:gd name="connsiteX18" fmla="*/ 0 w 2363177"/>
                  <a:gd name="connsiteY18" fmla="*/ 348797 h 597938"/>
                  <a:gd name="connsiteX19" fmla="*/ 0 w 2363177"/>
                  <a:gd name="connsiteY19" fmla="*/ 348797 h 597938"/>
                  <a:gd name="connsiteX20" fmla="*/ 0 w 2363177"/>
                  <a:gd name="connsiteY20" fmla="*/ 99658 h 597938"/>
                  <a:gd name="connsiteX0" fmla="*/ 0 w 2363177"/>
                  <a:gd name="connsiteY0" fmla="*/ 99658 h 1011065"/>
                  <a:gd name="connsiteX1" fmla="*/ 99658 w 2363177"/>
                  <a:gd name="connsiteY1" fmla="*/ 0 h 1011065"/>
                  <a:gd name="connsiteX2" fmla="*/ 1378520 w 2363177"/>
                  <a:gd name="connsiteY2" fmla="*/ 0 h 1011065"/>
                  <a:gd name="connsiteX3" fmla="*/ 1378520 w 2363177"/>
                  <a:gd name="connsiteY3" fmla="*/ 0 h 1011065"/>
                  <a:gd name="connsiteX4" fmla="*/ 1969314 w 2363177"/>
                  <a:gd name="connsiteY4" fmla="*/ 0 h 1011065"/>
                  <a:gd name="connsiteX5" fmla="*/ 2263519 w 2363177"/>
                  <a:gd name="connsiteY5" fmla="*/ 0 h 1011065"/>
                  <a:gd name="connsiteX6" fmla="*/ 2363177 w 2363177"/>
                  <a:gd name="connsiteY6" fmla="*/ 99658 h 1011065"/>
                  <a:gd name="connsiteX7" fmla="*/ 2363177 w 2363177"/>
                  <a:gd name="connsiteY7" fmla="*/ 348797 h 1011065"/>
                  <a:gd name="connsiteX8" fmla="*/ 2363177 w 2363177"/>
                  <a:gd name="connsiteY8" fmla="*/ 348797 h 1011065"/>
                  <a:gd name="connsiteX9" fmla="*/ 2363177 w 2363177"/>
                  <a:gd name="connsiteY9" fmla="*/ 498282 h 1011065"/>
                  <a:gd name="connsiteX10" fmla="*/ 2363177 w 2363177"/>
                  <a:gd name="connsiteY10" fmla="*/ 498280 h 1011065"/>
                  <a:gd name="connsiteX11" fmla="*/ 2263519 w 2363177"/>
                  <a:gd name="connsiteY11" fmla="*/ 597938 h 1011065"/>
                  <a:gd name="connsiteX12" fmla="*/ 1569921 w 2363177"/>
                  <a:gd name="connsiteY12" fmla="*/ 608449 h 1011065"/>
                  <a:gd name="connsiteX13" fmla="*/ 1525856 w 2363177"/>
                  <a:gd name="connsiteY13" fmla="*/ 1011065 h 1011065"/>
                  <a:gd name="connsiteX14" fmla="*/ 1378520 w 2363177"/>
                  <a:gd name="connsiteY14" fmla="*/ 597938 h 1011065"/>
                  <a:gd name="connsiteX15" fmla="*/ 99658 w 2363177"/>
                  <a:gd name="connsiteY15" fmla="*/ 597938 h 1011065"/>
                  <a:gd name="connsiteX16" fmla="*/ 0 w 2363177"/>
                  <a:gd name="connsiteY16" fmla="*/ 498280 h 1011065"/>
                  <a:gd name="connsiteX17" fmla="*/ 0 w 2363177"/>
                  <a:gd name="connsiteY17" fmla="*/ 498282 h 1011065"/>
                  <a:gd name="connsiteX18" fmla="*/ 0 w 2363177"/>
                  <a:gd name="connsiteY18" fmla="*/ 348797 h 1011065"/>
                  <a:gd name="connsiteX19" fmla="*/ 0 w 2363177"/>
                  <a:gd name="connsiteY19" fmla="*/ 348797 h 1011065"/>
                  <a:gd name="connsiteX20" fmla="*/ 0 w 2363177"/>
                  <a:gd name="connsiteY20" fmla="*/ 99658 h 1011065"/>
                  <a:gd name="connsiteX0" fmla="*/ 0 w 2363177"/>
                  <a:gd name="connsiteY0" fmla="*/ 99658 h 1021575"/>
                  <a:gd name="connsiteX1" fmla="*/ 99658 w 2363177"/>
                  <a:gd name="connsiteY1" fmla="*/ 0 h 1021575"/>
                  <a:gd name="connsiteX2" fmla="*/ 1378520 w 2363177"/>
                  <a:gd name="connsiteY2" fmla="*/ 0 h 1021575"/>
                  <a:gd name="connsiteX3" fmla="*/ 1378520 w 2363177"/>
                  <a:gd name="connsiteY3" fmla="*/ 0 h 1021575"/>
                  <a:gd name="connsiteX4" fmla="*/ 1969314 w 2363177"/>
                  <a:gd name="connsiteY4" fmla="*/ 0 h 1021575"/>
                  <a:gd name="connsiteX5" fmla="*/ 2263519 w 2363177"/>
                  <a:gd name="connsiteY5" fmla="*/ 0 h 1021575"/>
                  <a:gd name="connsiteX6" fmla="*/ 2363177 w 2363177"/>
                  <a:gd name="connsiteY6" fmla="*/ 99658 h 1021575"/>
                  <a:gd name="connsiteX7" fmla="*/ 2363177 w 2363177"/>
                  <a:gd name="connsiteY7" fmla="*/ 348797 h 1021575"/>
                  <a:gd name="connsiteX8" fmla="*/ 2363177 w 2363177"/>
                  <a:gd name="connsiteY8" fmla="*/ 348797 h 1021575"/>
                  <a:gd name="connsiteX9" fmla="*/ 2363177 w 2363177"/>
                  <a:gd name="connsiteY9" fmla="*/ 498282 h 1021575"/>
                  <a:gd name="connsiteX10" fmla="*/ 2363177 w 2363177"/>
                  <a:gd name="connsiteY10" fmla="*/ 498280 h 1021575"/>
                  <a:gd name="connsiteX11" fmla="*/ 2263519 w 2363177"/>
                  <a:gd name="connsiteY11" fmla="*/ 597938 h 1021575"/>
                  <a:gd name="connsiteX12" fmla="*/ 1569921 w 2363177"/>
                  <a:gd name="connsiteY12" fmla="*/ 608449 h 1021575"/>
                  <a:gd name="connsiteX13" fmla="*/ 1483814 w 2363177"/>
                  <a:gd name="connsiteY13" fmla="*/ 1021575 h 1021575"/>
                  <a:gd name="connsiteX14" fmla="*/ 1378520 w 2363177"/>
                  <a:gd name="connsiteY14" fmla="*/ 597938 h 1021575"/>
                  <a:gd name="connsiteX15" fmla="*/ 99658 w 2363177"/>
                  <a:gd name="connsiteY15" fmla="*/ 597938 h 1021575"/>
                  <a:gd name="connsiteX16" fmla="*/ 0 w 2363177"/>
                  <a:gd name="connsiteY16" fmla="*/ 498280 h 1021575"/>
                  <a:gd name="connsiteX17" fmla="*/ 0 w 2363177"/>
                  <a:gd name="connsiteY17" fmla="*/ 498282 h 1021575"/>
                  <a:gd name="connsiteX18" fmla="*/ 0 w 2363177"/>
                  <a:gd name="connsiteY18" fmla="*/ 348797 h 1021575"/>
                  <a:gd name="connsiteX19" fmla="*/ 0 w 2363177"/>
                  <a:gd name="connsiteY19" fmla="*/ 348797 h 1021575"/>
                  <a:gd name="connsiteX20" fmla="*/ 0 w 2363177"/>
                  <a:gd name="connsiteY20" fmla="*/ 99658 h 102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3177" h="1021575">
                    <a:moveTo>
                      <a:pt x="0" y="99658"/>
                    </a:moveTo>
                    <a:cubicBezTo>
                      <a:pt x="0" y="44618"/>
                      <a:pt x="44618" y="0"/>
                      <a:pt x="99658" y="0"/>
                    </a:cubicBezTo>
                    <a:lnTo>
                      <a:pt x="1378520" y="0"/>
                    </a:lnTo>
                    <a:lnTo>
                      <a:pt x="1378520" y="0"/>
                    </a:lnTo>
                    <a:lnTo>
                      <a:pt x="1969314" y="0"/>
                    </a:lnTo>
                    <a:lnTo>
                      <a:pt x="2263519" y="0"/>
                    </a:lnTo>
                    <a:cubicBezTo>
                      <a:pt x="2318559" y="0"/>
                      <a:pt x="2363177" y="44618"/>
                      <a:pt x="2363177" y="99658"/>
                    </a:cubicBezTo>
                    <a:lnTo>
                      <a:pt x="2363177" y="348797"/>
                    </a:lnTo>
                    <a:lnTo>
                      <a:pt x="2363177" y="348797"/>
                    </a:lnTo>
                    <a:lnTo>
                      <a:pt x="2363177" y="498282"/>
                    </a:lnTo>
                    <a:lnTo>
                      <a:pt x="2363177" y="498280"/>
                    </a:lnTo>
                    <a:cubicBezTo>
                      <a:pt x="2363177" y="553320"/>
                      <a:pt x="2318559" y="597938"/>
                      <a:pt x="2263519" y="597938"/>
                    </a:cubicBezTo>
                    <a:lnTo>
                      <a:pt x="1569921" y="608449"/>
                    </a:lnTo>
                    <a:lnTo>
                      <a:pt x="1483814" y="1021575"/>
                    </a:lnTo>
                    <a:lnTo>
                      <a:pt x="1378520" y="597938"/>
                    </a:lnTo>
                    <a:lnTo>
                      <a:pt x="99658" y="597938"/>
                    </a:lnTo>
                    <a:cubicBezTo>
                      <a:pt x="44618" y="597938"/>
                      <a:pt x="0" y="553320"/>
                      <a:pt x="0" y="498280"/>
                    </a:cubicBezTo>
                    <a:lnTo>
                      <a:pt x="0" y="498282"/>
                    </a:lnTo>
                    <a:lnTo>
                      <a:pt x="0" y="348797"/>
                    </a:lnTo>
                    <a:lnTo>
                      <a:pt x="0" y="348797"/>
                    </a:lnTo>
                    <a:lnTo>
                      <a:pt x="0" y="99658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639890" y="3505335"/>
              <a:ext cx="294592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>
                  <a:latin typeface="Arial" panose="020B0604020202020204" pitchFamily="34" charset="0"/>
                  <a:cs typeface="Arial" panose="020B0604020202020204" pitchFamily="34" charset="0"/>
                </a:rPr>
                <a:t>Hôm nay con không</a:t>
              </a:r>
            </a:p>
            <a:p>
              <a:pPr algn="ctr"/>
              <a:r>
                <a:rPr lang="en-US" sz="1600" i="1">
                  <a:latin typeface="Arial" panose="020B0604020202020204" pitchFamily="34" charset="0"/>
                  <a:cs typeface="Arial" panose="020B0604020202020204" pitchFamily="34" charset="0"/>
                </a:rPr>
                <a:t>nhận quà của người lạ.</a:t>
              </a:r>
              <a:endParaRPr lang="en-US" sz="16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6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6724" y="305941"/>
            <a:ext cx="713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" y="112290"/>
            <a:ext cx="714375" cy="714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825" y="1113161"/>
            <a:ext cx="3228216" cy="415552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5586925" y="4294406"/>
            <a:ext cx="665830" cy="665830"/>
          </a:xfrm>
          <a:prstGeom prst="ellipse">
            <a:avLst/>
          </a:prstGeom>
          <a:solidFill>
            <a:srgbClr val="EC028D"/>
          </a:solidFill>
          <a:ln>
            <a:solidFill>
              <a:srgbClr val="EC0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897" y="5442857"/>
            <a:ext cx="6000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824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6724" y="305941"/>
            <a:ext cx="713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" y="112290"/>
            <a:ext cx="714375" cy="714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29" y="961258"/>
            <a:ext cx="5306542" cy="436315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239187" y="4658584"/>
            <a:ext cx="665830" cy="665830"/>
          </a:xfrm>
          <a:prstGeom prst="ellipse">
            <a:avLst/>
          </a:prstGeom>
          <a:solidFill>
            <a:srgbClr val="EC028D"/>
          </a:solidFill>
          <a:ln>
            <a:solidFill>
              <a:srgbClr val="EC0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1897" y="5442857"/>
            <a:ext cx="6000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B050"/>
                </a:solidFill>
              </a:rPr>
              <a:t>Nên vận động dưới ánh sáng tự nhiên để</a:t>
            </a:r>
            <a:br>
              <a:rPr lang="vi-VN" sz="2400" dirty="0">
                <a:solidFill>
                  <a:srgbClr val="00B050"/>
                </a:solidFill>
              </a:rPr>
            </a:br>
            <a:r>
              <a:rPr lang="vi-VN" sz="2400" dirty="0">
                <a:solidFill>
                  <a:srgbClr val="00B050"/>
                </a:solidFill>
              </a:rPr>
              <a:t>tốt cho mắt và cơ thể được khoẻ mạnh.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4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6724" y="305941"/>
            <a:ext cx="713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" y="112290"/>
            <a:ext cx="714375" cy="714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491" y="961258"/>
            <a:ext cx="5289018" cy="443756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372182" y="4732994"/>
            <a:ext cx="665830" cy="665830"/>
          </a:xfrm>
          <a:prstGeom prst="ellipse">
            <a:avLst/>
          </a:prstGeom>
          <a:solidFill>
            <a:srgbClr val="EC028D"/>
          </a:solidFill>
          <a:ln>
            <a:solidFill>
              <a:srgbClr val="EC0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1897" y="5495111"/>
            <a:ext cx="6000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404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6724" y="305941"/>
            <a:ext cx="713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" y="112290"/>
            <a:ext cx="714375" cy="714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61" y="961258"/>
            <a:ext cx="5212079" cy="435822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353057" y="4704823"/>
            <a:ext cx="665830" cy="665830"/>
          </a:xfrm>
          <a:prstGeom prst="ellipse">
            <a:avLst/>
          </a:prstGeom>
          <a:solidFill>
            <a:srgbClr val="EC028D"/>
          </a:solidFill>
          <a:ln>
            <a:solidFill>
              <a:srgbClr val="EC0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5519" y="5495111"/>
            <a:ext cx="6732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đeo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167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6724" y="305941"/>
            <a:ext cx="713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" y="112290"/>
            <a:ext cx="714375" cy="714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60" y="1081373"/>
            <a:ext cx="4826280" cy="427514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216838" y="4746607"/>
            <a:ext cx="665830" cy="665830"/>
          </a:xfrm>
          <a:prstGeom prst="ellipse">
            <a:avLst/>
          </a:prstGeom>
          <a:solidFill>
            <a:srgbClr val="EC028D"/>
          </a:solidFill>
          <a:ln>
            <a:solidFill>
              <a:srgbClr val="EC0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27348" y="4802523"/>
            <a:ext cx="821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5519" y="5495111"/>
            <a:ext cx="6732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khoẻ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dậy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sớm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5512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6724" y="305941"/>
            <a:ext cx="7131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" y="112290"/>
            <a:ext cx="714375" cy="714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17" y="961257"/>
            <a:ext cx="4913366" cy="432971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173293" y="4746607"/>
            <a:ext cx="665830" cy="665830"/>
          </a:xfrm>
          <a:prstGeom prst="ellipse">
            <a:avLst/>
          </a:prstGeom>
          <a:solidFill>
            <a:srgbClr val="EC028D"/>
          </a:solidFill>
          <a:ln>
            <a:solidFill>
              <a:srgbClr val="EC0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16838" y="4802523"/>
            <a:ext cx="821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970707" y="906196"/>
            <a:ext cx="3432042" cy="918999"/>
          </a:xfrm>
          <a:prstGeom prst="wedgeRoundRectCallout">
            <a:avLst>
              <a:gd name="adj1" fmla="val 26297"/>
              <a:gd name="adj2" fmla="val 1242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con không nhận quà của người lạ.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5519" y="5495111"/>
            <a:ext cx="6732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B050"/>
                </a:solidFill>
              </a:rPr>
              <a:t>Chia sẻ với người lớn tin cậy khi gặp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vi-VN" sz="2400" dirty="0">
                <a:solidFill>
                  <a:srgbClr val="00B050"/>
                </a:solidFill>
              </a:rPr>
              <a:t>chuyện khó chịu, không vui hay không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vi-VN" sz="2400" dirty="0">
                <a:solidFill>
                  <a:srgbClr val="00B050"/>
                </a:solidFill>
              </a:rPr>
              <a:t>bình thường 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32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" y="0"/>
            <a:ext cx="9139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7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18288"/>
            <a:ext cx="9119616" cy="68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9144"/>
            <a:ext cx="9119616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9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9" y="-31288"/>
            <a:ext cx="9172578" cy="686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60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06722" y="359759"/>
            <a:ext cx="7070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/>
              <a:t>Sắp xếp các sản phẩm bạn đã sưu tầm vào</a:t>
            </a:r>
            <a:r>
              <a:rPr lang="en-US" sz="2400" b="1"/>
              <a:t> </a:t>
            </a:r>
            <a:r>
              <a:rPr lang="vi-VN" sz="2400" b="1"/>
              <a:t>nhóm phù hợp</a:t>
            </a:r>
            <a:r>
              <a:rPr lang="en-US" sz="2400" b="1"/>
              <a:t> </a:t>
            </a:r>
            <a:r>
              <a:rPr lang="vi-VN" sz="2400" b="1"/>
              <a:t>theo mẫu.</a:t>
            </a:r>
            <a:r>
              <a:rPr lang="vi-VN" sz="2400"/>
              <a:t> </a:t>
            </a:r>
            <a:endParaRPr lang="en-US" sz="2400" b="1" spc="-20" dirty="0"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00471" y="6219380"/>
            <a:ext cx="363117" cy="359991"/>
          </a:xfrm>
          <a:prstGeom prst="ellipse">
            <a:avLst/>
          </a:prstGeom>
          <a:solidFill>
            <a:srgbClr val="EC028D"/>
          </a:solidFill>
          <a:ln>
            <a:solidFill>
              <a:srgbClr val="EC0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391762" y="6168542"/>
            <a:ext cx="609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3" y="1182186"/>
            <a:ext cx="7936151" cy="49863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4772" y="1210816"/>
            <a:ext cx="4023360" cy="1029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30736" y="2240606"/>
            <a:ext cx="6180555" cy="256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9846" y="2519793"/>
            <a:ext cx="1948189" cy="1094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33465" y="2519792"/>
            <a:ext cx="2697125" cy="1094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200503" y="2519792"/>
            <a:ext cx="2246811" cy="1094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80534" y="3645972"/>
            <a:ext cx="2246811" cy="24906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77065" y="3614055"/>
            <a:ext cx="2418341" cy="2534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82899" y="3628553"/>
            <a:ext cx="2418341" cy="2458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310854" y="6148297"/>
            <a:ext cx="452735" cy="431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112290"/>
            <a:ext cx="714375" cy="7143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6724" y="340777"/>
            <a:ext cx="7453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175" y="1484566"/>
            <a:ext cx="8184897" cy="4419845"/>
            <a:chOff x="685175" y="1484566"/>
            <a:chExt cx="8184897" cy="4419845"/>
          </a:xfrm>
        </p:grpSpPr>
        <p:grpSp>
          <p:nvGrpSpPr>
            <p:cNvPr id="5" name="Group 4"/>
            <p:cNvGrpSpPr/>
            <p:nvPr/>
          </p:nvGrpSpPr>
          <p:grpSpPr>
            <a:xfrm>
              <a:off x="685175" y="1484567"/>
              <a:ext cx="8184897" cy="4419844"/>
              <a:chOff x="685175" y="1484567"/>
              <a:chExt cx="8184897" cy="441984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175" y="1484567"/>
                <a:ext cx="8184897" cy="4419844"/>
              </a:xfrm>
              <a:prstGeom prst="rect">
                <a:avLst/>
              </a:prstGeom>
            </p:spPr>
          </p:pic>
          <p:sp>
            <p:nvSpPr>
              <p:cNvPr id="16" name="Oval 15"/>
              <p:cNvSpPr/>
              <p:nvPr/>
            </p:nvSpPr>
            <p:spPr>
              <a:xfrm>
                <a:off x="7723258" y="5197909"/>
                <a:ext cx="667512" cy="667512"/>
              </a:xfrm>
              <a:prstGeom prst="ellipse">
                <a:avLst/>
              </a:prstGeom>
              <a:solidFill>
                <a:srgbClr val="EC028D"/>
              </a:solidFill>
              <a:ln>
                <a:solidFill>
                  <a:srgbClr val="EC02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821967" y="5177722"/>
                <a:ext cx="6093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34" name="Rounded Rectangular Callout 33"/>
            <p:cNvSpPr/>
            <p:nvPr/>
          </p:nvSpPr>
          <p:spPr>
            <a:xfrm>
              <a:off x="1837534" y="1484566"/>
              <a:ext cx="3135060" cy="918999"/>
            </a:xfrm>
            <a:prstGeom prst="wedgeRoundRectCallout">
              <a:avLst>
                <a:gd name="adj1" fmla="val -35105"/>
                <a:gd name="adj2" fmla="val 80696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29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6723" y="349486"/>
            <a:ext cx="7314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20">
                <a:latin typeface="Arial" panose="020B0604020202020204" pitchFamily="34" charset="0"/>
                <a:cs typeface="Arial" panose="020B0604020202020204" pitchFamily="34" charset="0"/>
              </a:rPr>
              <a:t>Bạn sẽ khuyên các bạn ở tình huống sau điều gì?</a:t>
            </a:r>
          </a:p>
          <a:p>
            <a:r>
              <a:rPr lang="en-US" sz="2400" b="1" spc="-20">
                <a:latin typeface="Arial" panose="020B0604020202020204" pitchFamily="34" charset="0"/>
                <a:cs typeface="Arial" panose="020B0604020202020204" pitchFamily="34" charset="0"/>
              </a:rPr>
              <a:t>Vì sao? </a:t>
            </a:r>
            <a:endParaRPr lang="en-US" sz="24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" y="112290"/>
            <a:ext cx="714375" cy="71437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82938" y="1417679"/>
            <a:ext cx="7548539" cy="4144019"/>
            <a:chOff x="1192314" y="1461222"/>
            <a:chExt cx="7548539" cy="414401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314" y="1461222"/>
              <a:ext cx="6978124" cy="4144019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769942" y="4937729"/>
              <a:ext cx="667512" cy="667512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19679" y="4994486"/>
              <a:ext cx="8211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94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6723" y="349486"/>
            <a:ext cx="7314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20">
                <a:latin typeface="Arial" panose="020B0604020202020204" pitchFamily="34" charset="0"/>
                <a:cs typeface="Arial" panose="020B0604020202020204" pitchFamily="34" charset="0"/>
              </a:rPr>
              <a:t>Bạn sẽ khuyên các bạn ở tình huống sau điều gì?</a:t>
            </a:r>
          </a:p>
          <a:p>
            <a:r>
              <a:rPr lang="en-US" sz="2400" b="1" spc="-20">
                <a:latin typeface="Arial" panose="020B0604020202020204" pitchFamily="34" charset="0"/>
                <a:cs typeface="Arial" panose="020B0604020202020204" pitchFamily="34" charset="0"/>
              </a:rPr>
              <a:t>Vì sao? </a:t>
            </a:r>
            <a:endParaRPr lang="en-US" sz="24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" y="112290"/>
            <a:ext cx="714375" cy="71437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97794" y="1647191"/>
            <a:ext cx="8175513" cy="3929384"/>
            <a:chOff x="707170" y="1690734"/>
            <a:chExt cx="8175513" cy="39293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70" y="1690734"/>
              <a:ext cx="7948413" cy="3929384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955435" y="4952606"/>
              <a:ext cx="665555" cy="667512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63917" y="4984979"/>
              <a:ext cx="8187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208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06723" y="349486"/>
            <a:ext cx="7314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20">
                <a:latin typeface="Arial" panose="020B0604020202020204" pitchFamily="34" charset="0"/>
                <a:cs typeface="Arial" panose="020B0604020202020204" pitchFamily="34" charset="0"/>
              </a:rPr>
              <a:t>Bạn sẽ khuyên các bạn ở tình huống sau điều gì?</a:t>
            </a:r>
          </a:p>
          <a:p>
            <a:r>
              <a:rPr lang="en-US" sz="2400" b="1" spc="-20">
                <a:latin typeface="Arial" panose="020B0604020202020204" pitchFamily="34" charset="0"/>
                <a:cs typeface="Arial" panose="020B0604020202020204" pitchFamily="34" charset="0"/>
              </a:rPr>
              <a:t>Vì sao? </a:t>
            </a:r>
            <a:endParaRPr lang="en-US" sz="24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6" y="112290"/>
            <a:ext cx="714375" cy="71437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98957" y="1647191"/>
            <a:ext cx="8290821" cy="3929384"/>
            <a:chOff x="708333" y="1690734"/>
            <a:chExt cx="8290821" cy="392938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333" y="1690734"/>
              <a:ext cx="7946087" cy="3929384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8034610" y="4952606"/>
              <a:ext cx="667512" cy="667512"/>
            </a:xfrm>
            <a:prstGeom prst="ellipse">
              <a:avLst/>
            </a:prstGeom>
            <a:solidFill>
              <a:srgbClr val="EC028D"/>
            </a:solidFill>
            <a:ln>
              <a:solidFill>
                <a:srgbClr val="EC02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77980" y="5009363"/>
              <a:ext cx="82117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0850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13377</TotalTime>
  <Words>2318</Words>
  <Application>Microsoft Office PowerPoint</Application>
  <PresentationFormat>On-screen Show (4:3)</PresentationFormat>
  <Paragraphs>180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YX</cp:lastModifiedBy>
  <cp:revision>1796</cp:revision>
  <dcterms:created xsi:type="dcterms:W3CDTF">2018-11-09T03:14:06Z</dcterms:created>
  <dcterms:modified xsi:type="dcterms:W3CDTF">2025-04-14T01:41:30Z</dcterms:modified>
</cp:coreProperties>
</file>