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0" r:id="rId2"/>
  </p:sldMasterIdLst>
  <p:notesMasterIdLst>
    <p:notesMasterId r:id="rId28"/>
  </p:notesMasterIdLst>
  <p:sldIdLst>
    <p:sldId id="315" r:id="rId3"/>
    <p:sldId id="320" r:id="rId4"/>
    <p:sldId id="356" r:id="rId5"/>
    <p:sldId id="362" r:id="rId6"/>
    <p:sldId id="326" r:id="rId7"/>
    <p:sldId id="325" r:id="rId8"/>
    <p:sldId id="363" r:id="rId9"/>
    <p:sldId id="327" r:id="rId10"/>
    <p:sldId id="359" r:id="rId11"/>
    <p:sldId id="330" r:id="rId12"/>
    <p:sldId id="365" r:id="rId13"/>
    <p:sldId id="364" r:id="rId14"/>
    <p:sldId id="331" r:id="rId15"/>
    <p:sldId id="332" r:id="rId16"/>
    <p:sldId id="336" r:id="rId17"/>
    <p:sldId id="333" r:id="rId18"/>
    <p:sldId id="334" r:id="rId19"/>
    <p:sldId id="335" r:id="rId20"/>
    <p:sldId id="341" r:id="rId21"/>
    <p:sldId id="352" r:id="rId22"/>
    <p:sldId id="342" r:id="rId23"/>
    <p:sldId id="353" r:id="rId24"/>
    <p:sldId id="354" r:id="rId25"/>
    <p:sldId id="355" r:id="rId26"/>
    <p:sldId id="344" r:id="rId27"/>
  </p:sldIdLst>
  <p:sldSz cx="6858000" cy="5143500"/>
  <p:notesSz cx="6858000" cy="9144000"/>
  <p:embeddedFontLst>
    <p:embeddedFont>
      <p:font typeface="HP001 4 hàng" panose="020B0604020202020204" charset="-93"/>
      <p:regular r:id="rId29"/>
      <p:bold r:id="rId30"/>
    </p:embeddedFont>
    <p:embeddedFont>
      <p:font typeface="Kalam" panose="020B0604020202020204" charset="0"/>
      <p:regular r:id="rId31"/>
      <p:bold r:id="rId32"/>
    </p:embeddedFont>
    <p:embeddedFont>
      <p:font typeface="Montserrat" panose="00000500000000000000" pitchFamily="2" charset="-93"/>
      <p:regular r:id="rId33"/>
      <p:bold r:id="rId34"/>
      <p:italic r:id="rId35"/>
      <p:boldItalic r:id="rId36"/>
    </p:embeddedFont>
    <p:embeddedFont>
      <p:font typeface="UTM Alberta Heavy" panose="02040603050506020204" pitchFamily="18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Cookies" panose="02040603050506020204" pitchFamily="18" charset="0"/>
      <p:regular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84" d="100"/>
          <a:sy n="84" d="100"/>
        </p:scale>
        <p:origin x="13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7891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2826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4453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86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0474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20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5.wdp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9.wdp"/><Relationship Id="rId4" Type="http://schemas.openxmlformats.org/officeDocument/2006/relationships/image" Target="../media/image26.png"/><Relationship Id="rId9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803478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Mỗi từ dưới đây tả sự vật nào trong bài thơ?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LUYỆN TẬP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942297" y="2530104"/>
            <a:ext cx="964355" cy="964355"/>
            <a:chOff x="942297" y="2492397"/>
            <a:chExt cx="964355" cy="964355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090889" y="2743740"/>
              <a:ext cx="667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nhỏ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2757626" y="2530102"/>
            <a:ext cx="964355" cy="964355"/>
            <a:chOff x="942297" y="2492397"/>
            <a:chExt cx="964355" cy="964355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43787" y="2743740"/>
              <a:ext cx="56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atin typeface="UTM Avo" panose="02040603050506020204" pitchFamily="18" charset="0"/>
                </a:rPr>
                <a:t>lớn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4572956" y="2559185"/>
            <a:ext cx="968885" cy="964355"/>
            <a:chOff x="942297" y="2492397"/>
            <a:chExt cx="968885" cy="964355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013180" y="2640043"/>
              <a:ext cx="898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UTM Avo" panose="02040603050506020204" pitchFamily="18" charset="0"/>
                </a:rPr>
                <a:t>m</a:t>
              </a:r>
              <a:r>
                <a:rPr lang="en-VN" sz="1800" dirty="0">
                  <a:latin typeface="UTM Avo" panose="02040603050506020204" pitchFamily="18" charset="0"/>
                </a:rPr>
                <a:t>ênh </a:t>
              </a:r>
            </a:p>
            <a:p>
              <a:pPr algn="ctr"/>
              <a:r>
                <a:rPr lang="en-VN" sz="1800" dirty="0">
                  <a:latin typeface="UTM Avo" panose="02040603050506020204" pitchFamily="18" charset="0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940511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279134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4591158" y="3720303"/>
            <a:ext cx="1003364" cy="34582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FFAB40"/>
                </a:solidFill>
                <a:latin typeface="UTM Avo" panose="02040603050506020204" pitchFamily="18" charset="0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148D4-C5A1-3542-B1CF-16A6ECF62F21}"/>
              </a:ext>
            </a:extLst>
          </p:cNvPr>
          <p:cNvSpPr txBox="1"/>
          <p:nvPr/>
        </p:nvSpPr>
        <p:spPr>
          <a:xfrm>
            <a:off x="461157" y="448650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2.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vi-VN" sz="1800" dirty="0">
                <a:latin typeface="UTM Avo" panose="02040603050506020204" pitchFamily="18" charset="0"/>
              </a:rPr>
              <a:t>Đóng vai biển, em hãy nói lời cảm ơn giọt nước.</a:t>
            </a:r>
          </a:p>
        </p:txBody>
      </p:sp>
      <p:pic>
        <p:nvPicPr>
          <p:cNvPr id="3" name="Picture 2" descr="Ocean surface wave seamless underwater cartoon Vector Image">
            <a:extLst>
              <a:ext uri="{FF2B5EF4-FFF2-40B4-BE49-F238E27FC236}">
                <a16:creationId xmlns:a16="http://schemas.microsoft.com/office/drawing/2014/main" id="{7585A9B7-77B7-1342-B742-45AAFD18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11646"/>
          <a:stretch/>
        </p:blipFill>
        <p:spPr bwMode="auto">
          <a:xfrm>
            <a:off x="235670" y="2149310"/>
            <a:ext cx="6429082" cy="2752627"/>
          </a:xfrm>
          <a:prstGeom prst="round2SameRect">
            <a:avLst>
              <a:gd name="adj1" fmla="val 0"/>
              <a:gd name="adj2" fmla="val 293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7351F7E-5CA0-4B40-BEAE-7F24A3E368AE}"/>
              </a:ext>
            </a:extLst>
          </p:cNvPr>
          <p:cNvSpPr/>
          <p:nvPr/>
        </p:nvSpPr>
        <p:spPr>
          <a:xfrm>
            <a:off x="2743199" y="1272189"/>
            <a:ext cx="2507531" cy="745574"/>
          </a:xfrm>
          <a:prstGeom prst="wedgeRoundRectCallout">
            <a:avLst/>
          </a:prstGeom>
          <a:solidFill>
            <a:schemeClr val="accent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800" dirty="0">
                <a:solidFill>
                  <a:srgbClr val="000000"/>
                </a:solidFill>
                <a:latin typeface="UTM Avo" panose="02040603050506020204" pitchFamily="18" charset="0"/>
              </a:rPr>
              <a:t>Cảm ơn cậu nhé!....</a:t>
            </a:r>
          </a:p>
        </p:txBody>
      </p:sp>
    </p:spTree>
    <p:extLst>
      <p:ext uri="{BB962C8B-B14F-4D97-AF65-F5344CB8AC3E}">
        <p14:creationId xmlns:p14="http://schemas.microsoft.com/office/powerpoint/2010/main" val="3876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216629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90669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B824C-D2DA-E04F-ABA5-676C33776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0C6E5-4593-A849-800D-2EE27B9CDC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A7716-A319-184E-BD9F-B2F9EB06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ADF9E-51D3-C448-A7F3-44F8994A8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6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484001" y="2099330"/>
            <a:ext cx="153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85643" y="578414"/>
            <a:ext cx="1623075" cy="758402"/>
            <a:chOff x="359915" y="617893"/>
            <a:chExt cx="1623075" cy="758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59915" y="668409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5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452940" y="1408374"/>
            <a:ext cx="5572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Theo em, nước mưa rơi xuống sẽ đi đâu?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92573" y="506856"/>
            <a:ext cx="536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GIỌT NƯỚC VÀ BIỂN LỚN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7DF9C-162B-224B-976E-3EB469725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05"/>
          <a:stretch/>
        </p:blipFill>
        <p:spPr>
          <a:xfrm>
            <a:off x="239172" y="1731539"/>
            <a:ext cx="6387871" cy="3179826"/>
          </a:xfrm>
          <a:prstGeom prst="round2SameRect">
            <a:avLst>
              <a:gd name="adj1" fmla="val 0"/>
              <a:gd name="adj2" fmla="val 299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</a:t>
            </a: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dòng suối </a:t>
            </a:r>
            <a:r>
              <a:rPr lang="vi-VN" sz="1800" dirty="0">
                <a:latin typeface="UTM Avo" panose="02040603050506020204" pitchFamily="18" charset="0"/>
              </a:rPr>
              <a:t>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b="1" dirty="0">
                <a:solidFill>
                  <a:srgbClr val="EF5F5F"/>
                </a:solidFill>
                <a:latin typeface="UTM Avo" panose="02040603050506020204" pitchFamily="18" charset="0"/>
              </a:rPr>
              <a:t>Chảy xuống </a:t>
            </a:r>
            <a:r>
              <a:rPr lang="vi-VN" sz="1800" dirty="0">
                <a:latin typeface="UTM Avo" panose="02040603050506020204" pitchFamily="18" charset="0"/>
              </a:rPr>
              <a:t>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7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8801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6" y="1312830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lượn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7" y="145025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375029" y="1312830"/>
            <a:ext cx="4366089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uốn theo đường vòng.</a:t>
            </a:r>
          </a:p>
        </p:txBody>
      </p:sp>
      <p:pic>
        <p:nvPicPr>
          <p:cNvPr id="2" name="Picture 2" descr="Bộ ảnh sông Hương thơ mộng nhìn từ trên cao khi đi du lịch Huế">
            <a:extLst>
              <a:ext uri="{FF2B5EF4-FFF2-40B4-BE49-F238E27FC236}">
                <a16:creationId xmlns:a16="http://schemas.microsoft.com/office/drawing/2014/main" id="{14423E17-596A-DE40-902A-81A48545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2" y="1915062"/>
            <a:ext cx="3690593" cy="27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52945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đoạn thơ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2011640" y="1506716"/>
            <a:ext cx="1908531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Rơi rơi.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724775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3494178" y="27810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3598027" y="222741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785476" y="1678701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3136437" y="3860339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D073F0-0B74-9B41-B8DE-70DBAB9DC835}"/>
              </a:ext>
            </a:extLst>
          </p:cNvPr>
          <p:cNvCxnSpPr/>
          <p:nvPr/>
        </p:nvCxnSpPr>
        <p:spPr>
          <a:xfrm flipH="1">
            <a:off x="3322292" y="330105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B926D-152C-6A46-98F7-3B1EB1FD344B}"/>
              </a:ext>
            </a:extLst>
          </p:cNvPr>
          <p:cNvCxnSpPr/>
          <p:nvPr/>
        </p:nvCxnSpPr>
        <p:spPr>
          <a:xfrm flipH="1">
            <a:off x="2592645" y="388099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90903" y="305826"/>
            <a:ext cx="300094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Giọt nước và biển lớn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8161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0" y="305573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3" y="981610"/>
            <a:ext cx="288000" cy="28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506936" y="876533"/>
            <a:ext cx="2874929" cy="377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Tí ta tí tách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Mưa rơi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Rơi rơi.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lại bao ngày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Thành dòng suối nhỏ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Lượn trên bãi cỏ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3654382" y="876533"/>
            <a:ext cx="3000941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gặp bạn rồi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Góp thành sông lớn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Sông đi ra biển 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3654382" y="2992470"/>
            <a:ext cx="2784124" cy="1695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ơi, có biết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Biển lớn vô cùng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Từng giọt nước trong</a:t>
            </a:r>
          </a:p>
          <a:p>
            <a:pPr marL="4445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4779388" y="4715123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dirty="0">
                <a:latin typeface="UTM Avo" panose="02040603050506020204" pitchFamily="18" charset="0"/>
              </a:rPr>
              <a:t>(Nguyễn Bao)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3ACB-E780-9E44-BF33-B643817CC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143" y="2797740"/>
            <a:ext cx="660400" cy="85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dirty="0">
                <a:latin typeface="UTM Avo" panose="02040603050506020204" pitchFamily="18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6889" y="2097928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Giọt nước mưa, dòng suối, bãi cỏ, đồi, sông, biển…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50AF-DBB0-B144-B27A-5DA2012B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9B084-E20C-8E40-AAAD-0545903B739E}"/>
              </a:ext>
            </a:extLst>
          </p:cNvPr>
          <p:cNvSpPr txBox="1"/>
          <p:nvPr/>
        </p:nvSpPr>
        <p:spPr>
          <a:xfrm>
            <a:off x="371285" y="2591119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600" dirty="0">
                <a:latin typeface="UTM Avo" panose="02040603050506020204" pitchFamily="18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25B4E-3AB5-E440-B75D-7C9BCAD247BC}"/>
              </a:ext>
            </a:extLst>
          </p:cNvPr>
          <p:cNvSpPr txBox="1"/>
          <p:nvPr/>
        </p:nvSpPr>
        <p:spPr>
          <a:xfrm>
            <a:off x="366889" y="2984047"/>
            <a:ext cx="6119826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giọt mưa góp lại bao ngày tạo nên dòng suối nhỏ.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73D83-1057-CF4C-B052-924966A90E67}"/>
              </a:ext>
            </a:extLst>
          </p:cNvPr>
          <p:cNvSpPr txBox="1"/>
          <p:nvPr/>
        </p:nvSpPr>
        <p:spPr>
          <a:xfrm>
            <a:off x="371285" y="3731762"/>
            <a:ext cx="611982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Những dòng sông từ đâu mà có?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A4FF7-963F-DD49-9C51-C0797A60B2AF}"/>
              </a:ext>
            </a:extLst>
          </p:cNvPr>
          <p:cNvSpPr txBox="1"/>
          <p:nvPr/>
        </p:nvSpPr>
        <p:spPr>
          <a:xfrm>
            <a:off x="366889" y="4124690"/>
            <a:ext cx="6119826" cy="4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Những dòng suối nhỏ góp thành sông.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89615-D37D-784F-82CD-06534B8D47AE}"/>
              </a:ext>
            </a:extLst>
          </p:cNvPr>
          <p:cNvSpPr txBox="1"/>
          <p:nvPr/>
        </p:nvSpPr>
        <p:spPr>
          <a:xfrm>
            <a:off x="359659" y="483278"/>
            <a:ext cx="6012859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Nói về hành trình giọt nước đi ra biển.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7DFC1-5CB2-DB49-9500-5010F257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34" y="1181819"/>
            <a:ext cx="1046458" cy="207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6B9EC-C2E0-204F-907D-8465A9A95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28" y="1181819"/>
            <a:ext cx="1477283" cy="2072396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3A9F5D-9560-1D4F-81A4-51684A76F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3377703" y="1200675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315456-FF4F-0845-A8B5-4F0B906CA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237" y="1200675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2EB4A-62F2-EB42-A8FB-DC4E015B7E45}"/>
              </a:ext>
            </a:extLst>
          </p:cNvPr>
          <p:cNvSpPr/>
          <p:nvPr/>
        </p:nvSpPr>
        <p:spPr>
          <a:xfrm>
            <a:off x="1323152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9E4E969-6968-CE40-B495-D2294BCFC825}"/>
              </a:ext>
            </a:extLst>
          </p:cNvPr>
          <p:cNvSpPr/>
          <p:nvPr/>
        </p:nvSpPr>
        <p:spPr>
          <a:xfrm>
            <a:off x="3086310" y="2175597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496EDCE-6CE5-364F-A037-BBEC81E5D311}"/>
              </a:ext>
            </a:extLst>
          </p:cNvPr>
          <p:cNvSpPr/>
          <p:nvPr/>
        </p:nvSpPr>
        <p:spPr>
          <a:xfrm>
            <a:off x="4830608" y="2170179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6A0D1-5FB1-814C-92CE-B0CA6F6C3260}"/>
              </a:ext>
            </a:extLst>
          </p:cNvPr>
          <p:cNvSpPr txBox="1"/>
          <p:nvPr/>
        </p:nvSpPr>
        <p:spPr>
          <a:xfrm>
            <a:off x="559258" y="3480465"/>
            <a:ext cx="5739483" cy="127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giọt mưa góp thành suối.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suối góp thành sông.</a:t>
            </a:r>
          </a:p>
          <a:p>
            <a:pPr>
              <a:lnSpc>
                <a:spcPct val="150000"/>
              </a:lnSpc>
            </a:pPr>
            <a:r>
              <a:rPr lang="en-VN" sz="1800" dirty="0">
                <a:solidFill>
                  <a:srgbClr val="EF5F5F"/>
                </a:solidFill>
                <a:latin typeface="UTM Avo" panose="02040603050506020204" pitchFamily="18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56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754</Words>
  <Application>Microsoft Office PowerPoint</Application>
  <PresentationFormat>Custom</PresentationFormat>
  <Paragraphs>152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Montserrat</vt:lpstr>
      <vt:lpstr>UTM Avo</vt:lpstr>
      <vt:lpstr>HP001 4 hàng</vt:lpstr>
      <vt:lpstr>Kalam</vt:lpstr>
      <vt:lpstr>UTM Cookies</vt:lpstr>
      <vt:lpstr>UTM Alberta Heavy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PHUONG-TD</cp:lastModifiedBy>
  <cp:revision>185</cp:revision>
  <dcterms:modified xsi:type="dcterms:W3CDTF">2025-02-04T23:23:21Z</dcterms:modified>
</cp:coreProperties>
</file>