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8"/>
  </p:notesMasterIdLst>
  <p:sldIdLst>
    <p:sldId id="288" r:id="rId4"/>
    <p:sldId id="285" r:id="rId5"/>
    <p:sldId id="260" r:id="rId6"/>
    <p:sldId id="304" r:id="rId7"/>
    <p:sldId id="322" r:id="rId8"/>
    <p:sldId id="302" r:id="rId9"/>
    <p:sldId id="328" r:id="rId10"/>
    <p:sldId id="309" r:id="rId11"/>
    <p:sldId id="307" r:id="rId12"/>
    <p:sldId id="327" r:id="rId13"/>
    <p:sldId id="329" r:id="rId14"/>
    <p:sldId id="330" r:id="rId15"/>
    <p:sldId id="331" r:id="rId16"/>
    <p:sldId id="28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5F6633-F56A-4FC4-8D94-7E6F74C464C3}"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A1615-71DB-467F-90A0-B1CBF04A2E60}" type="slidenum">
              <a:rPr lang="en-US" smtClean="0"/>
              <a:t>‹#›</a:t>
            </a:fld>
            <a:endParaRPr lang="en-US"/>
          </a:p>
        </p:txBody>
      </p:sp>
    </p:spTree>
    <p:extLst>
      <p:ext uri="{BB962C8B-B14F-4D97-AF65-F5344CB8AC3E}">
        <p14:creationId xmlns:p14="http://schemas.microsoft.com/office/powerpoint/2010/main" val="2089809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extLst>
      <p:ext uri="{BB962C8B-B14F-4D97-AF65-F5344CB8AC3E}">
        <p14:creationId xmlns:p14="http://schemas.microsoft.com/office/powerpoint/2010/main" val="3207700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2554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00120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87008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55143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32693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50093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4246070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41865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27572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645257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90690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630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00329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5887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3934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55534082"/>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12042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17818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17823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2664714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42162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48558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2903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80469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18572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1851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33373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12192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1329530597"/>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195881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75135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93238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52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61070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2/22/2025</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1380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6.sv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18"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4.svg"/><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svg"/><Relationship Id="rId10" Type="http://schemas.openxmlformats.org/officeDocument/2006/relationships/slideLayout" Target="../slideLayouts/slideLayout33.xml"/><Relationship Id="rId19" Type="http://schemas.openxmlformats.org/officeDocument/2006/relationships/image" Target="../media/image6.sv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450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2" name="Picture 7"/>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63480" y="152400"/>
            <a:ext cx="2128520" cy="168402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78FE9963-B9B5-9511-6EC9-3082C4220EAE}"/>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447801" y="123924"/>
            <a:ext cx="1242964" cy="1242964"/>
          </a:xfrm>
          <a:prstGeom prst="rect">
            <a:avLst/>
          </a:prstGeom>
        </p:spPr>
      </p:pic>
    </p:spTree>
    <p:extLst>
      <p:ext uri="{BB962C8B-B14F-4D97-AF65-F5344CB8AC3E}">
        <p14:creationId xmlns:p14="http://schemas.microsoft.com/office/powerpoint/2010/main" val="4140336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41822208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1.svg"/><Relationship Id="rId5" Type="http://schemas.openxmlformats.org/officeDocument/2006/relationships/image" Target="../media/image16.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0.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3.png"/><Relationship Id="rId1" Type="http://schemas.openxmlformats.org/officeDocument/2006/relationships/slideLayout" Target="../slideLayouts/slideLayout30.xml"/><Relationship Id="rId5" Type="http://schemas.openxmlformats.org/officeDocument/2006/relationships/image" Target="../media/image12.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1.svg"/><Relationship Id="rId5" Type="http://schemas.openxmlformats.org/officeDocument/2006/relationships/image" Target="../media/image16.png"/><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5.svg"/><Relationship Id="rId5" Type="http://schemas.openxmlformats.org/officeDocument/2006/relationships/image" Target="../media/image19.png"/><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1.png"/><Relationship Id="rId1" Type="http://schemas.openxmlformats.org/officeDocument/2006/relationships/slideLayout" Target="../slideLayouts/slideLayout25.xml"/><Relationship Id="rId5" Type="http://schemas.openxmlformats.org/officeDocument/2006/relationships/image" Target="../media/image12.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95400" y="1447800"/>
            <a:ext cx="10288270" cy="3370580"/>
          </a:xfrm>
          <a:prstGeom prst="rect">
            <a:avLst/>
          </a:prstGeom>
        </p:spPr>
      </p:pic>
      <p:pic>
        <p:nvPicPr>
          <p:cNvPr id="4" name="Picture 3">
            <a:extLst>
              <a:ext uri="{FF2B5EF4-FFF2-40B4-BE49-F238E27FC236}">
                <a16:creationId xmlns:a16="http://schemas.microsoft.com/office/drawing/2014/main" id="{26F002F9-455C-7559-B3B8-8091230BA744}"/>
              </a:ext>
            </a:extLst>
          </p:cNvPr>
          <p:cNvPicPr>
            <a:picLocks noChangeAspect="1"/>
          </p:cNvPicPr>
          <p:nvPr/>
        </p:nvPicPr>
        <p:blipFill>
          <a:blip r:embed="rId5"/>
          <a:stretch>
            <a:fillRect/>
          </a:stretch>
        </p:blipFill>
        <p:spPr>
          <a:xfrm>
            <a:off x="2830535" y="2054259"/>
            <a:ext cx="679762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Box 3"/>
          <p:cNvSpPr txBox="1"/>
          <p:nvPr/>
        </p:nvSpPr>
        <p:spPr>
          <a:xfrm>
            <a:off x="447675" y="390525"/>
            <a:ext cx="10889615" cy="5853910"/>
          </a:xfrm>
          <a:prstGeom prst="rect">
            <a:avLst/>
          </a:prstGeom>
          <a:noFill/>
        </p:spPr>
        <p:txBody>
          <a:bodyPr wrap="square"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mẫu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cuộc sống của chúng ta không thể nào thiếu được lòng tốt, tình yêu thương bởi nó là thứ tình cảm gắn kết con người gần nhau hơn. Và một trong những câu chuyện đã truyền cảm hứng về tình người cho em đó là câu chuyện Tờ báo tường của tôi của tác giả Nguyễn Luân. Câu chuyện đã cho chúng ta một bài học tình người vô cùng quý giá.</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Ngay từ lần đầu tiên đọc câu chuyện, em đã rất ấn tượng. Bởi câu chuyện đã đề cập bài học sâu sắc về tình người, giúp đỡ người khác lúc khó khăn. Không chỉ vậy, câu chuyện còn có một chi tiết cảm động đối với em. Đó là chi tiết mặc dù trời nhá nhem tối, khu rừng âm u nhưng cậu bé vẫn vượt qua nỗi sợ hãi để băng qua rừng thật nhanh vì người bị nạn. “Trời bắt đầu nhá nhem tối. Khu rừng âm u. Tiếng mấy con chim kêu “túc... túc...” không ngớt. Tôi chạy nhanh hơn. Gió thổi vù vù bên tai, bàn chân đau nhói vì giẫm lên đá răng mèo. “Phải cố lên! Người bị nạn nguy mất...”.” Chính nhờ sự dũng cảm, gan dạ và lòng tốt của cậu bé mà người bị nạn đã nhanh chóng được các chú bộ đội biên phòng cứu giúp.</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chuyện Tờ báo tường của tôi đã truyền không chỉ cho em mà cho tất cả mọi người bài học về lòng tốt. Em hứa sẽ giống như cậu bé trong câu chuyện, sẵn sàng giúp đỡ người khác lúc khó khăn..</a:t>
            </a:r>
            <a:endParaRPr kumimoji="0" lang="en-GB"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88845" y="1162050"/>
            <a:ext cx="5405320" cy="4114800"/>
          </a:xfrm>
          <a:prstGeom prst="rect">
            <a:avLst/>
          </a:prstGeom>
        </p:spPr>
      </p:pic>
      <p:sp>
        <p:nvSpPr>
          <p:cNvPr id="7" name="Rectangles 6"/>
          <p:cNvSpPr/>
          <p:nvPr/>
        </p:nvSpPr>
        <p:spPr>
          <a:xfrm>
            <a:off x="3776345" y="2084705"/>
            <a:ext cx="3776980"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3.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Đọc</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soát</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lỗi</a:t>
            </a:r>
            <a:endPar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2" name="Hình ảnh 28" descr="Ảnh có chứa đầy màu sắc, được trang trí, đồ chơi, búp bê&#10;&#10;Mô tả được tạo tự động">
            <a:extLst>
              <a:ext uri="{FF2B5EF4-FFF2-40B4-BE49-F238E27FC236}">
                <a16:creationId xmlns:a16="http://schemas.microsoft.com/office/drawing/2014/main" id="{735A674C-21B4-E11B-4AE8-AFF707EE151E}"/>
              </a:ext>
            </a:extLst>
          </p:cNvPr>
          <p:cNvPicPr>
            <a:picLocks noChangeAspect="1"/>
          </p:cNvPicPr>
          <p:nvPr/>
        </p:nvPicPr>
        <p:blipFill>
          <a:blip r:embed="rId7"/>
          <a:stretch>
            <a:fillRect/>
          </a:stretch>
        </p:blipFill>
        <p:spPr>
          <a:xfrm>
            <a:off x="8210707" y="2814144"/>
            <a:ext cx="3829225" cy="3656872"/>
          </a:xfrm>
          <a:prstGeom prst="rect">
            <a:avLst/>
          </a:prstGeom>
        </p:spPr>
      </p:pic>
    </p:spTree>
    <p:extLst>
      <p:ext uri="{BB962C8B-B14F-4D97-AF65-F5344CB8AC3E}">
        <p14:creationId xmlns:p14="http://schemas.microsoft.com/office/powerpoint/2010/main" val="917342631"/>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3A10DA89-E5A6-7F70-2C09-DBFBFA938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3D1D235-866F-229E-AC13-E4009BFDA797}"/>
              </a:ext>
            </a:extLst>
          </p:cNvPr>
          <p:cNvSpPr/>
          <p:nvPr/>
        </p:nvSpPr>
        <p:spPr>
          <a:xfrm>
            <a:off x="2277693" y="824983"/>
            <a:ext cx="8152182" cy="9276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văn có đủ 3 phần không?</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4" name="Rounded Rectangle 10">
            <a:extLst>
              <a:ext uri="{FF2B5EF4-FFF2-40B4-BE49-F238E27FC236}">
                <a16:creationId xmlns:a16="http://schemas.microsoft.com/office/drawing/2014/main" id="{D256077F-9C52-2D6A-EA46-E1AB963C1CCA}"/>
              </a:ext>
            </a:extLst>
          </p:cNvPr>
          <p:cNvSpPr/>
          <p:nvPr/>
        </p:nvSpPr>
        <p:spPr>
          <a:xfrm>
            <a:off x="2857500" y="2121017"/>
            <a:ext cx="9115425" cy="1060334"/>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Lý do được trình bày có rõ ràng</a:t>
            </a:r>
            <a:r>
              <a:rPr lang="en-US" sz="4000" dirty="0">
                <a:solidFill>
                  <a:prstClr val="black">
                    <a:lumMod val="95000"/>
                    <a:lumOff val="5000"/>
                  </a:prstClr>
                </a:solidFill>
                <a:latin typeface="Cambria" panose="02040503050406030204" pitchFamily="18" charset="0"/>
                <a:ea typeface="Cambria" panose="02040503050406030204" pitchFamily="18" charset="0"/>
              </a:rPr>
              <a:t> </a:t>
            </a:r>
            <a:r>
              <a:rPr lang="vi-VN" sz="4000" dirty="0">
                <a:solidFill>
                  <a:prstClr val="black">
                    <a:lumMod val="95000"/>
                    <a:lumOff val="5000"/>
                  </a:prstClr>
                </a:solidFill>
                <a:latin typeface="Cambria" panose="02040503050406030204" pitchFamily="18" charset="0"/>
                <a:ea typeface="Cambria" panose="02040503050406030204" pitchFamily="18" charset="0"/>
              </a:rPr>
              <a:t>không?</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5" name="Rounded Rectangle 17">
            <a:extLst>
              <a:ext uri="{FF2B5EF4-FFF2-40B4-BE49-F238E27FC236}">
                <a16:creationId xmlns:a16="http://schemas.microsoft.com/office/drawing/2014/main" id="{D2A12625-CDFF-B35E-67B0-7073C7E09CA4}"/>
              </a:ext>
            </a:extLst>
          </p:cNvPr>
          <p:cNvSpPr/>
          <p:nvPr/>
        </p:nvSpPr>
        <p:spPr>
          <a:xfrm>
            <a:off x="4238625" y="3626127"/>
            <a:ext cx="73342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lumMod val="95000"/>
                    <a:lumOff val="5000"/>
                  </a:prstClr>
                </a:solidFill>
                <a:latin typeface="Cambria" panose="02040503050406030204" pitchFamily="18" charset="0"/>
                <a:ea typeface="Cambria" panose="02040503050406030204" pitchFamily="18" charset="0"/>
              </a:rPr>
              <a:t>Bài làm có mắc lỗi về dùng từ, đặt câu, chính tả không?</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433575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930B-08D0-07B5-11DD-B30C6C865B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F8E159-F6B5-94BF-7694-D66B5DCC3959}"/>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40F1B63D-5177-7338-D53C-40D7EB00FD56}"/>
              </a:ext>
            </a:extLst>
          </p:cNvPr>
          <p:cNvGrpSpPr/>
          <p:nvPr/>
        </p:nvGrpSpPr>
        <p:grpSpPr>
          <a:xfrm>
            <a:off x="380523" y="709338"/>
            <a:ext cx="3939121" cy="4034423"/>
            <a:chOff x="140091" y="293028"/>
            <a:chExt cx="3939121" cy="4034423"/>
          </a:xfrm>
        </p:grpSpPr>
        <p:pic>
          <p:nvPicPr>
            <p:cNvPr id="5" name="图片 43">
              <a:extLst>
                <a:ext uri="{FF2B5EF4-FFF2-40B4-BE49-F238E27FC236}">
                  <a16:creationId xmlns:a16="http://schemas.microsoft.com/office/drawing/2014/main" id="{28B69C3D-0159-3628-2C05-796143F403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6" name="TextBox 5">
              <a:extLst>
                <a:ext uri="{FF2B5EF4-FFF2-40B4-BE49-F238E27FC236}">
                  <a16:creationId xmlns:a16="http://schemas.microsoft.com/office/drawing/2014/main" id="{880D262F-1B43-FBB7-C0BD-FE550ECD40CF}"/>
                </a:ext>
              </a:extLst>
            </p:cNvPr>
            <p:cNvSpPr txBox="1"/>
            <p:nvPr/>
          </p:nvSpPr>
          <p:spPr>
            <a:xfrm>
              <a:off x="1161977" y="2277350"/>
              <a:ext cx="25775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Hoàn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7" name="Group 6">
            <a:extLst>
              <a:ext uri="{FF2B5EF4-FFF2-40B4-BE49-F238E27FC236}">
                <a16:creationId xmlns:a16="http://schemas.microsoft.com/office/drawing/2014/main" id="{DF78A232-6DC2-EBD6-3C77-9046A20561DD}"/>
              </a:ext>
            </a:extLst>
          </p:cNvPr>
          <p:cNvGrpSpPr/>
          <p:nvPr/>
        </p:nvGrpSpPr>
        <p:grpSpPr>
          <a:xfrm>
            <a:off x="3979936" y="1945376"/>
            <a:ext cx="4045568" cy="4143445"/>
            <a:chOff x="4114024" y="2002174"/>
            <a:chExt cx="4045568" cy="4143445"/>
          </a:xfrm>
        </p:grpSpPr>
        <p:pic>
          <p:nvPicPr>
            <p:cNvPr id="8" name="图片 42">
              <a:extLst>
                <a:ext uri="{FF2B5EF4-FFF2-40B4-BE49-F238E27FC236}">
                  <a16:creationId xmlns:a16="http://schemas.microsoft.com/office/drawing/2014/main" id="{79808828-A5AB-BF51-28EE-5B296AFE62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9" name="TextBox 8">
              <a:extLst>
                <a:ext uri="{FF2B5EF4-FFF2-40B4-BE49-F238E27FC236}">
                  <a16:creationId xmlns:a16="http://schemas.microsoft.com/office/drawing/2014/main" id="{3C854987-0050-208B-A295-A9BCF9EF6D61}"/>
                </a:ext>
              </a:extLst>
            </p:cNvPr>
            <p:cNvSpPr txBox="1"/>
            <p:nvPr/>
          </p:nvSpPr>
          <p:spPr>
            <a:xfrm>
              <a:off x="5310044" y="4108535"/>
              <a:ext cx="246309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Đọc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trước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bài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Đọc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mở</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rộng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0" name="Picture 9">
            <a:extLst>
              <a:ext uri="{FF2B5EF4-FFF2-40B4-BE49-F238E27FC236}">
                <a16:creationId xmlns:a16="http://schemas.microsoft.com/office/drawing/2014/main" id="{4B8E66F1-A772-A047-A2EC-C857E6086659}"/>
              </a:ext>
            </a:extLst>
          </p:cNvPr>
          <p:cNvPicPr>
            <a:picLocks noChangeAspect="1"/>
          </p:cNvPicPr>
          <p:nvPr/>
        </p:nvPicPr>
        <p:blipFill>
          <a:blip r:embed="rId3"/>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375571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77165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8"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34690" y="217805"/>
            <a:ext cx="5588000" cy="125793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21540"/>
          <a:stretch>
            <a:fillRect/>
          </a:stretch>
        </p:blipFill>
        <p:spPr>
          <a:xfrm>
            <a:off x="235585" y="1659255"/>
            <a:ext cx="11591925" cy="5198745"/>
          </a:xfrm>
          <a:prstGeom prst="rect">
            <a:avLst/>
          </a:prstGeom>
        </p:spPr>
      </p:pic>
      <p:pic>
        <p:nvPicPr>
          <p:cNvPr id="2" name="Picture 1">
            <a:extLst>
              <a:ext uri="{FF2B5EF4-FFF2-40B4-BE49-F238E27FC236}">
                <a16:creationId xmlns:a16="http://schemas.microsoft.com/office/drawing/2014/main" id="{7097C2C0-A8D3-25F7-AA6A-D41EB1C91B60}"/>
              </a:ext>
            </a:extLst>
          </p:cNvPr>
          <p:cNvPicPr>
            <a:picLocks noChangeAspect="1"/>
          </p:cNvPicPr>
          <p:nvPr/>
        </p:nvPicPr>
        <p:blipFill>
          <a:blip r:embed="rId6"/>
          <a:stretch>
            <a:fillRect/>
          </a:stretch>
        </p:blipFill>
        <p:spPr>
          <a:xfrm>
            <a:off x="4489584" y="174825"/>
            <a:ext cx="2755631" cy="1231499"/>
          </a:xfrm>
          <a:prstGeom prst="rect">
            <a:avLst/>
          </a:prstGeom>
        </p:spPr>
      </p:pic>
      <p:pic>
        <p:nvPicPr>
          <p:cNvPr id="4" name="Picture 3">
            <a:extLst>
              <a:ext uri="{FF2B5EF4-FFF2-40B4-BE49-F238E27FC236}">
                <a16:creationId xmlns:a16="http://schemas.microsoft.com/office/drawing/2014/main" id="{42F2DDAB-7980-6057-8666-8797E26505BF}"/>
              </a:ext>
            </a:extLst>
          </p:cNvPr>
          <p:cNvPicPr>
            <a:picLocks noChangeAspect="1"/>
          </p:cNvPicPr>
          <p:nvPr/>
        </p:nvPicPr>
        <p:blipFill>
          <a:blip r:embed="rId7"/>
          <a:stretch>
            <a:fillRect/>
          </a:stretch>
        </p:blipFill>
        <p:spPr>
          <a:xfrm>
            <a:off x="819068" y="1422948"/>
            <a:ext cx="10687214" cy="20118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041255" cy="1938992"/>
          </a:xfrm>
          <a:prstGeom prst="rect">
            <a:avLst/>
          </a:prstGeom>
          <a:noFill/>
        </p:spPr>
        <p:txBody>
          <a:bodyPr wrap="square" rtlCol="0" anchor="t">
            <a:spAutoFit/>
          </a:bodyPr>
          <a:lstStyle/>
          <a:p>
            <a:pPr lvl="0" algn="just"/>
            <a:r>
              <a:rPr lang="vi-VN" altLang="en-US" sz="4000" dirty="0">
                <a:solidFill>
                  <a:prstClr val="black"/>
                </a:solidFill>
                <a:latin typeface="Calibri" panose="020F0502020204030204" pitchFamily="34" charset="0"/>
                <a:cs typeface="Calibri" panose="020F0502020204030204" pitchFamily="34" charset="0"/>
              </a:rPr>
              <a:t>Tìm hiểu được cách viết đoạn văn nêu ý kiến (nêu lý do em yêu thích một câu chuyện về tình yêu thương hoặc lòng biết ơn).</a:t>
            </a:r>
            <a:endParaRPr kumimoji="0" lang="en-GB" alt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4"/>
          <p:cNvPicPr>
            <a:picLocks noGrp="1" noChangeAspect="1"/>
          </p:cNvPicPr>
          <p:nvPr>
            <p:ph sz="half" idx="2"/>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7200" y="1828800"/>
            <a:ext cx="904875" cy="819785"/>
          </a:xfrm>
          <a:prstGeom prst="rect">
            <a:avLst/>
          </a:prstGeom>
        </p:spPr>
      </p:pic>
      <p:pic>
        <p:nvPicPr>
          <p:cNvPr id="4" name="Picture 3">
            <a:extLst>
              <a:ext uri="{FF2B5EF4-FFF2-40B4-BE49-F238E27FC236}">
                <a16:creationId xmlns:a16="http://schemas.microsoft.com/office/drawing/2014/main" id="{D3C1B84C-9D8E-CB07-3481-D5EF1A82F66F}"/>
              </a:ext>
            </a:extLst>
          </p:cNvPr>
          <p:cNvPicPr>
            <a:picLocks noChangeAspect="1"/>
          </p:cNvPicPr>
          <p:nvPr/>
        </p:nvPicPr>
        <p:blipFill>
          <a:blip r:embed="rId5"/>
          <a:stretch>
            <a:fillRect/>
          </a:stretch>
        </p:blipFill>
        <p:spPr>
          <a:xfrm>
            <a:off x="3415028" y="323851"/>
            <a:ext cx="6297005" cy="11460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799" y="533400"/>
            <a:ext cx="8220075" cy="538162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5250"/>
          <a:stretch>
            <a:fillRect/>
          </a:stretch>
        </p:blipFill>
        <p:spPr>
          <a:xfrm>
            <a:off x="6629400" y="1400175"/>
            <a:ext cx="5297170" cy="5383530"/>
          </a:xfrm>
          <a:prstGeom prst="rect">
            <a:avLst/>
          </a:prstGeom>
        </p:spPr>
      </p:pic>
      <p:sp>
        <p:nvSpPr>
          <p:cNvPr id="2" name="Rectangles 1"/>
          <p:cNvSpPr/>
          <p:nvPr/>
        </p:nvSpPr>
        <p:spPr>
          <a:xfrm>
            <a:off x="781050" y="1571625"/>
            <a:ext cx="5810250" cy="3477875"/>
          </a:xfrm>
          <a:prstGeom prst="rect">
            <a:avLst/>
          </a:prstGeom>
          <a:noFill/>
          <a:ln>
            <a:noFill/>
          </a:ln>
        </p:spPr>
        <p:txBody>
          <a:bodyPr wrap="square" rtlCol="0" anchor="t">
            <a:spAutoFit/>
            <a:scene3d>
              <a:camera prst="orthographicFront"/>
              <a:lightRig rig="threePt" dir="t"/>
            </a:scene3d>
          </a:bodyPr>
          <a:lstStyle/>
          <a:p>
            <a:pPr lvl="0" algn="just"/>
            <a:r>
              <a:rPr lang="vi-VN" altLang="en-US" sz="44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Đề bài: Viết đoạn văn nêu lý do em yêu thích một câu chuyện về tình yêu thương hoặc lòng biết ơn.</a:t>
            </a:r>
            <a:endParaRPr kumimoji="0" lang="en-GB" altLang="en-US" sz="44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17445" y="1676400"/>
            <a:ext cx="5405320" cy="4114800"/>
          </a:xfrm>
          <a:prstGeom prst="rect">
            <a:avLst/>
          </a:prstGeom>
        </p:spPr>
      </p:pic>
      <p:sp>
        <p:nvSpPr>
          <p:cNvPr id="7" name="Rectangles 6"/>
          <p:cNvSpPr/>
          <p:nvPr/>
        </p:nvSpPr>
        <p:spPr>
          <a:xfrm>
            <a:off x="4004945" y="2599055"/>
            <a:ext cx="3776980"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1.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Chuẩn</a:t>
            </a:r>
            <a:r>
              <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72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bị</a:t>
            </a:r>
            <a:endParaRPr kumimoji="0" lang="en-GB" altLang="en-US" sz="7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9B96C45-6F89-50AB-05C0-B3936CDA324A}"/>
              </a:ext>
            </a:extLst>
          </p:cNvPr>
          <p:cNvSpPr/>
          <p:nvPr/>
        </p:nvSpPr>
        <p:spPr>
          <a:xfrm>
            <a:off x="327424" y="243027"/>
            <a:ext cx="701276" cy="604697"/>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TextBox 7">
            <a:extLst>
              <a:ext uri="{FF2B5EF4-FFF2-40B4-BE49-F238E27FC236}">
                <a16:creationId xmlns:a16="http://schemas.microsoft.com/office/drawing/2014/main" id="{FA131364-7B25-9C9B-461E-4AE1303E7D8F}"/>
              </a:ext>
            </a:extLst>
          </p:cNvPr>
          <p:cNvSpPr txBox="1"/>
          <p:nvPr/>
        </p:nvSpPr>
        <p:spPr>
          <a:xfrm>
            <a:off x="1152526" y="152400"/>
            <a:ext cx="8943974" cy="1384995"/>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Chọn câu chuyện kể về tình yêu thương hoặc lòng biết ơn mà em yêu thích (ví dụ: Tờ bảo tường của tôi, Trên khóm tre đầu ngõ,...).</a:t>
            </a:r>
            <a:endParaRPr lang="en-US" sz="28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3E04883-A08E-3A01-9EF4-69C2E624140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00049" y="2212776"/>
            <a:ext cx="6598708" cy="3711773"/>
          </a:xfrm>
          <a:prstGeom prst="rect">
            <a:avLst/>
          </a:prstGeom>
        </p:spPr>
      </p:pic>
      <p:pic>
        <p:nvPicPr>
          <p:cNvPr id="10" name="Picture 9" descr="A cartoon of a child reaching for a tree&#10;&#10;Description automatically generated">
            <a:extLst>
              <a:ext uri="{FF2B5EF4-FFF2-40B4-BE49-F238E27FC236}">
                <a16:creationId xmlns:a16="http://schemas.microsoft.com/office/drawing/2014/main" id="{E14801F1-FD73-C810-1AD1-46389B326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749" y="1952625"/>
            <a:ext cx="2418638" cy="4305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9B96C45-6F89-50AB-05C0-B3936CDA324A}"/>
              </a:ext>
            </a:extLst>
          </p:cNvPr>
          <p:cNvSpPr/>
          <p:nvPr/>
        </p:nvSpPr>
        <p:spPr>
          <a:xfrm>
            <a:off x="327424" y="243027"/>
            <a:ext cx="701276" cy="604697"/>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8" name="TextBox 7">
            <a:extLst>
              <a:ext uri="{FF2B5EF4-FFF2-40B4-BE49-F238E27FC236}">
                <a16:creationId xmlns:a16="http://schemas.microsoft.com/office/drawing/2014/main" id="{FA131364-7B25-9C9B-461E-4AE1303E7D8F}"/>
              </a:ext>
            </a:extLst>
          </p:cNvPr>
          <p:cNvSpPr txBox="1"/>
          <p:nvPr/>
        </p:nvSpPr>
        <p:spPr>
          <a:xfrm>
            <a:off x="1152526" y="152400"/>
            <a:ext cx="89439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ý</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2" name="Table 2">
            <a:extLst>
              <a:ext uri="{FF2B5EF4-FFF2-40B4-BE49-F238E27FC236}">
                <a16:creationId xmlns:a16="http://schemas.microsoft.com/office/drawing/2014/main" id="{CEA83DAF-AF0A-C654-9B01-5B02407A27C4}"/>
              </a:ext>
            </a:extLst>
          </p:cNvPr>
          <p:cNvGraphicFramePr>
            <a:graphicFrameLocks noGrp="1"/>
          </p:cNvGraphicFramePr>
          <p:nvPr>
            <p:extLst>
              <p:ext uri="{D42A27DB-BD31-4B8C-83A1-F6EECF244321}">
                <p14:modId xmlns:p14="http://schemas.microsoft.com/office/powerpoint/2010/main" val="1539912497"/>
              </p:ext>
            </p:extLst>
          </p:nvPr>
        </p:nvGraphicFramePr>
        <p:xfrm>
          <a:off x="790574" y="1562099"/>
          <a:ext cx="10182226" cy="4108451"/>
        </p:xfrm>
        <a:graphic>
          <a:graphicData uri="http://schemas.openxmlformats.org/drawingml/2006/table">
            <a:tbl>
              <a:tblPr firstRow="1" bandRow="1">
                <a:tableStyleId>{7DF18680-E054-41AD-8BC1-D1AEF772440D}</a:tableStyleId>
              </a:tblPr>
              <a:tblGrid>
                <a:gridCol w="2247901">
                  <a:extLst>
                    <a:ext uri="{9D8B030D-6E8A-4147-A177-3AD203B41FA5}">
                      <a16:colId xmlns:a16="http://schemas.microsoft.com/office/drawing/2014/main" val="1246945049"/>
                    </a:ext>
                  </a:extLst>
                </a:gridCol>
                <a:gridCol w="7934325">
                  <a:extLst>
                    <a:ext uri="{9D8B030D-6E8A-4147-A177-3AD203B41FA5}">
                      <a16:colId xmlns:a16="http://schemas.microsoft.com/office/drawing/2014/main" val="1137185728"/>
                    </a:ext>
                  </a:extLst>
                </a:gridCol>
              </a:tblGrid>
              <a:tr h="1219201">
                <a:tc>
                  <a:txBody>
                    <a:bodyPr/>
                    <a:lstStyle/>
                    <a:p>
                      <a:r>
                        <a:rPr lang="en-US" b="1" dirty="0" err="1">
                          <a:solidFill>
                            <a:srgbClr val="FFFF00"/>
                          </a:solidFill>
                          <a:latin typeface="Cambria" panose="02040503050406030204" pitchFamily="18" charset="0"/>
                          <a:ea typeface="Cambria" panose="02040503050406030204" pitchFamily="18" charset="0"/>
                        </a:rPr>
                        <a:t>Mở</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đoạn</a:t>
                      </a:r>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3686053"/>
                  </a:ext>
                </a:extLst>
              </a:tr>
              <a:tr h="1444625">
                <a:tc>
                  <a:txBody>
                    <a:bodyPr/>
                    <a:lstStyle/>
                    <a:p>
                      <a:pPr marL="0" marR="0" lvl="0" indent="0" algn="l" defTabSz="1662430" rtl="0" eaLnBrk="1" fontAlgn="auto" latinLnBrk="0" hangingPunct="1">
                        <a:lnSpc>
                          <a:spcPct val="100000"/>
                        </a:lnSpc>
                        <a:spcBef>
                          <a:spcPts val="0"/>
                        </a:spcBef>
                        <a:spcAft>
                          <a:spcPts val="0"/>
                        </a:spcAft>
                        <a:buClrTx/>
                        <a:buSzTx/>
                        <a:buFontTx/>
                        <a:buNone/>
                        <a:tabLst/>
                        <a:defRPr/>
                      </a:pPr>
                      <a:r>
                        <a:rPr lang="en-US" b="1" dirty="0" err="1">
                          <a:solidFill>
                            <a:srgbClr val="FFFF00"/>
                          </a:solidFill>
                          <a:latin typeface="Cambria" panose="02040503050406030204" pitchFamily="18" charset="0"/>
                          <a:ea typeface="Cambria" panose="02040503050406030204" pitchFamily="18" charset="0"/>
                        </a:rPr>
                        <a:t>Triển</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khai</a:t>
                      </a:r>
                      <a:endParaRPr lang="en-US" b="1" dirty="0">
                        <a:solidFill>
                          <a:srgbClr val="FFFF00"/>
                        </a:solidFill>
                        <a:latin typeface="Cambria" panose="02040503050406030204" pitchFamily="18" charset="0"/>
                        <a:ea typeface="Cambria" panose="02040503050406030204" pitchFamily="18" charset="0"/>
                      </a:endParaRPr>
                    </a:p>
                    <a:p>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586165"/>
                  </a:ext>
                </a:extLst>
              </a:tr>
              <a:tr h="1444625">
                <a:tc>
                  <a:txBody>
                    <a:bodyPr/>
                    <a:lstStyle/>
                    <a:p>
                      <a:r>
                        <a:rPr lang="en-US" b="1" dirty="0" err="1">
                          <a:solidFill>
                            <a:srgbClr val="FFFF00"/>
                          </a:solidFill>
                          <a:latin typeface="Cambria" panose="02040503050406030204" pitchFamily="18" charset="0"/>
                          <a:ea typeface="Cambria" panose="02040503050406030204" pitchFamily="18" charset="0"/>
                        </a:rPr>
                        <a:t>Kết</a:t>
                      </a:r>
                      <a:r>
                        <a:rPr lang="en-US" b="1" dirty="0">
                          <a:solidFill>
                            <a:srgbClr val="FFFF00"/>
                          </a:solidFill>
                          <a:latin typeface="Cambria" panose="02040503050406030204" pitchFamily="18" charset="0"/>
                          <a:ea typeface="Cambria" panose="02040503050406030204" pitchFamily="18" charset="0"/>
                        </a:rPr>
                        <a:t> </a:t>
                      </a:r>
                      <a:r>
                        <a:rPr lang="en-US" b="1" dirty="0" err="1">
                          <a:solidFill>
                            <a:srgbClr val="FFFF00"/>
                          </a:solidFill>
                          <a:latin typeface="Cambria" panose="02040503050406030204" pitchFamily="18" charset="0"/>
                          <a:ea typeface="Cambria" panose="02040503050406030204" pitchFamily="18" charset="0"/>
                        </a:rPr>
                        <a:t>thúc</a:t>
                      </a:r>
                      <a:endParaRPr lang="en-US" b="1" dirty="0">
                        <a:solidFill>
                          <a:srgbClr val="FFFF0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1831642"/>
                  </a:ext>
                </a:extLst>
              </a:tr>
            </a:tbl>
          </a:graphicData>
        </a:graphic>
      </p:graphicFrame>
      <p:sp>
        <p:nvSpPr>
          <p:cNvPr id="3" name="TextBox 2">
            <a:extLst>
              <a:ext uri="{FF2B5EF4-FFF2-40B4-BE49-F238E27FC236}">
                <a16:creationId xmlns:a16="http://schemas.microsoft.com/office/drawing/2014/main" id="{488E6197-F9B5-B5CC-DB29-89BAF56EC4DF}"/>
              </a:ext>
            </a:extLst>
          </p:cNvPr>
          <p:cNvSpPr txBox="1"/>
          <p:nvPr/>
        </p:nvSpPr>
        <p:spPr>
          <a:xfrm>
            <a:off x="3305175" y="1676400"/>
            <a:ext cx="7477125" cy="954107"/>
          </a:xfrm>
          <a:prstGeom prst="rect">
            <a:avLst/>
          </a:prstGeom>
          <a:noFill/>
        </p:spPr>
        <p:txBody>
          <a:bodyPr wrap="square" rtlCol="0">
            <a:spAutoFit/>
          </a:bodyPr>
          <a:lstStyle/>
          <a:p>
            <a:pPr algn="just"/>
            <a:r>
              <a:rPr lang="en-US" sz="2800" b="0" i="0" u="none" strike="noStrike" dirty="0" err="1">
                <a:solidFill>
                  <a:srgbClr val="002060"/>
                </a:solidFill>
                <a:effectLst/>
                <a:latin typeface="Cambria" panose="02040503050406030204" pitchFamily="18" charset="0"/>
                <a:ea typeface="Cambria" panose="02040503050406030204" pitchFamily="18" charset="0"/>
              </a:rPr>
              <a:t>Giới</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thiệu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tên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tên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giả</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và</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nêu</a:t>
            </a:r>
            <a:r>
              <a:rPr lang="en-US" sz="2800" b="0" i="0" u="none" strike="noStrike" dirty="0">
                <a:solidFill>
                  <a:srgbClr val="002060"/>
                </a:solidFill>
                <a:effectLst/>
                <a:latin typeface="Cambria" panose="02040503050406030204" pitchFamily="18" charset="0"/>
                <a:ea typeface="Cambria" panose="02040503050406030204" pitchFamily="18" charset="0"/>
              </a:rPr>
              <a:t> ý </a:t>
            </a:r>
            <a:r>
              <a:rPr lang="en-US" sz="2800" b="0" i="0" u="none" strike="noStrike" dirty="0" err="1">
                <a:solidFill>
                  <a:srgbClr val="002060"/>
                </a:solidFill>
                <a:effectLst/>
                <a:latin typeface="Cambria" panose="02040503050406030204" pitchFamily="18" charset="0"/>
                <a:ea typeface="Cambria" panose="02040503050406030204" pitchFamily="18" charset="0"/>
              </a:rPr>
              <a:t>kiến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về</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câu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chuyện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đó</a:t>
            </a:r>
            <a:r>
              <a:rPr lang="en-US" sz="2800" b="0" i="0" u="none" strike="noStrike"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732E970-2F53-361F-F1B2-0616F2E23C1E}"/>
              </a:ext>
            </a:extLst>
          </p:cNvPr>
          <p:cNvSpPr txBox="1"/>
          <p:nvPr/>
        </p:nvSpPr>
        <p:spPr>
          <a:xfrm>
            <a:off x="3333750" y="2838450"/>
            <a:ext cx="754380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Nêu lí do yêu thích câu chuyện (ví dụ: bài học sâu sắc về lòng biết ơn, nhân vật hấp dẫn, chi tiết cảm động,...) kèm theo dẫn chứng cụ thể.</a:t>
            </a:r>
            <a:endParaRPr lang="en-US" sz="2800"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B973527-79C6-7078-4FA1-2502E022C20E}"/>
              </a:ext>
            </a:extLst>
          </p:cNvPr>
          <p:cNvSpPr txBox="1"/>
          <p:nvPr/>
        </p:nvSpPr>
        <p:spPr>
          <a:xfrm>
            <a:off x="3257550" y="4552950"/>
            <a:ext cx="7543800" cy="523220"/>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Khẳng định lại ý kiến của em đối với câu chuyện.</a:t>
            </a:r>
          </a:p>
        </p:txBody>
      </p:sp>
    </p:spTree>
    <p:extLst>
      <p:ext uri="{BB962C8B-B14F-4D97-AF65-F5344CB8AC3E}">
        <p14:creationId xmlns:p14="http://schemas.microsoft.com/office/powerpoint/2010/main" val="1157614577"/>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3405" y="1371600"/>
            <a:ext cx="5468173" cy="4114800"/>
          </a:xfrm>
          <a:prstGeom prst="rect">
            <a:avLst/>
          </a:prstGeom>
        </p:spPr>
      </p:pic>
      <p:sp>
        <p:nvSpPr>
          <p:cNvPr id="4" name="Rectangles 3"/>
          <p:cNvSpPr/>
          <p:nvPr/>
        </p:nvSpPr>
        <p:spPr>
          <a:xfrm>
            <a:off x="2285676" y="2552700"/>
            <a:ext cx="3829703" cy="1107996"/>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2. </a:t>
            </a:r>
            <a:r>
              <a:rPr kumimoji="0" lang="en-GB" altLang="en-US" sz="66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66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6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endParaRPr kumimoji="0" lang="en-GB" altLang="en-US" sz="6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66700" y="1133475"/>
            <a:ext cx="7105650" cy="4335145"/>
          </a:xfrm>
          <a:prstGeom prst="rect">
            <a:avLst/>
          </a:prstGeom>
        </p:spPr>
      </p:pic>
      <p:sp>
        <p:nvSpPr>
          <p:cNvPr id="6" name="Rectangles 5"/>
          <p:cNvSpPr/>
          <p:nvPr/>
        </p:nvSpPr>
        <p:spPr>
          <a:xfrm>
            <a:off x="809625" y="2143125"/>
            <a:ext cx="6362700" cy="156966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Lưu ý: Khi có nhiều lí do, em cần lựa chọn những lí do nổi bật và sắp xếp theo một trình tự hợp lí.</a:t>
            </a:r>
            <a:endParaRPr kumimoji="0" lang="en-GB" altLang="en-US"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5250"/>
          <a:stretch>
            <a:fillRect/>
          </a:stretch>
        </p:blipFill>
        <p:spPr>
          <a:xfrm>
            <a:off x="6324600" y="1447800"/>
            <a:ext cx="5297170" cy="5383530"/>
          </a:xfrm>
          <a:prstGeom prst="rect">
            <a:avLst/>
          </a:prstGeom>
        </p:spPr>
      </p:pic>
      <p:sp>
        <p:nvSpPr>
          <p:cNvPr id="2" name="TextBox 1">
            <a:extLst>
              <a:ext uri="{FF2B5EF4-FFF2-40B4-BE49-F238E27FC236}">
                <a16:creationId xmlns:a16="http://schemas.microsoft.com/office/drawing/2014/main" id="{B7021BF9-85DE-ED71-EC15-F7A97125EC4E}"/>
              </a:ext>
            </a:extLst>
          </p:cNvPr>
          <p:cNvSpPr txBox="1"/>
          <p:nvPr/>
        </p:nvSpPr>
        <p:spPr>
          <a:xfrm>
            <a:off x="1371601" y="190500"/>
            <a:ext cx="89439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Thực</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hiện</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4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619</Words>
  <Application>Microsoft Office PowerPoint</Application>
  <PresentationFormat>Widescreen</PresentationFormat>
  <Paragraphs>32</Paragraphs>
  <Slides>14</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宋体</vt:lpstr>
      <vt:lpstr>Arial</vt:lpstr>
      <vt:lpstr>Calibri</vt:lpstr>
      <vt:lpstr>Cambria</vt:lpstr>
      <vt:lpstr>等线</vt:lpstr>
      <vt:lpstr>Times New Roman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cp:lastModifiedBy>
  <cp:revision>21</cp:revision>
  <dcterms:created xsi:type="dcterms:W3CDTF">2023-12-08T14:43:51Z</dcterms:created>
  <dcterms:modified xsi:type="dcterms:W3CDTF">2025-02-22T03:09:20Z</dcterms:modified>
</cp:coreProperties>
</file>