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7" r:id="rId2"/>
    <p:sldId id="276" r:id="rId3"/>
    <p:sldId id="2007577467" r:id="rId4"/>
    <p:sldId id="2007577464" r:id="rId5"/>
    <p:sldId id="2007577465" r:id="rId6"/>
    <p:sldId id="2007577470" r:id="rId7"/>
    <p:sldId id="2007577469" r:id="rId8"/>
    <p:sldId id="2007577476" r:id="rId9"/>
    <p:sldId id="2007577477" r:id="rId10"/>
    <p:sldId id="2007577478" r:id="rId11"/>
    <p:sldId id="2007577471" r:id="rId12"/>
    <p:sldId id="2007577479" r:id="rId13"/>
    <p:sldId id="2007577480" r:id="rId14"/>
    <p:sldId id="2007577481" r:id="rId15"/>
    <p:sldId id="2007577482" r:id="rId16"/>
    <p:sldId id="2007577483" r:id="rId17"/>
    <p:sldId id="2007577484" r:id="rId18"/>
    <p:sldId id="2007577485" r:id="rId19"/>
    <p:sldId id="277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421BEB-A270-4BDC-87D5-C8F7606F0D7C}" type="datetimeFigureOut">
              <a:rPr lang="en-US" smtClean="0"/>
              <a:t>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60A766-C6AE-4742-9746-1013E53647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77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851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4621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4732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5948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903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95203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4702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47714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9467C500-5CFE-4317-AD26-095E590257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342353FD-9031-4480-B527-B905C75CC0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81"/>
          <a:stretch/>
        </p:blipFill>
        <p:spPr>
          <a:xfrm>
            <a:off x="-2" y="2741790"/>
            <a:ext cx="12192001" cy="4116210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8BE5BE40-78F6-4C73-922B-579A91B7940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003" y="0"/>
            <a:ext cx="9079724" cy="6858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A81BA2A2-843C-4BF2-AA33-E77FDEBB928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44" y="602673"/>
            <a:ext cx="5076750" cy="65436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00DA072D-22E9-4488-AA7A-EE77013D53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03" b="78472"/>
          <a:stretch/>
        </p:blipFill>
        <p:spPr>
          <a:xfrm>
            <a:off x="2255354" y="571500"/>
            <a:ext cx="3467020" cy="1476375"/>
          </a:xfrm>
          <a:prstGeom prst="rect">
            <a:avLst/>
          </a:prstGeom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F5E8CA64-FD2B-4FD3-8C79-6B049D87FC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38" y="5521147"/>
            <a:ext cx="11515725" cy="2905125"/>
          </a:xfrm>
          <a:prstGeom prst="rect">
            <a:avLst/>
          </a:prstGeom>
        </p:spPr>
      </p:pic>
      <p:pic>
        <p:nvPicPr>
          <p:cNvPr id="22" name="图片 21">
            <a:extLst>
              <a:ext uri="{FF2B5EF4-FFF2-40B4-BE49-F238E27FC236}">
                <a16:creationId xmlns:a16="http://schemas.microsoft.com/office/drawing/2014/main" id="{9FCF9125-7CB3-40F4-ABFC-95F2ACBB27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24" name="图片 23">
            <a:extLst>
              <a:ext uri="{FF2B5EF4-FFF2-40B4-BE49-F238E27FC236}">
                <a16:creationId xmlns:a16="http://schemas.microsoft.com/office/drawing/2014/main" id="{5AD15369-2202-4E69-BCE5-B65F10105135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781" y="3952875"/>
            <a:ext cx="1200257" cy="1221314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F5E58546-F92B-4BD8-98D2-613E6EB15D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2" t="22365"/>
          <a:stretch/>
        </p:blipFill>
        <p:spPr>
          <a:xfrm>
            <a:off x="10205884" y="1533832"/>
            <a:ext cx="2128154" cy="532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463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A259C20-F69A-4F67-B9D2-D6F4915245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AD035C2-DFCC-4EE9-94A2-F60773B0BB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9FDB44C-937A-4E36-811C-DE150BC896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5F6EFE2-2FB3-4512-B77A-7429555B8E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26874391-9EAB-44BF-B609-57B234992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367B7B7-E185-48EC-B974-3FF83FBB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89775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0A8DCCA-1FB0-46B8-AF82-009F74F9A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2991C14D-A86E-48F0-9F50-82073E2DF5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6ADDFC5-DDAE-491D-8168-373B58E52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2CBB702-340B-4C13-9A27-61FB6C3C74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CB28ED6-5FB8-4301-BF6D-66056011E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B1D33E8-809C-4216-9930-7E95958F2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3015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A0B46A7-A15B-406B-9CE7-8B9F9A96A9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6AFFC351-ACB0-4D90-A379-0B98B6BBF9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4044560-894D-421A-BE5C-29D8369923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734FEF-903F-41E3-AED6-2ECA8BD32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C205CC-DB7C-4796-8334-06EE7718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72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CE09109-9172-4B21-ADD7-32BF0588C5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0AA9DF4-864C-44E3-A272-5F4BECF14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E63348C-798A-4C0E-8A4D-4AE4DB7651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53AAB27-DDDD-4632-A195-18966CEBC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421BD31-5FCF-4F72-AE25-C295FEF60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6561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9128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095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842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3C8A225D-B0E3-45CA-9188-DD54384D00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27597B9B-BBFC-4852-B342-E43D6C37BB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020206DD-7E20-4BFB-9462-923D23CA66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77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C0A97201-B517-45C7-8644-92E08D67774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2ABB31A-768F-4DD9-B3D3-67655728EA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775" b="29861"/>
          <a:stretch/>
        </p:blipFill>
        <p:spPr>
          <a:xfrm>
            <a:off x="9267" y="0"/>
            <a:ext cx="2246085" cy="481012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ED07D9F-4E5A-4C43-AD1F-FC245E2733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1" t="22365" r="3923" b="44651"/>
          <a:stretch/>
        </p:blipFill>
        <p:spPr>
          <a:xfrm>
            <a:off x="10224420" y="4595966"/>
            <a:ext cx="1976849" cy="2262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07452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D276480-5C21-4BC5-8769-599892F0C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F7FF5BB-7A27-4426-9AE9-673D0C2A8F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B8A7308-956B-4BE5-9B7C-F2C8B7852D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27FB14A-4E85-403F-8CDF-E38EEED9B8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8CD2965-0418-441D-A59F-43F2DD8D5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8740906A-7F65-438D-9E1C-8E3DD67B4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3959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027BE97-AB4E-492F-BCC5-061B51B519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24DE01D-997E-437B-AD61-073BB572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759C0278-7D63-459E-A71B-57302A92E2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747599AD-005F-4CAF-8F77-A847F1B6C08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7F63BB80-F8FA-406B-9903-6B9E4A1E62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93F4ACD-0F37-48E1-9EAA-47D1819307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A8F76EE-0E64-4EE5-978E-1EF51F07C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41FA92AF-C5CD-4F0B-B87F-03F3898E5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7904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65DC53-6A6A-40BD-974E-A5FFFE648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ED37C26-A905-4141-9E75-6CC808F14D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D8FEF6C-11FB-4B18-A2EE-4CFDAF3DD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1B7E23B-B274-4E27-9F7B-E00DBDE1A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8458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1996439B-2961-4857-8C90-F6A06A8922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0554219-F557-4EF2-906E-55EA6B95091C}" type="datetimeFigureOut">
              <a:rPr lang="zh-CN" altLang="en-US" smtClean="0"/>
              <a:t>2025/2/8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74BB6A5-FA7C-4144-9F9C-19F13E7F8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BCE803-D337-445F-B4D3-DC88A81A2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92B3058-61B8-46AA-B0AE-0C78A106030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765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BE49DFE6-7DE3-4F3F-84FC-881D4DFD9B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82" b="9377"/>
          <a:stretch/>
        </p:blipFill>
        <p:spPr>
          <a:xfrm>
            <a:off x="-1" y="0"/>
            <a:ext cx="12192002" cy="6858000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106DBA83-D0B8-4FA8-84CB-7AF02E44DD40}"/>
              </a:ext>
            </a:extLst>
          </p:cNvPr>
          <p:cNvSpPr/>
          <p:nvPr userDrawn="1"/>
        </p:nvSpPr>
        <p:spPr>
          <a:xfrm>
            <a:off x="495300" y="495300"/>
            <a:ext cx="11201400" cy="5867400"/>
          </a:xfrm>
          <a:prstGeom prst="roundRect">
            <a:avLst>
              <a:gd name="adj" fmla="val 270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4" name="Picture 3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56C222EC-C9B4-01C9-7FC3-88E3D6872F41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324" y="10207256"/>
            <a:ext cx="1162050" cy="116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240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3.xml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5181F2-F6A5-D84A-8F9A-F90F937C57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3509" y="122992"/>
            <a:ext cx="1523956" cy="15088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3D19415-2228-1CAB-9EBA-C4F2869F2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109" y="465372"/>
            <a:ext cx="4237087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611B91F-9A77-0136-BA0E-5BF9144652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248" y="1731111"/>
            <a:ext cx="3212870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F65F6-68EB-0887-345D-B7209F785F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56472" y="2625507"/>
            <a:ext cx="7480440" cy="2017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17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395128" y="-226032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011631" y="-226032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đặc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741151" y="-133564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9B464784-96A0-3818-3EF1-CF70065D5C1E}"/>
              </a:ext>
            </a:extLst>
          </p:cNvPr>
          <p:cNvSpPr txBox="1"/>
          <p:nvPr/>
        </p:nvSpPr>
        <p:spPr>
          <a:xfrm>
            <a:off x="554805" y="2887038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E2F7E0D-F103-E44F-D3B4-834C531FA09B}"/>
              </a:ext>
            </a:extLst>
          </p:cNvPr>
          <p:cNvSpPr txBox="1"/>
          <p:nvPr/>
        </p:nvSpPr>
        <p:spPr>
          <a:xfrm>
            <a:off x="4479532" y="2845941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877DA2-A49B-CC84-B704-613DB56DEF4D}"/>
              </a:ext>
            </a:extLst>
          </p:cNvPr>
          <p:cNvSpPr txBox="1"/>
          <p:nvPr/>
        </p:nvSpPr>
        <p:spPr>
          <a:xfrm>
            <a:off x="4479532" y="3750067"/>
            <a:ext cx="3236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FE0E50-6EE9-C870-C9C5-FF2CF3FA9D33}"/>
              </a:ext>
            </a:extLst>
          </p:cNvPr>
          <p:cNvSpPr txBox="1"/>
          <p:nvPr/>
        </p:nvSpPr>
        <p:spPr>
          <a:xfrm>
            <a:off x="8188504" y="2989778"/>
            <a:ext cx="32363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03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C33C88-BFFD-F24B-9738-1101A5368337}"/>
              </a:ext>
            </a:extLst>
          </p:cNvPr>
          <p:cNvSpPr txBox="1"/>
          <p:nvPr/>
        </p:nvSpPr>
        <p:spPr>
          <a:xfrm>
            <a:off x="2018536" y="854596"/>
            <a:ext cx="8738506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3600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Đặt câu hỏi cho các thành phần câu trong bài tập 1.</a:t>
            </a:r>
            <a:endParaRPr kumimoji="0" lang="en-VN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4613097" y="2563401"/>
            <a:ext cx="5198723" cy="179284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M: 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 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con?</a:t>
            </a:r>
          </a:p>
          <a:p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i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6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 </a:t>
            </a:r>
          </a:p>
        </p:txBody>
      </p:sp>
    </p:spTree>
    <p:extLst>
      <p:ext uri="{BB962C8B-B14F-4D97-AF65-F5344CB8AC3E}">
        <p14:creationId xmlns:p14="http://schemas.microsoft.com/office/powerpoint/2010/main" val="230574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1026" name="Picture 2" descr="Phim hoạt hình dễ thương học sinh trung học cơ sở học sinh trung học bằng  tay các yếu tố nhân vật | Công cụ đồ họa PSD Tải xuống miễn phí -">
            <a:extLst>
              <a:ext uri="{FF2B5EF4-FFF2-40B4-BE49-F238E27FC236}">
                <a16:creationId xmlns:a16="http://schemas.microsoft.com/office/drawing/2014/main" id="{CACBC3DB-DCD1-4145-B109-FD8A3FF749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571" b="94000" l="10000" r="90000">
                        <a14:foregroundMark x1="40143" y1="93714" x2="54000" y2="94000"/>
                        <a14:foregroundMark x1="41286" y1="8571" x2="48857" y2="9571"/>
                        <a14:foregroundMark x1="49429" y1="71857" x2="49857" y2="781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729" y="1632264"/>
            <a:ext cx="3778405" cy="3778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FAB5893F-1865-E59C-0D36-425535386550}"/>
              </a:ext>
            </a:extLst>
          </p:cNvPr>
          <p:cNvSpPr/>
          <p:nvPr/>
        </p:nvSpPr>
        <p:spPr>
          <a:xfrm>
            <a:off x="3051424" y="662681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2: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mùa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3BBA94C2-1924-2929-DE42-C2FB173F2C00}"/>
              </a:ext>
            </a:extLst>
          </p:cNvPr>
          <p:cNvSpPr/>
          <p:nvPr/>
        </p:nvSpPr>
        <p:spPr>
          <a:xfrm>
            <a:off x="3174714" y="2255176"/>
            <a:ext cx="7417941" cy="128940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3: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Cái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lang="en-US" sz="32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  <a:p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thế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85D192C-E436-58A5-5659-FF9280363861}"/>
              </a:ext>
            </a:extLst>
          </p:cNvPr>
          <p:cNvSpPr/>
          <p:nvPr/>
        </p:nvSpPr>
        <p:spPr>
          <a:xfrm>
            <a:off x="2691828" y="3919590"/>
            <a:ext cx="9376881" cy="135105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?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Cao).</a:t>
            </a:r>
          </a:p>
          <a:p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          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sĩ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Văn Cao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ai?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78798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xác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định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ta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đặt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28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nhất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….</a:t>
            </a:r>
            <a:endParaRPr lang="en-US" sz="2800" b="1" i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97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4" descr="Hình ảnh Phim Hoạt Hình Bằng Tay Hai Cô Bé Dễ Thương PNG , Yếu Tố Png, Hoạt  Hình, Cô Bé Dễ Thương PNG miễn phí tải tập tin PSDComment và Vector">
            <a:extLst>
              <a:ext uri="{FF2B5EF4-FFF2-40B4-BE49-F238E27FC236}">
                <a16:creationId xmlns:a16="http://schemas.microsoft.com/office/drawing/2014/main" id="{E95A08A6-43DB-C54A-AA43-CB38B58397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617284DD-0465-0DB3-5405-D08CD9B5DDFD}"/>
              </a:ext>
            </a:extLst>
          </p:cNvPr>
          <p:cNvSpPr/>
          <p:nvPr/>
        </p:nvSpPr>
        <p:spPr>
          <a:xfrm>
            <a:off x="1931541" y="523982"/>
            <a:ext cx="8280971" cy="1345915"/>
          </a:xfrm>
          <a:prstGeom prst="wedgeRoundRectCallout">
            <a:avLst>
              <a:gd name="adj1" fmla="val -45140"/>
              <a:gd name="adj2" fmla="val 73187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nào?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D3EEC02-0ABB-C3F8-6151-48D526136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69630" y="2510124"/>
            <a:ext cx="2799365" cy="366016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5B94DB-CD65-A5FF-48D2-DEE4DE5758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267" y="2149932"/>
            <a:ext cx="2540758" cy="3756081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2D8C2443-162D-68E0-1C34-C93923688212}"/>
              </a:ext>
            </a:extLst>
          </p:cNvPr>
          <p:cNvSpPr/>
          <p:nvPr/>
        </p:nvSpPr>
        <p:spPr>
          <a:xfrm>
            <a:off x="3503486" y="2414427"/>
            <a:ext cx="6082303" cy="1397285"/>
          </a:xfrm>
          <a:prstGeom prst="wedgeRoundRectCallout">
            <a:avLst>
              <a:gd name="adj1" fmla="val 44475"/>
              <a:gd name="adj2" fmla="val 67080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lnSpc>
                <a:spcPct val="110000"/>
              </a:lnSpc>
            </a:pPr>
            <a:r>
              <a:rPr lang="vi-VN" sz="2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Muốn xác định thành phần thứ hai của câu, ta đặt được những câu hỏi </a:t>
            </a:r>
            <a:r>
              <a:rPr lang="vi-VN" sz="2800" b="1" i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 …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87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E3D0F9C-5DAD-9EB7-D43A-3165323BB9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687" y="639178"/>
            <a:ext cx="12075313" cy="621882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AB7C40A-86D9-0C39-626F-42AEA28C18D4}"/>
              </a:ext>
            </a:extLst>
          </p:cNvPr>
          <p:cNvSpPr txBox="1"/>
          <p:nvPr/>
        </p:nvSpPr>
        <p:spPr>
          <a:xfrm>
            <a:off x="925860" y="1785076"/>
            <a:ext cx="104569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thường gồm 2 thành phần chính: chủ ngữ và vị ngữ.</a:t>
            </a:r>
            <a:endParaRPr kumimoji="0" lang="vi-VN" sz="30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C437BEE-35A4-4CC8-4402-81E27B2445B3}"/>
              </a:ext>
            </a:extLst>
          </p:cNvPr>
          <p:cNvSpPr txBox="1"/>
          <p:nvPr/>
        </p:nvSpPr>
        <p:spPr>
          <a:xfrm>
            <a:off x="925861" y="2442622"/>
            <a:ext cx="1045696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 ngữ nêu người, vật, hiện tượng tự nhiên,… được nói đến trong câu. Chủ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ai, cái gì, con gì,…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82CEE5-9DA1-3A6A-4808-D0BC45DB468F}"/>
              </a:ext>
            </a:extLst>
          </p:cNvPr>
          <p:cNvSpPr txBox="1"/>
          <p:nvPr/>
        </p:nvSpPr>
        <p:spPr>
          <a:xfrm>
            <a:off x="956683" y="3932375"/>
            <a:ext cx="1045696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  <a:defRPr/>
            </a:pPr>
            <a:r>
              <a:rPr lang="vi-VN" sz="3000" b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 ngữ nêu hoạt động, trạng thái, đặc điểm của đối tượng được nói ở chủ ngữ hoặc giới thiệu, nhận xét về đối tượng đó. Vị ngữ trả lời cho câu hỏi có từ ngữ để hỏi: </a:t>
            </a:r>
            <a:r>
              <a:rPr lang="vi-VN" sz="3000" b="1" i="1" dirty="0">
                <a:solidFill>
                  <a:srgbClr val="FA53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 gì, thế nào, là ai,…</a:t>
            </a:r>
            <a:endParaRPr kumimoji="0" lang="vi-VN" sz="30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8A9E99F-E8FB-0563-E8FF-24AD5F31AF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188" y="-267178"/>
            <a:ext cx="2926334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794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1" y="602395"/>
            <a:ext cx="11137187" cy="6288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642ED1B1-912E-DD0B-E481-82E03CD35B2E}"/>
              </a:ext>
            </a:extLst>
          </p:cNvPr>
          <p:cNvGrpSpPr/>
          <p:nvPr/>
        </p:nvGrpSpPr>
        <p:grpSpPr>
          <a:xfrm>
            <a:off x="657545" y="1715784"/>
            <a:ext cx="11691992" cy="1097767"/>
            <a:chOff x="657545" y="1715784"/>
            <a:chExt cx="11691992" cy="1097767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8D82DA-E7AC-5C1F-C3D9-A06599EB591C}"/>
                </a:ext>
              </a:extLst>
            </p:cNvPr>
            <p:cNvSpPr txBox="1"/>
            <p:nvPr/>
          </p:nvSpPr>
          <p:spPr>
            <a:xfrm>
              <a:off x="657545" y="1736333"/>
              <a:ext cx="48802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Chú chim sơn ca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chìm vào giấc ngủ say.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3C77A72-EB56-B9F1-93AE-674507CEA7EF}"/>
                </a:ext>
              </a:extLst>
            </p:cNvPr>
            <p:cNvSpPr txBox="1"/>
            <p:nvPr/>
          </p:nvSpPr>
          <p:spPr>
            <a:xfrm>
              <a:off x="6575461" y="1715784"/>
              <a:ext cx="577407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Vườn hồng</a:t>
              </a:r>
            </a:p>
            <a:p>
              <a:pPr algn="just" rtl="0" latinLnBrk="0"/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d. </a:t>
              </a:r>
              <a:r>
                <a:rPr lang="en-US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    </a:t>
              </a:r>
              <a:r>
                <a:rPr lang="vi-VN" sz="32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nằm phơi nắng bên thềm.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DC9EC1-7732-58AD-8606-94B4A683D769}"/>
                </a:ext>
              </a:extLst>
            </p:cNvPr>
            <p:cNvSpPr/>
            <p:nvPr/>
          </p:nvSpPr>
          <p:spPr>
            <a:xfrm>
              <a:off x="3986373" y="178770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6D2CB8E3-FED4-C20A-3FBF-B4AF04331D9A}"/>
                </a:ext>
              </a:extLst>
            </p:cNvPr>
            <p:cNvSpPr/>
            <p:nvPr/>
          </p:nvSpPr>
          <p:spPr>
            <a:xfrm>
              <a:off x="1068513" y="2332232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3DDE0F9A-AFE1-C6F4-F04C-DC70E2772EC4}"/>
                </a:ext>
              </a:extLst>
            </p:cNvPr>
            <p:cNvSpPr/>
            <p:nvPr/>
          </p:nvSpPr>
          <p:spPr>
            <a:xfrm>
              <a:off x="8938517" y="1746606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0D99A81-ADDD-F285-7734-8E504FDF595A}"/>
                </a:ext>
              </a:extLst>
            </p:cNvPr>
            <p:cNvSpPr/>
            <p:nvPr/>
          </p:nvSpPr>
          <p:spPr>
            <a:xfrm>
              <a:off x="6986428" y="2280861"/>
              <a:ext cx="359595" cy="421241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?</a:t>
              </a:r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DFC03DD6-D7C6-390B-BE74-5057900C0C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5379" y="3020601"/>
            <a:ext cx="7931650" cy="3029345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92DCDFF8-F7B1-EE02-FD07-8D153C013E54}"/>
              </a:ext>
            </a:extLst>
          </p:cNvPr>
          <p:cNvSpPr txBox="1"/>
          <p:nvPr/>
        </p:nvSpPr>
        <p:spPr>
          <a:xfrm>
            <a:off x="2712379" y="3719245"/>
            <a:ext cx="681176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Gợi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ý: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sẽ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nếu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thiện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i="1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i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0138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F1C2F36-DA7F-4DF7-C532-3EBF6DD68C5B}"/>
              </a:ext>
            </a:extLst>
          </p:cNvPr>
          <p:cNvGrpSpPr/>
          <p:nvPr/>
        </p:nvGrpSpPr>
        <p:grpSpPr>
          <a:xfrm>
            <a:off x="1033601" y="596867"/>
            <a:ext cx="10124134" cy="1057273"/>
            <a:chOff x="4674400" y="2985728"/>
            <a:chExt cx="5448791" cy="2811276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F1379308-9A32-AE20-3800-EE4AF2F14189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D8B4E03-C45F-FA50-6220-3D3E5600679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a. Chú chim sơn ca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cất cao tiếng hót.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0E58B364-9094-C48C-5654-C5CD3B5A3DFC}"/>
              </a:ext>
            </a:extLst>
          </p:cNvPr>
          <p:cNvGrpSpPr/>
          <p:nvPr/>
        </p:nvGrpSpPr>
        <p:grpSpPr>
          <a:xfrm>
            <a:off x="1115794" y="2117442"/>
            <a:ext cx="10124134" cy="1057273"/>
            <a:chOff x="4674400" y="2985728"/>
            <a:chExt cx="5448791" cy="2811276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305355A9-A987-C427-FC96-9191FEDEE3AF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6946B7C-629E-220F-6768-12B2C32E1747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Cả thành phố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chìm vào giấc ngủ say.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4CB3C3AE-786B-F51B-A934-A37620937EB1}"/>
              </a:ext>
            </a:extLst>
          </p:cNvPr>
          <p:cNvGrpSpPr/>
          <p:nvPr/>
        </p:nvGrpSpPr>
        <p:grpSpPr>
          <a:xfrm>
            <a:off x="1115795" y="3607195"/>
            <a:ext cx="10124134" cy="1057273"/>
            <a:chOff x="4674400" y="2985728"/>
            <a:chExt cx="5448791" cy="2811276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199BE957-382E-349A-F1C6-82FBEC2F4912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AE07194-29D4-E3E3-C018-1F286FEDA9F3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c.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Vườn hồng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đang khoe sắc thắm.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592DBE7-62CC-A899-F631-BEAF0BC61F76}"/>
              </a:ext>
            </a:extLst>
          </p:cNvPr>
          <p:cNvGrpSpPr/>
          <p:nvPr/>
        </p:nvGrpSpPr>
        <p:grpSpPr>
          <a:xfrm>
            <a:off x="1105521" y="5025029"/>
            <a:ext cx="10124134" cy="1057273"/>
            <a:chOff x="4674400" y="2985728"/>
            <a:chExt cx="5448791" cy="2811276"/>
          </a:xfrm>
        </p:grpSpPr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EBBCB2D8-B2CF-5F5F-8D5C-C1AE4AE2BA2E}"/>
                </a:ext>
              </a:extLst>
            </p:cNvPr>
            <p:cNvSpPr/>
            <p:nvPr/>
          </p:nvSpPr>
          <p:spPr>
            <a:xfrm>
              <a:off x="4674400" y="2985728"/>
              <a:ext cx="5448791" cy="2811276"/>
            </a:xfrm>
            <a:custGeom>
              <a:avLst/>
              <a:gdLst>
                <a:gd name="connsiteX0" fmla="*/ 0 w 5448791"/>
                <a:gd name="connsiteY0" fmla="*/ 468555 h 2811276"/>
                <a:gd name="connsiteX1" fmla="*/ 468555 w 5448791"/>
                <a:gd name="connsiteY1" fmla="*/ 0 h 2811276"/>
                <a:gd name="connsiteX2" fmla="*/ 4980236 w 5448791"/>
                <a:gd name="connsiteY2" fmla="*/ 0 h 2811276"/>
                <a:gd name="connsiteX3" fmla="*/ 5448791 w 5448791"/>
                <a:gd name="connsiteY3" fmla="*/ 468555 h 2811276"/>
                <a:gd name="connsiteX4" fmla="*/ 5448791 w 5448791"/>
                <a:gd name="connsiteY4" fmla="*/ 2342721 h 2811276"/>
                <a:gd name="connsiteX5" fmla="*/ 4980236 w 5448791"/>
                <a:gd name="connsiteY5" fmla="*/ 2811276 h 2811276"/>
                <a:gd name="connsiteX6" fmla="*/ 468555 w 5448791"/>
                <a:gd name="connsiteY6" fmla="*/ 2811276 h 2811276"/>
                <a:gd name="connsiteX7" fmla="*/ 0 w 5448791"/>
                <a:gd name="connsiteY7" fmla="*/ 2342721 h 2811276"/>
                <a:gd name="connsiteX8" fmla="*/ 0 w 5448791"/>
                <a:gd name="connsiteY8" fmla="*/ 468555 h 2811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448791" h="2811276" fill="none" extrusionOk="0">
                  <a:moveTo>
                    <a:pt x="0" y="468555"/>
                  </a:moveTo>
                  <a:cubicBezTo>
                    <a:pt x="3579" y="167378"/>
                    <a:pt x="228224" y="-30498"/>
                    <a:pt x="468555" y="0"/>
                  </a:cubicBezTo>
                  <a:cubicBezTo>
                    <a:pt x="2022118" y="111943"/>
                    <a:pt x="4197494" y="-90335"/>
                    <a:pt x="4980236" y="0"/>
                  </a:cubicBezTo>
                  <a:cubicBezTo>
                    <a:pt x="5252880" y="16430"/>
                    <a:pt x="5454964" y="207336"/>
                    <a:pt x="5448791" y="468555"/>
                  </a:cubicBezTo>
                  <a:cubicBezTo>
                    <a:pt x="5611394" y="909276"/>
                    <a:pt x="5582821" y="2008581"/>
                    <a:pt x="5448791" y="2342721"/>
                  </a:cubicBezTo>
                  <a:cubicBezTo>
                    <a:pt x="5443267" y="2612138"/>
                    <a:pt x="5259419" y="2838977"/>
                    <a:pt x="4980236" y="2811276"/>
                  </a:cubicBezTo>
                  <a:cubicBezTo>
                    <a:pt x="3908920" y="2744560"/>
                    <a:pt x="1006214" y="2762917"/>
                    <a:pt x="468555" y="2811276"/>
                  </a:cubicBezTo>
                  <a:cubicBezTo>
                    <a:pt x="203601" y="2798827"/>
                    <a:pt x="2700" y="2596129"/>
                    <a:pt x="0" y="2342721"/>
                  </a:cubicBezTo>
                  <a:cubicBezTo>
                    <a:pt x="-43437" y="1503789"/>
                    <a:pt x="-52711" y="949674"/>
                    <a:pt x="0" y="468555"/>
                  </a:cubicBezTo>
                  <a:close/>
                </a:path>
                <a:path w="5448791" h="2811276" stroke="0" extrusionOk="0">
                  <a:moveTo>
                    <a:pt x="0" y="468555"/>
                  </a:moveTo>
                  <a:cubicBezTo>
                    <a:pt x="13810" y="193496"/>
                    <a:pt x="223111" y="12726"/>
                    <a:pt x="468555" y="0"/>
                  </a:cubicBezTo>
                  <a:cubicBezTo>
                    <a:pt x="1342971" y="-162373"/>
                    <a:pt x="3895843" y="-153356"/>
                    <a:pt x="4980236" y="0"/>
                  </a:cubicBezTo>
                  <a:cubicBezTo>
                    <a:pt x="5239454" y="-28378"/>
                    <a:pt x="5417602" y="210046"/>
                    <a:pt x="5448791" y="468555"/>
                  </a:cubicBezTo>
                  <a:cubicBezTo>
                    <a:pt x="5536846" y="1276532"/>
                    <a:pt x="5584663" y="1431626"/>
                    <a:pt x="5448791" y="2342721"/>
                  </a:cubicBezTo>
                  <a:cubicBezTo>
                    <a:pt x="5433653" y="2641018"/>
                    <a:pt x="5214232" y="2828202"/>
                    <a:pt x="4980236" y="2811276"/>
                  </a:cubicBezTo>
                  <a:cubicBezTo>
                    <a:pt x="3529176" y="2776796"/>
                    <a:pt x="1787681" y="2710448"/>
                    <a:pt x="468555" y="2811276"/>
                  </a:cubicBezTo>
                  <a:cubicBezTo>
                    <a:pt x="181520" y="2825040"/>
                    <a:pt x="1994" y="2610624"/>
                    <a:pt x="0" y="2342721"/>
                  </a:cubicBezTo>
                  <a:cubicBezTo>
                    <a:pt x="-30640" y="1978687"/>
                    <a:pt x="-6562" y="1215366"/>
                    <a:pt x="0" y="468555"/>
                  </a:cubicBezTo>
                  <a:close/>
                </a:path>
              </a:pathLst>
            </a:custGeom>
            <a:solidFill>
              <a:schemeClr val="accent6">
                <a:lumMod val="20000"/>
                <a:lumOff val="80000"/>
              </a:schemeClr>
            </a:solidFill>
            <a:ln w="38100">
              <a:solidFill>
                <a:srgbClr val="00B0F0"/>
              </a:solidFill>
              <a:extLst>
                <a:ext uri="{C807C97D-BFC1-408E-A445-0C87EB9F89A2}">
                  <ask:lineSketchStyleProps xmlns:ask="http://schemas.microsoft.com/office/drawing/2018/sketchyshapes" xmlns="" sd="1180755242">
                    <a:prstGeom prst="roundRect">
                      <a:avLst/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A25064B-1CC0-05C7-9788-6282F2B2C464}"/>
                </a:ext>
              </a:extLst>
            </p:cNvPr>
            <p:cNvSpPr txBox="1"/>
            <p:nvPr/>
          </p:nvSpPr>
          <p:spPr>
            <a:xfrm>
              <a:off x="4741380" y="3194017"/>
              <a:ext cx="5314829" cy="1882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d. </a:t>
              </a:r>
              <a:r>
                <a:rPr kumimoji="0" lang="vi-VN" sz="4000" b="0" i="1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Chú mèo mướp 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n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ằ</a:t>
              </a:r>
              <a:r>
                <a:rPr kumimoji="0" lang="vi-V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 phơi nắng bên thềm.</a:t>
              </a:r>
              <a:endPara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srgbClr val="DB3C7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23268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62DEDC6F-31FA-A195-E93C-B75562370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1924" y="1929951"/>
            <a:ext cx="4449577" cy="4449577"/>
          </a:xfrm>
          <a:prstGeom prst="rect">
            <a:avLst/>
          </a:prstGeom>
        </p:spPr>
      </p:pic>
      <p:grpSp>
        <p:nvGrpSpPr>
          <p:cNvPr id="5" name="组合 8">
            <a:extLst>
              <a:ext uri="{FF2B5EF4-FFF2-40B4-BE49-F238E27FC236}">
                <a16:creationId xmlns:a16="http://schemas.microsoft.com/office/drawing/2014/main" id="{270E9E5D-A3DD-CD99-7CC8-2A633FC1868E}"/>
              </a:ext>
            </a:extLst>
          </p:cNvPr>
          <p:cNvGrpSpPr/>
          <p:nvPr/>
        </p:nvGrpSpPr>
        <p:grpSpPr>
          <a:xfrm>
            <a:off x="452663" y="1834231"/>
            <a:ext cx="4768511" cy="2048597"/>
            <a:chOff x="1337887" y="1677345"/>
            <a:chExt cx="4768511" cy="2048597"/>
          </a:xfrm>
        </p:grpSpPr>
        <p:sp>
          <p:nvSpPr>
            <p:cNvPr id="6" name="云形 9">
              <a:extLst>
                <a:ext uri="{FF2B5EF4-FFF2-40B4-BE49-F238E27FC236}">
                  <a16:creationId xmlns:a16="http://schemas.microsoft.com/office/drawing/2014/main" id="{C0895F91-6F11-0A4E-70D7-20F4EF2901F5}"/>
                </a:ext>
              </a:extLst>
            </p:cNvPr>
            <p:cNvSpPr/>
            <p:nvPr/>
          </p:nvSpPr>
          <p:spPr>
            <a:xfrm>
              <a:off x="1337887" y="1677345"/>
              <a:ext cx="4768511" cy="2048597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latin typeface="Cambria" panose="02040503050406030204" pitchFamily="18" charset="0"/>
              </a:endParaRPr>
            </a:p>
          </p:txBody>
        </p:sp>
        <p:sp>
          <p:nvSpPr>
            <p:cNvPr id="7" name="文本框 10">
              <a:extLst>
                <a:ext uri="{FF2B5EF4-FFF2-40B4-BE49-F238E27FC236}">
                  <a16:creationId xmlns:a16="http://schemas.microsoft.com/office/drawing/2014/main" id="{21295CC2-3CA3-84D9-6C49-8786BA948637}"/>
                </a:ext>
              </a:extLst>
            </p:cNvPr>
            <p:cNvSpPr txBox="1"/>
            <p:nvPr/>
          </p:nvSpPr>
          <p:spPr>
            <a:xfrm>
              <a:off x="1767933" y="1849798"/>
              <a:ext cx="390841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Làm bt vào vở bài tập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组合 14">
            <a:extLst>
              <a:ext uri="{FF2B5EF4-FFF2-40B4-BE49-F238E27FC236}">
                <a16:creationId xmlns:a16="http://schemas.microsoft.com/office/drawing/2014/main" id="{6F10B4F1-8036-E796-043B-2AF8811D94D4}"/>
              </a:ext>
            </a:extLst>
          </p:cNvPr>
          <p:cNvGrpSpPr/>
          <p:nvPr/>
        </p:nvGrpSpPr>
        <p:grpSpPr>
          <a:xfrm>
            <a:off x="2650733" y="4089567"/>
            <a:ext cx="5381162" cy="1964955"/>
            <a:chOff x="2497338" y="3810249"/>
            <a:chExt cx="5381162" cy="1964955"/>
          </a:xfrm>
        </p:grpSpPr>
        <p:sp>
          <p:nvSpPr>
            <p:cNvPr id="9" name="云形 15">
              <a:extLst>
                <a:ext uri="{FF2B5EF4-FFF2-40B4-BE49-F238E27FC236}">
                  <a16:creationId xmlns:a16="http://schemas.microsoft.com/office/drawing/2014/main" id="{D2A6CC34-8187-43FA-AEBF-FB825F67177E}"/>
                </a:ext>
              </a:extLst>
            </p:cNvPr>
            <p:cNvSpPr/>
            <p:nvPr/>
          </p:nvSpPr>
          <p:spPr>
            <a:xfrm>
              <a:off x="2497338" y="3810249"/>
              <a:ext cx="5381162" cy="1964955"/>
            </a:xfrm>
            <a:prstGeom prst="cloud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1000" sy="101000" algn="ctr" rotWithShape="0">
                <a:srgbClr val="1F60B1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200">
                <a:latin typeface="Cambria" panose="02040503050406030204" pitchFamily="18" charset="0"/>
              </a:endParaRPr>
            </a:p>
          </p:txBody>
        </p:sp>
        <p:sp>
          <p:nvSpPr>
            <p:cNvPr id="10" name="文本框 16">
              <a:extLst>
                <a:ext uri="{FF2B5EF4-FFF2-40B4-BE49-F238E27FC236}">
                  <a16:creationId xmlns:a16="http://schemas.microsoft.com/office/drawing/2014/main" id="{5C3902E4-35C9-CD61-0907-FC7F7C0A4A4A}"/>
                </a:ext>
              </a:extLst>
            </p:cNvPr>
            <p:cNvSpPr txBox="1"/>
            <p:nvPr/>
          </p:nvSpPr>
          <p:spPr>
            <a:xfrm>
              <a:off x="2549685" y="3981446"/>
              <a:ext cx="5157318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Chuẩn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bị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bài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tiết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4800" b="1" dirty="0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800" b="1" dirty="0" err="1">
                  <a:gradFill>
                    <a:gsLst>
                      <a:gs pos="100000">
                        <a:srgbClr val="5896D0"/>
                      </a:gs>
                      <a:gs pos="0">
                        <a:srgbClr val="2061B1"/>
                      </a:gs>
                    </a:gsLst>
                    <a:lin ang="5400000" scaled="1"/>
                  </a:gradFill>
                  <a:effectLst>
                    <a:innerShdw blurRad="63500" dist="50800" dir="13500000">
                      <a:prstClr val="black">
                        <a:alpha val="50000"/>
                      </a:prstClr>
                    </a:innerShdw>
                  </a:effectLst>
                  <a:latin typeface="Cambria" panose="02040503050406030204" pitchFamily="18" charset="0"/>
                  <a:ea typeface="Cambria" panose="02040503050406030204" pitchFamily="18" charset="0"/>
                  <a:cs typeface="Times New Roman" panose="02020603050405020304" pitchFamily="18" charset="0"/>
                </a:rPr>
                <a:t>theo</a:t>
              </a:r>
              <a:endParaRPr lang="en-US" sz="4800" b="1" dirty="0">
                <a:gradFill>
                  <a:gsLst>
                    <a:gs pos="100000">
                      <a:srgbClr val="5896D0"/>
                    </a:gs>
                    <a:gs pos="0">
                      <a:srgbClr val="2061B1"/>
                    </a:gs>
                  </a:gsLst>
                  <a:lin ang="5400000" scaled="1"/>
                </a:gra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E787E49B-EEEF-FA1E-BCA1-09C7AF215B17}"/>
              </a:ext>
            </a:extLst>
          </p:cNvPr>
          <p:cNvSpPr txBox="1"/>
          <p:nvPr/>
        </p:nvSpPr>
        <p:spPr>
          <a:xfrm>
            <a:off x="4439559" y="397955"/>
            <a:ext cx="4268926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b="1" dirty="0">
                <a:solidFill>
                  <a:srgbClr val="FFC000"/>
                </a:solidFill>
                <a:effectLst>
                  <a:glow rad="50800">
                    <a:schemeClr val="accent4">
                      <a:satMod val="175000"/>
                      <a:alpha val="37000"/>
                    </a:schemeClr>
                  </a:glow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5735BB5-5814-1866-6278-C262D822FC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28" y="484007"/>
            <a:ext cx="1233238" cy="118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512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250"/>
                            </p:stCondLst>
                            <p:childTnLst>
                              <p:par>
                                <p:cTn id="31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9BA860-EDAD-3E0D-45EE-A7ABB5130B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5540" y="2110910"/>
            <a:ext cx="6419644" cy="2780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874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32" name="TOP-PPT-5">
            <a:extLst>
              <a:ext uri="{FF2B5EF4-FFF2-40B4-BE49-F238E27FC236}">
                <a16:creationId xmlns:a16="http://schemas.microsoft.com/office/drawing/2014/main" id="{4337FD6C-6123-40DC-A17C-AAAFBE6EFAEE}"/>
              </a:ext>
            </a:extLst>
          </p:cNvPr>
          <p:cNvGrpSpPr/>
          <p:nvPr/>
        </p:nvGrpSpPr>
        <p:grpSpPr>
          <a:xfrm>
            <a:off x="8096211" y="1263565"/>
            <a:ext cx="6860759" cy="1283691"/>
            <a:chOff x="6486812" y="1367784"/>
            <a:chExt cx="4102724" cy="759434"/>
          </a:xfrm>
        </p:grpSpPr>
        <p:sp>
          <p:nvSpPr>
            <p:cNvPr id="33" name="TOP-PPT-5-1">
              <a:extLst>
                <a:ext uri="{FF2B5EF4-FFF2-40B4-BE49-F238E27FC236}">
                  <a16:creationId xmlns:a16="http://schemas.microsoft.com/office/drawing/2014/main" id="{BAC10D6C-B42C-4640-BD7B-80940C5D5329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34" name="TOP-PPT-5-2">
              <a:extLst>
                <a:ext uri="{FF2B5EF4-FFF2-40B4-BE49-F238E27FC236}">
                  <a16:creationId xmlns:a16="http://schemas.microsoft.com/office/drawing/2014/main" id="{73B3B128-566D-42FC-B958-625C72BEBED9}"/>
                </a:ext>
              </a:extLst>
            </p:cNvPr>
            <p:cNvSpPr txBox="1"/>
            <p:nvPr/>
          </p:nvSpPr>
          <p:spPr>
            <a:xfrm>
              <a:off x="6486812" y="1448426"/>
              <a:ext cx="791989" cy="6008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字魂17号-萌趣果冻体" panose="02000000000000000000" pitchFamily="2" charset="-122"/>
                  <a:cs typeface="Calibri" panose="020F0502020204030204" pitchFamily="34" charset="0"/>
                  <a:sym typeface="字魂17号-萌趣果冻体" panose="02000000000000000000" pitchFamily="2" charset="-122"/>
                </a:rPr>
                <a:t>01</a:t>
              </a:r>
              <a:endPara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字魂17号-萌趣果冻体" panose="02000000000000000000" pitchFamily="2" charset="-122"/>
                <a:cs typeface="Calibri" panose="020F0502020204030204" pitchFamily="34" charset="0"/>
                <a:sym typeface="字魂17号-萌趣果冻体" panose="02000000000000000000" pitchFamily="2" charset="-122"/>
              </a:endParaRPr>
            </a:p>
          </p:txBody>
        </p:sp>
        <p:sp>
          <p:nvSpPr>
            <p:cNvPr id="35" name="TOP-PPT-5-3">
              <a:extLst>
                <a:ext uri="{FF2B5EF4-FFF2-40B4-BE49-F238E27FC236}">
                  <a16:creationId xmlns:a16="http://schemas.microsoft.com/office/drawing/2014/main" id="{119D9326-15A0-4238-818A-971673D1B49E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5" name="图片 4">
            <a:extLst>
              <a:ext uri="{FF2B5EF4-FFF2-40B4-BE49-F238E27FC236}">
                <a16:creationId xmlns:a16="http://schemas.microsoft.com/office/drawing/2014/main" id="{2261EFA9-F439-455D-B3CB-B37293A77C0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90" y="1263566"/>
            <a:ext cx="5053010" cy="50530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C30DAA9-44B4-5C4A-93EA-C64D37A841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983621"/>
            <a:ext cx="60706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1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OP-PPT-4-1">
            <a:extLst>
              <a:ext uri="{FF2B5EF4-FFF2-40B4-BE49-F238E27FC236}">
                <a16:creationId xmlns:a16="http://schemas.microsoft.com/office/drawing/2014/main" id="{CA4E5FF0-015A-4589-A5F5-DEFF652AA02A}"/>
              </a:ext>
            </a:extLst>
          </p:cNvPr>
          <p:cNvSpPr/>
          <p:nvPr/>
        </p:nvSpPr>
        <p:spPr>
          <a:xfrm>
            <a:off x="745344" y="720877"/>
            <a:ext cx="5431928" cy="5431928"/>
          </a:xfrm>
          <a:custGeom>
            <a:avLst/>
            <a:gdLst>
              <a:gd name="connsiteX0" fmla="*/ 4800600 w 4800600"/>
              <a:gd name="connsiteY0" fmla="*/ 2400300 h 4800600"/>
              <a:gd name="connsiteX1" fmla="*/ 2400300 w 4800600"/>
              <a:gd name="connsiteY1" fmla="*/ 4800600 h 4800600"/>
              <a:gd name="connsiteX2" fmla="*/ 0 w 4800600"/>
              <a:gd name="connsiteY2" fmla="*/ 2400300 h 4800600"/>
              <a:gd name="connsiteX3" fmla="*/ 2400300 w 4800600"/>
              <a:gd name="connsiteY3" fmla="*/ 0 h 4800600"/>
              <a:gd name="connsiteX4" fmla="*/ 4800600 w 4800600"/>
              <a:gd name="connsiteY4" fmla="*/ 2400300 h 4800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00600" h="4800600">
                <a:moveTo>
                  <a:pt x="4800600" y="2400300"/>
                </a:moveTo>
                <a:cubicBezTo>
                  <a:pt x="4800600" y="3725949"/>
                  <a:pt x="3725949" y="4800600"/>
                  <a:pt x="2400300" y="4800600"/>
                </a:cubicBezTo>
                <a:cubicBezTo>
                  <a:pt x="1074651" y="4800600"/>
                  <a:pt x="0" y="3725949"/>
                  <a:pt x="0" y="2400300"/>
                </a:cubicBezTo>
                <a:cubicBezTo>
                  <a:pt x="0" y="1074651"/>
                  <a:pt x="1074651" y="0"/>
                  <a:pt x="2400300" y="0"/>
                </a:cubicBezTo>
                <a:cubicBezTo>
                  <a:pt x="3725949" y="0"/>
                  <a:pt x="4800600" y="1074651"/>
                  <a:pt x="4800600" y="2400300"/>
                </a:cubicBezTo>
                <a:close/>
              </a:path>
            </a:pathLst>
          </a:custGeom>
          <a:solidFill>
            <a:schemeClr val="bg1"/>
          </a:solidFill>
          <a:ln w="274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38D73DB-B72A-4F46-9C0D-F6AB402005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1" y="761988"/>
            <a:ext cx="6096012" cy="6096012"/>
          </a:xfrm>
          <a:prstGeom prst="rect">
            <a:avLst/>
          </a:prstGeom>
        </p:spPr>
      </p:pic>
      <p:sp>
        <p:nvSpPr>
          <p:cNvPr id="4" name="TOP-PPT-1" hidden="1">
            <a:extLst>
              <a:ext uri="{FF2B5EF4-FFF2-40B4-BE49-F238E27FC236}">
                <a16:creationId xmlns:a16="http://schemas.microsoft.com/office/drawing/2014/main" id="{61634176-6E28-4B3C-984F-E4F8C373ADED}"/>
              </a:ext>
            </a:extLst>
          </p:cNvPr>
          <p:cNvSpPr txBox="1"/>
          <p:nvPr/>
        </p:nvSpPr>
        <p:spPr>
          <a:xfrm>
            <a:off x="10522857" y="-841829"/>
            <a:ext cx="16691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rPr>
              <a:t>BY YUSHEN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字魂17号-萌趣果冻体" panose="02000000000000000000" pitchFamily="2" charset="-122"/>
              <a:ea typeface="字魂17号-萌趣果冻体" panose="02000000000000000000" pitchFamily="2" charset="-122"/>
              <a:cs typeface="+mn-cs"/>
              <a:sym typeface="字魂17号-萌趣果冻体" panose="02000000000000000000" pitchFamily="2" charset="-122"/>
            </a:endParaRPr>
          </a:p>
        </p:txBody>
      </p:sp>
      <p:grpSp>
        <p:nvGrpSpPr>
          <p:cNvPr id="10" name="TOP-PPT-5">
            <a:extLst>
              <a:ext uri="{FF2B5EF4-FFF2-40B4-BE49-F238E27FC236}">
                <a16:creationId xmlns:a16="http://schemas.microsoft.com/office/drawing/2014/main" id="{D906DD28-74AB-0F4E-9D69-3157754803A1}"/>
              </a:ext>
            </a:extLst>
          </p:cNvPr>
          <p:cNvGrpSpPr/>
          <p:nvPr/>
        </p:nvGrpSpPr>
        <p:grpSpPr>
          <a:xfrm>
            <a:off x="8078959" y="1263565"/>
            <a:ext cx="6878012" cy="1283691"/>
            <a:chOff x="6476495" y="1367784"/>
            <a:chExt cx="4113041" cy="759434"/>
          </a:xfrm>
        </p:grpSpPr>
        <p:sp>
          <p:nvSpPr>
            <p:cNvPr id="11" name="TOP-PPT-5-1">
              <a:extLst>
                <a:ext uri="{FF2B5EF4-FFF2-40B4-BE49-F238E27FC236}">
                  <a16:creationId xmlns:a16="http://schemas.microsoft.com/office/drawing/2014/main" id="{CACD2A0A-AF8E-5244-B44D-5AF9A36C8123}"/>
                </a:ext>
              </a:extLst>
            </p:cNvPr>
            <p:cNvSpPr/>
            <p:nvPr/>
          </p:nvSpPr>
          <p:spPr>
            <a:xfrm>
              <a:off x="6492778" y="1367784"/>
              <a:ext cx="759434" cy="7594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+mn-cs"/>
                <a:sym typeface="字魂17号-萌趣果冻体" panose="02000000000000000000" pitchFamily="2" charset="-122"/>
              </a:endParaRPr>
            </a:p>
          </p:txBody>
        </p:sp>
        <p:sp>
          <p:nvSpPr>
            <p:cNvPr id="12" name="TOP-PPT-5-2">
              <a:extLst>
                <a:ext uri="{FF2B5EF4-FFF2-40B4-BE49-F238E27FC236}">
                  <a16:creationId xmlns:a16="http://schemas.microsoft.com/office/drawing/2014/main" id="{6814BC07-E937-134C-8960-ECCF41B1B306}"/>
                </a:ext>
              </a:extLst>
            </p:cNvPr>
            <p:cNvSpPr txBox="1"/>
            <p:nvPr/>
          </p:nvSpPr>
          <p:spPr>
            <a:xfrm>
              <a:off x="6476495" y="1504563"/>
              <a:ext cx="791989" cy="5462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819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字魂17号-萌趣果冻体" panose="02000000000000000000" pitchFamily="2" charset="-122"/>
                </a:rPr>
                <a:t>02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FF81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  <a:ea typeface="字魂17号-萌趣果冻体" panose="02000000000000000000" pitchFamily="2" charset="-122"/>
                <a:sym typeface="字魂17号-萌趣果冻体" panose="02000000000000000000" pitchFamily="2" charset="-122"/>
              </a:endParaRPr>
            </a:p>
          </p:txBody>
        </p:sp>
        <p:sp>
          <p:nvSpPr>
            <p:cNvPr id="13" name="TOP-PPT-5-3">
              <a:extLst>
                <a:ext uri="{FF2B5EF4-FFF2-40B4-BE49-F238E27FC236}">
                  <a16:creationId xmlns:a16="http://schemas.microsoft.com/office/drawing/2014/main" id="{AB9EADFD-B52D-0643-AADC-AEFF0058292A}"/>
                </a:ext>
              </a:extLst>
            </p:cNvPr>
            <p:cNvSpPr txBox="1"/>
            <p:nvPr/>
          </p:nvSpPr>
          <p:spPr>
            <a:xfrm>
              <a:off x="7549204" y="1396359"/>
              <a:ext cx="30403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字魂17号-萌趣果冻体" panose="02000000000000000000" pitchFamily="2" charset="-122"/>
                <a:ea typeface="字魂17号-萌趣果冻体" panose="02000000000000000000" pitchFamily="2" charset="-122"/>
                <a:cs typeface="Aa粉嘟嘟 (非商业使用)" panose="02010600010101010101" charset="-122"/>
                <a:sym typeface="字魂17号-萌趣果冻体" panose="02000000000000000000" pitchFamily="2" charset="-122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E576A1FC-B0FD-3E48-9E54-C90A1CA10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30391"/>
            <a:ext cx="59182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09AD671-6579-8547-A544-E04A692CBA88}"/>
              </a:ext>
            </a:extLst>
          </p:cNvPr>
          <p:cNvSpPr txBox="1"/>
          <p:nvPr/>
        </p:nvSpPr>
        <p:spPr>
          <a:xfrm>
            <a:off x="1298121" y="535551"/>
            <a:ext cx="10599965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Tách mỗi câu dưới đây thành hai thành phần. </a:t>
            </a:r>
            <a:endParaRPr kumimoji="0" lang="en-VN" sz="32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AC4A5A9E-9BB7-05F2-AF03-B001EED87E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527" y="1583237"/>
            <a:ext cx="10338848" cy="3081338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6448E7A7-EFFD-E5DB-BBF1-52CC8B2A1BE8}"/>
              </a:ext>
            </a:extLst>
          </p:cNvPr>
          <p:cNvGrpSpPr/>
          <p:nvPr/>
        </p:nvGrpSpPr>
        <p:grpSpPr>
          <a:xfrm>
            <a:off x="4097891" y="4529001"/>
            <a:ext cx="4278451" cy="2175001"/>
            <a:chOff x="892354" y="3758439"/>
            <a:chExt cx="4278451" cy="2175001"/>
          </a:xfrm>
        </p:grpSpPr>
        <p:pic>
          <p:nvPicPr>
            <p:cNvPr id="31" name="Picture 9">
              <a:extLst>
                <a:ext uri="{FF2B5EF4-FFF2-40B4-BE49-F238E27FC236}">
                  <a16:creationId xmlns:a16="http://schemas.microsoft.com/office/drawing/2014/main" id="{DB1BFF79-2CF1-13D2-4895-4C5349869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354" y="3758439"/>
              <a:ext cx="4278451" cy="21710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Rectangle: Rounded Corners 31">
              <a:extLst>
                <a:ext uri="{FF2B5EF4-FFF2-40B4-BE49-F238E27FC236}">
                  <a16:creationId xmlns:a16="http://schemas.microsoft.com/office/drawing/2014/main" id="{619DCAFE-52C2-794C-E564-B4F127D84846}"/>
                </a:ext>
              </a:extLst>
            </p:cNvPr>
            <p:cNvSpPr/>
            <p:nvPr/>
          </p:nvSpPr>
          <p:spPr>
            <a:xfrm>
              <a:off x="1442720" y="5405120"/>
              <a:ext cx="3169920" cy="52832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400" b="1" dirty="0"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07805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BDBC6F4-87A6-F147-C3B5-09B3DCAC50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956031"/>
              </p:ext>
            </p:extLst>
          </p:nvPr>
        </p:nvGraphicFramePr>
        <p:xfrm>
          <a:off x="801384" y="657546"/>
          <a:ext cx="10757043" cy="541448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1436994">
                  <a:extLst>
                    <a:ext uri="{9D8B030D-6E8A-4147-A177-3AD203B41FA5}">
                      <a16:colId xmlns:a16="http://schemas.microsoft.com/office/drawing/2014/main" val="1077920222"/>
                    </a:ext>
                  </a:extLst>
                </a:gridCol>
                <a:gridCol w="3237748">
                  <a:extLst>
                    <a:ext uri="{9D8B030D-6E8A-4147-A177-3AD203B41FA5}">
                      <a16:colId xmlns:a16="http://schemas.microsoft.com/office/drawing/2014/main" val="2851642956"/>
                    </a:ext>
                  </a:extLst>
                </a:gridCol>
                <a:gridCol w="2989780">
                  <a:extLst>
                    <a:ext uri="{9D8B030D-6E8A-4147-A177-3AD203B41FA5}">
                      <a16:colId xmlns:a16="http://schemas.microsoft.com/office/drawing/2014/main" val="1617181088"/>
                    </a:ext>
                  </a:extLst>
                </a:gridCol>
                <a:gridCol w="3092521">
                  <a:extLst>
                    <a:ext uri="{9D8B030D-6E8A-4147-A177-3AD203B41FA5}">
                      <a16:colId xmlns:a16="http://schemas.microsoft.com/office/drawing/2014/main" val="2403152775"/>
                    </a:ext>
                  </a:extLst>
                </a:gridCol>
              </a:tblGrid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Câu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nhất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Thành phần thứ hai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0547510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M. Ông Bụt 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Ông Bụt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đã cứu con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805874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Nắng mùa thu vàng óng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1142851"/>
                  </a:ext>
                </a:extLst>
              </a:tr>
              <a:tr h="101233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Nhành lan ấy rất đẹp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152681"/>
                  </a:ext>
                </a:extLst>
              </a:tr>
              <a:tr h="136515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8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36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Nhạc sĩ Văn Cao là tác giả bài hát Tiên quân ca.</a:t>
                      </a: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8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006313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D4CAF631-B086-815C-81E5-1FC98FC19244}"/>
              </a:ext>
            </a:extLst>
          </p:cNvPr>
          <p:cNvSpPr txBox="1"/>
          <p:nvPr/>
        </p:nvSpPr>
        <p:spPr>
          <a:xfrm>
            <a:off x="5784350" y="2907587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EB422A-4B91-444E-8C2A-5D8185A156CF}"/>
              </a:ext>
            </a:extLst>
          </p:cNvPr>
          <p:cNvSpPr txBox="1"/>
          <p:nvPr/>
        </p:nvSpPr>
        <p:spPr>
          <a:xfrm>
            <a:off x="9226193" y="2887038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 óng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EF58608-BDE6-338E-6BAD-02C04EB185E5}"/>
              </a:ext>
            </a:extLst>
          </p:cNvPr>
          <p:cNvSpPr txBox="1"/>
          <p:nvPr/>
        </p:nvSpPr>
        <p:spPr>
          <a:xfrm>
            <a:off x="5763801" y="3842535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 lan ấy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99CBC10-1BD9-124F-5A6A-06964502B16F}"/>
              </a:ext>
            </a:extLst>
          </p:cNvPr>
          <p:cNvSpPr txBox="1"/>
          <p:nvPr/>
        </p:nvSpPr>
        <p:spPr>
          <a:xfrm>
            <a:off x="9205644" y="3821986"/>
            <a:ext cx="21575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 đẹp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6CD679-ED02-2B2F-C85C-C8EFB1C2E68A}"/>
              </a:ext>
            </a:extLst>
          </p:cNvPr>
          <p:cNvSpPr txBox="1"/>
          <p:nvPr/>
        </p:nvSpPr>
        <p:spPr>
          <a:xfrm>
            <a:off x="5619963" y="5034338"/>
            <a:ext cx="30719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Nhạc sĩ Văn Cao 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A59B83E-2048-B354-D9D8-890B86952FD0}"/>
              </a:ext>
            </a:extLst>
          </p:cNvPr>
          <p:cNvSpPr txBox="1"/>
          <p:nvPr/>
        </p:nvSpPr>
        <p:spPr>
          <a:xfrm>
            <a:off x="8445357" y="4900773"/>
            <a:ext cx="3133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 tác giả bài hát Tiến quân ca.</a:t>
            </a:r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4343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28D29113-3C63-69D5-FC81-493A1BDB6CD5}"/>
              </a:ext>
            </a:extLst>
          </p:cNvPr>
          <p:cNvSpPr/>
          <p:nvPr/>
        </p:nvSpPr>
        <p:spPr>
          <a:xfrm>
            <a:off x="1746606" y="636997"/>
            <a:ext cx="2835668" cy="105823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FD37770D-68A5-E42C-C2C2-8863271C3321}"/>
              </a:ext>
            </a:extLst>
          </p:cNvPr>
          <p:cNvSpPr/>
          <p:nvPr/>
        </p:nvSpPr>
        <p:spPr>
          <a:xfrm>
            <a:off x="7274103" y="595902"/>
            <a:ext cx="2835668" cy="11096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8D19456-8F72-BF71-F1EA-15EE83D00440}"/>
              </a:ext>
            </a:extLst>
          </p:cNvPr>
          <p:cNvCxnSpPr>
            <a:cxnSpLocks/>
            <a:stCxn id="18" idx="2"/>
          </p:cNvCxnSpPr>
          <p:nvPr/>
        </p:nvCxnSpPr>
        <p:spPr>
          <a:xfrm>
            <a:off x="3164440" y="1695235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8E7F730-D0A6-A46A-D108-1E3BB5B8A7B7}"/>
              </a:ext>
            </a:extLst>
          </p:cNvPr>
          <p:cNvSpPr txBox="1"/>
          <p:nvPr/>
        </p:nvSpPr>
        <p:spPr>
          <a:xfrm>
            <a:off x="595901" y="2888878"/>
            <a:ext cx="5075435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</a:t>
            </a:r>
            <a:r>
              <a:rPr lang="vi-VN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ồm những từ ngữ nêu người, vật, hiện tượng tự nhiên </a:t>
            </a:r>
            <a:r>
              <a:rPr lang="vi-VN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(ông Bụt, nắng mùa thu, nhành lan ấy, nhạc sĩ Văn Cao)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7CB20A2-1462-8F9A-7D43-72674CCF464D}"/>
              </a:ext>
            </a:extLst>
          </p:cNvPr>
          <p:cNvCxnSpPr>
            <a:cxnSpLocks/>
          </p:cNvCxnSpPr>
          <p:nvPr/>
        </p:nvCxnSpPr>
        <p:spPr>
          <a:xfrm>
            <a:off x="8702211" y="1705509"/>
            <a:ext cx="0" cy="11609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C9AB9EB-A19E-7D1B-2334-B568C51EFCE5}"/>
              </a:ext>
            </a:extLst>
          </p:cNvPr>
          <p:cNvSpPr txBox="1"/>
          <p:nvPr/>
        </p:nvSpPr>
        <p:spPr>
          <a:xfrm>
            <a:off x="6133672" y="2899152"/>
            <a:ext cx="5383658" cy="1815882"/>
          </a:xfrm>
          <a:prstGeom prst="rect">
            <a:avLst/>
          </a:prstGeom>
          <a:noFill/>
          <a:ln w="28575">
            <a:solidFill>
              <a:schemeClr val="tx1"/>
            </a:solidFill>
            <a:prstDash val="lgDashDot"/>
          </a:ln>
        </p:spPr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Gồm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ngữ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cứu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óng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rất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đẹp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xét</a:t>
            </a:r>
            <a:r>
              <a:rPr lang="en-US" sz="28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hát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i="1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quân</a:t>
            </a:r>
            <a:r>
              <a:rPr lang="en-US" sz="2800" i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ca). </a:t>
            </a:r>
            <a:endParaRPr kumimoji="0" lang="en-VN" sz="280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6" name="Right Brace 25">
            <a:extLst>
              <a:ext uri="{FF2B5EF4-FFF2-40B4-BE49-F238E27FC236}">
                <a16:creationId xmlns:a16="http://schemas.microsoft.com/office/drawing/2014/main" id="{F19BFB62-60B1-2557-DD42-6CE06B1B6BDE}"/>
              </a:ext>
            </a:extLst>
          </p:cNvPr>
          <p:cNvSpPr/>
          <p:nvPr/>
        </p:nvSpPr>
        <p:spPr>
          <a:xfrm rot="5400000">
            <a:off x="5584004" y="2039418"/>
            <a:ext cx="626723" cy="5979563"/>
          </a:xfrm>
          <a:prstGeom prst="rightBrace">
            <a:avLst>
              <a:gd name="adj1" fmla="val 44355"/>
              <a:gd name="adj2" fmla="val 50000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BFC1CC6E-4329-D02F-5191-CAC5C43B8D5C}"/>
              </a:ext>
            </a:extLst>
          </p:cNvPr>
          <p:cNvSpPr/>
          <p:nvPr/>
        </p:nvSpPr>
        <p:spPr>
          <a:xfrm>
            <a:off x="2609636" y="5388794"/>
            <a:ext cx="7561780" cy="139214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 thành phần này được gọi là hai thành phần chính của câu, thường không thể vắng mặt trong câu Tiếng Việt. </a:t>
            </a:r>
            <a:endParaRPr lang="en-US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5009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25" grpId="0" animBg="1"/>
      <p:bldP spid="26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defRPr/>
            </a:pP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2. </a:t>
            </a:r>
            <a:r>
              <a:rPr lang="vi-VN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Từ kết quả ở bài tập 1, thực hiện các yêu cầu sau:</a:t>
            </a:r>
            <a:endParaRPr kumimoji="0" lang="vi-VN" sz="3600" b="0" i="0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US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người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vật</a:t>
              </a:r>
              <a:endParaRPr lang="en-US" sz="40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hiện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tượng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tự</a:t>
              </a:r>
              <a:r>
                <a:rPr lang="en-US" sz="36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nhiên</a:t>
              </a:r>
              <a:endPara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344087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785545" y="102741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người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607531" y="0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vật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8090471" y="113016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hiện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tượng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tự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nhiên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BF4C44B-1A32-4D66-C476-4E38FCFB4477}"/>
              </a:ext>
            </a:extLst>
          </p:cNvPr>
          <p:cNvSpPr txBox="1"/>
          <p:nvPr/>
        </p:nvSpPr>
        <p:spPr>
          <a:xfrm>
            <a:off x="1202077" y="3195263"/>
            <a:ext cx="3236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Ông</a:t>
            </a:r>
            <a:r>
              <a:rPr lang="en-US" sz="4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Bụt</a:t>
            </a:r>
            <a:endParaRPr lang="en-US" sz="44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CD0219-C7ED-ECB3-7AF4-451EC7D1E4B7}"/>
              </a:ext>
            </a:extLst>
          </p:cNvPr>
          <p:cNvSpPr txBox="1"/>
          <p:nvPr/>
        </p:nvSpPr>
        <p:spPr>
          <a:xfrm>
            <a:off x="4510355" y="3174714"/>
            <a:ext cx="39863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Nhành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lan</a:t>
            </a:r>
            <a:r>
              <a:rPr lang="en-US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ấy</a:t>
            </a:r>
            <a:endParaRPr lang="en-US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12E910D-B1DC-7B36-936B-6E095EA886F9}"/>
              </a:ext>
            </a:extLst>
          </p:cNvPr>
          <p:cNvSpPr txBox="1"/>
          <p:nvPr/>
        </p:nvSpPr>
        <p:spPr>
          <a:xfrm>
            <a:off x="8370014" y="3277456"/>
            <a:ext cx="3821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Nắng mùa thu</a:t>
            </a:r>
            <a:endParaRPr lang="en-US" sz="3600" b="1" dirty="0" err="1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859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2E01EA2-4F3D-D94E-A55B-28A5C145C062}"/>
              </a:ext>
            </a:extLst>
          </p:cNvPr>
          <p:cNvSpPr txBox="1"/>
          <p:nvPr/>
        </p:nvSpPr>
        <p:spPr>
          <a:xfrm>
            <a:off x="945222" y="602395"/>
            <a:ext cx="10274158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2.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Từ kết quả ở bài tập 1, thực hiện các yêu cầu sau: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C1070A-A73B-8C2B-DB07-7494C65ED5E1}"/>
              </a:ext>
            </a:extLst>
          </p:cNvPr>
          <p:cNvSpPr txBox="1"/>
          <p:nvPr/>
        </p:nvSpPr>
        <p:spPr>
          <a:xfrm>
            <a:off x="760288" y="1530849"/>
            <a:ext cx="98529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b.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vào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200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5DA80D5-3044-CF03-A185-49FA6906B5E4}"/>
              </a:ext>
            </a:extLst>
          </p:cNvPr>
          <p:cNvGrpSpPr/>
          <p:nvPr/>
        </p:nvGrpSpPr>
        <p:grpSpPr>
          <a:xfrm>
            <a:off x="631433" y="2044557"/>
            <a:ext cx="3334392" cy="3482939"/>
            <a:chOff x="878013" y="2003460"/>
            <a:chExt cx="3591246" cy="3482939"/>
          </a:xfrm>
        </p:grpSpPr>
        <p:pic>
          <p:nvPicPr>
            <p:cNvPr id="5" name="Picture 4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DEAE26DD-95EF-9DFA-2E3C-F738A477FC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BDC45971-B302-69EE-54D7-CAF13E7A35A9}"/>
                </a:ext>
              </a:extLst>
            </p:cNvPr>
            <p:cNvSpPr txBox="1"/>
            <p:nvPr/>
          </p:nvSpPr>
          <p:spPr>
            <a:xfrm>
              <a:off x="1381958" y="3359649"/>
              <a:ext cx="242975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hoạt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động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trạng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thái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7CA167-88CD-7B49-5493-C82417E947F1}"/>
              </a:ext>
            </a:extLst>
          </p:cNvPr>
          <p:cNvGrpSpPr/>
          <p:nvPr/>
        </p:nvGrpSpPr>
        <p:grpSpPr>
          <a:xfrm>
            <a:off x="4247936" y="2044557"/>
            <a:ext cx="3334392" cy="3482939"/>
            <a:chOff x="878013" y="2003460"/>
            <a:chExt cx="3591246" cy="3482939"/>
          </a:xfrm>
        </p:grpSpPr>
        <p:pic>
          <p:nvPicPr>
            <p:cNvPr id="11" name="Picture 10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0C51122-9F06-6C8E-7D96-B3FFBC23F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8E1908A-3134-2C47-CD84-56E9DAF15659}"/>
                </a:ext>
              </a:extLst>
            </p:cNvPr>
            <p:cNvSpPr txBox="1"/>
            <p:nvPr/>
          </p:nvSpPr>
          <p:spPr>
            <a:xfrm>
              <a:off x="1438383" y="3431568"/>
              <a:ext cx="237333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đặc</a:t>
              </a:r>
              <a:r>
                <a:rPr lang="en-US" sz="4000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điểm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C37A55-A4F8-B813-3F6E-97557797CC1C}"/>
              </a:ext>
            </a:extLst>
          </p:cNvPr>
          <p:cNvGrpSpPr/>
          <p:nvPr/>
        </p:nvGrpSpPr>
        <p:grpSpPr>
          <a:xfrm>
            <a:off x="7977456" y="2137025"/>
            <a:ext cx="3652890" cy="3482939"/>
            <a:chOff x="878013" y="2003460"/>
            <a:chExt cx="3591246" cy="3482939"/>
          </a:xfrm>
        </p:grpSpPr>
        <p:pic>
          <p:nvPicPr>
            <p:cNvPr id="14" name="Picture 13" descr="A white cloud with blue border&#10;&#10;Description automatically generated">
              <a:extLst>
                <a:ext uri="{FF2B5EF4-FFF2-40B4-BE49-F238E27FC236}">
                  <a16:creationId xmlns:a16="http://schemas.microsoft.com/office/drawing/2014/main" id="{C48AD0F1-16AC-EAA5-B0C7-CC2930EF83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013" y="2003460"/>
              <a:ext cx="3591246" cy="3482939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365423-FD27-F3B6-907F-602F659B4113}"/>
                </a:ext>
              </a:extLst>
            </p:cNvPr>
            <p:cNvSpPr txBox="1"/>
            <p:nvPr/>
          </p:nvSpPr>
          <p:spPr>
            <a:xfrm>
              <a:off x="1438383" y="3318552"/>
              <a:ext cx="237333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giới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thiệu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,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nhận</a:t>
              </a: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6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xét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2226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081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081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752</Words>
  <Application>Microsoft Office PowerPoint</Application>
  <PresentationFormat>Widescreen</PresentationFormat>
  <Paragraphs>89</Paragraphs>
  <Slides>19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Aa粉嘟嘟 (非商业使用)</vt:lpstr>
      <vt:lpstr>Arial</vt:lpstr>
      <vt:lpstr>Calibri</vt:lpstr>
      <vt:lpstr>Cambria</vt:lpstr>
      <vt:lpstr>等线</vt:lpstr>
      <vt:lpstr>等线 Light</vt:lpstr>
      <vt:lpstr>Times New Roman</vt:lpstr>
      <vt:lpstr>字魂17号-萌趣果冻体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LINH</cp:lastModifiedBy>
  <cp:revision>49</cp:revision>
  <dcterms:created xsi:type="dcterms:W3CDTF">2023-10-26T01:16:25Z</dcterms:created>
  <dcterms:modified xsi:type="dcterms:W3CDTF">2025-02-08T03:50:33Z</dcterms:modified>
</cp:coreProperties>
</file>