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5" r:id="rId2"/>
    <p:sldId id="321" r:id="rId3"/>
    <p:sldId id="378" r:id="rId4"/>
    <p:sldId id="365" r:id="rId5"/>
    <p:sldId id="355" r:id="rId6"/>
    <p:sldId id="322" r:id="rId7"/>
    <p:sldId id="358" r:id="rId8"/>
    <p:sldId id="379" r:id="rId9"/>
    <p:sldId id="363" r:id="rId10"/>
    <p:sldId id="380" r:id="rId11"/>
    <p:sldId id="381" r:id="rId12"/>
    <p:sldId id="382" r:id="rId13"/>
    <p:sldId id="383" r:id="rId14"/>
    <p:sldId id="384" r:id="rId15"/>
    <p:sldId id="385" r:id="rId16"/>
    <p:sldId id="386" r:id="rId17"/>
    <p:sldId id="387" r:id="rId18"/>
    <p:sldId id="389" r:id="rId19"/>
    <p:sldId id="388" r:id="rId20"/>
    <p:sldId id="328" r:id="rId21"/>
    <p:sldId id="35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4" d="100"/>
          <a:sy n="84" d="100"/>
        </p:scale>
        <p:origin x="86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DEC0B-4D70-42C3-A950-9303CAE5C5C6}" type="datetimeFigureOut">
              <a:rPr lang="en-US" smtClean="0"/>
              <a:t>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CA6F0-B7E1-483F-9DBB-5AB06D10E3BA}" type="slidenum">
              <a:rPr lang="en-US" smtClean="0"/>
              <a:t>‹#›</a:t>
            </a:fld>
            <a:endParaRPr lang="en-US"/>
          </a:p>
        </p:txBody>
      </p:sp>
    </p:spTree>
    <p:extLst>
      <p:ext uri="{BB962C8B-B14F-4D97-AF65-F5344CB8AC3E}">
        <p14:creationId xmlns:p14="http://schemas.microsoft.com/office/powerpoint/2010/main" val="110516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EE9CA6F0-B7E1-483F-9DBB-5AB06D10E3BA}" type="slidenum">
              <a:rPr lang="en-US" smtClean="0"/>
              <a:t>1</a:t>
            </a:fld>
            <a:endParaRPr lang="en-US"/>
          </a:p>
        </p:txBody>
      </p:sp>
    </p:spTree>
    <p:extLst>
      <p:ext uri="{BB962C8B-B14F-4D97-AF65-F5344CB8AC3E}">
        <p14:creationId xmlns:p14="http://schemas.microsoft.com/office/powerpoint/2010/main" val="310529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3</a:t>
            </a:fld>
            <a:endParaRPr lang="en-US"/>
          </a:p>
        </p:txBody>
      </p:sp>
    </p:spTree>
    <p:extLst>
      <p:ext uri="{BB962C8B-B14F-4D97-AF65-F5344CB8AC3E}">
        <p14:creationId xmlns:p14="http://schemas.microsoft.com/office/powerpoint/2010/main" val="54547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12</a:t>
            </a:fld>
            <a:endParaRPr lang="en-US"/>
          </a:p>
        </p:txBody>
      </p:sp>
    </p:spTree>
    <p:extLst>
      <p:ext uri="{BB962C8B-B14F-4D97-AF65-F5344CB8AC3E}">
        <p14:creationId xmlns:p14="http://schemas.microsoft.com/office/powerpoint/2010/main" val="844886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21</a:t>
            </a:fld>
            <a:endParaRPr lang="en-US"/>
          </a:p>
        </p:txBody>
      </p:sp>
    </p:spTree>
    <p:extLst>
      <p:ext uri="{BB962C8B-B14F-4D97-AF65-F5344CB8AC3E}">
        <p14:creationId xmlns:p14="http://schemas.microsoft.com/office/powerpoint/2010/main" val="275581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82551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944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42688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2083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44724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1115663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5661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47696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51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705059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47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146670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164781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6565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63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436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3533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72C94547-9FE0-1245-0168-CB1813C076BF}"/>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1560921" y="123923"/>
            <a:ext cx="1299524" cy="1299524"/>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1E54AD58-8778-DDAB-917C-638D6F32E6E9}"/>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5112595" y="-2956162"/>
            <a:ext cx="1299524" cy="1299524"/>
          </a:xfrm>
          <a:prstGeom prst="rect">
            <a:avLst/>
          </a:prstGeom>
        </p:spPr>
      </p:pic>
    </p:spTree>
    <p:extLst>
      <p:ext uri="{BB962C8B-B14F-4D97-AF65-F5344CB8AC3E}">
        <p14:creationId xmlns:p14="http://schemas.microsoft.com/office/powerpoint/2010/main" val="3724993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53.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3.svg"/><Relationship Id="rId5" Type="http://schemas.openxmlformats.org/officeDocument/2006/relationships/image" Target="../media/image30.png"/><Relationship Id="rId4" Type="http://schemas.openxmlformats.org/officeDocument/2006/relationships/image" Target="../media/image51.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image" Target="../media/image53.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image" Target="../media/image53.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image" Target="../media/image53.sv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41.svg"/><Relationship Id="rId12"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39.svg"/><Relationship Id="rId15" Type="http://schemas.openxmlformats.org/officeDocument/2006/relationships/image" Target="../media/image33.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7.xml"/><Relationship Id="rId5" Type="http://schemas.openxmlformats.org/officeDocument/2006/relationships/image" Target="../media/image53.sv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8.xml"/><Relationship Id="rId5" Type="http://schemas.openxmlformats.org/officeDocument/2006/relationships/image" Target="../media/image53.sv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41.svg"/><Relationship Id="rId12"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39.sv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4.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41.sv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11.png"/><Relationship Id="rId5" Type="http://schemas.openxmlformats.org/officeDocument/2006/relationships/image" Target="../media/image15.png"/><Relationship Id="rId10" Type="http://schemas.openxmlformats.org/officeDocument/2006/relationships/image" Target="../media/image39.svg"/><Relationship Id="rId4" Type="http://schemas.openxmlformats.org/officeDocument/2006/relationships/image" Target="../media/image14.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37.png"/><Relationship Id="rId5" Type="http://schemas.openxmlformats.org/officeDocument/2006/relationships/image" Target="../media/image15.png"/><Relationship Id="rId10" Type="http://schemas.openxmlformats.org/officeDocument/2006/relationships/image" Target="../media/image36.png"/><Relationship Id="rId4" Type="http://schemas.openxmlformats.org/officeDocument/2006/relationships/image" Target="../media/image14.png"/><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3.svg"/><Relationship Id="rId5" Type="http://schemas.openxmlformats.org/officeDocument/2006/relationships/image" Target="../media/image21.png"/><Relationship Id="rId4" Type="http://schemas.openxmlformats.org/officeDocument/2006/relationships/image" Target="../media/image51.sv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1.sv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53.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53.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53.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53.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7669B6-E00A-485D-983C-AF726093AC57}"/>
              </a:ext>
            </a:extLst>
          </p:cNvPr>
          <p:cNvPicPr>
            <a:picLocks noChangeAspect="1"/>
          </p:cNvPicPr>
          <p:nvPr/>
        </p:nvPicPr>
        <p:blipFill>
          <a:blip r:embed="rId3"/>
          <a:stretch>
            <a:fillRect/>
          </a:stretch>
        </p:blipFill>
        <p:spPr>
          <a:xfrm>
            <a:off x="0" y="0"/>
            <a:ext cx="12192000" cy="6858000"/>
          </a:xfrm>
          <a:prstGeom prst="rect">
            <a:avLst/>
          </a:prstGeom>
        </p:spPr>
      </p:pic>
      <p:sp>
        <p:nvSpPr>
          <p:cNvPr id="16" name="Isosceles Triangle 15">
            <a:extLst>
              <a:ext uri="{FF2B5EF4-FFF2-40B4-BE49-F238E27FC236}">
                <a16:creationId xmlns:a16="http://schemas.microsoft.com/office/drawing/2014/main" id="{0D2382E2-A124-4D4A-AF15-D20F5B0C2CDC}"/>
              </a:ext>
            </a:extLst>
          </p:cNvPr>
          <p:cNvSpPr/>
          <p:nvPr/>
        </p:nvSpPr>
        <p:spPr>
          <a:xfrm rot="1713007">
            <a:off x="38040" y="124648"/>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12CF9BBB-03E0-4508-BCB1-9F252909B32A}"/>
              </a:ext>
            </a:extLst>
          </p:cNvPr>
          <p:cNvSpPr/>
          <p:nvPr/>
        </p:nvSpPr>
        <p:spPr>
          <a:xfrm>
            <a:off x="5189241" y="658030"/>
            <a:ext cx="1977006" cy="5325531"/>
          </a:xfrm>
          <a:custGeom>
            <a:avLst/>
            <a:gdLst>
              <a:gd name="connsiteX0" fmla="*/ 0 w 1977006"/>
              <a:gd name="connsiteY0" fmla="*/ 7160512 h 7160512"/>
              <a:gd name="connsiteX1" fmla="*/ 988503 w 1977006"/>
              <a:gd name="connsiteY1" fmla="*/ 0 h 7160512"/>
              <a:gd name="connsiteX2" fmla="*/ 1977006 w 1977006"/>
              <a:gd name="connsiteY2" fmla="*/ 7160512 h 7160512"/>
              <a:gd name="connsiteX3" fmla="*/ 0 w 1977006"/>
              <a:gd name="connsiteY3" fmla="*/ 7160512 h 7160512"/>
              <a:gd name="connsiteX0" fmla="*/ 0 w 1977006"/>
              <a:gd name="connsiteY0" fmla="*/ 5320423 h 5320423"/>
              <a:gd name="connsiteX1" fmla="*/ 819170 w 1977006"/>
              <a:gd name="connsiteY1" fmla="*/ 0 h 5320423"/>
              <a:gd name="connsiteX2" fmla="*/ 1977006 w 1977006"/>
              <a:gd name="connsiteY2" fmla="*/ 5320423 h 5320423"/>
              <a:gd name="connsiteX3" fmla="*/ 0 w 1977006"/>
              <a:gd name="connsiteY3" fmla="*/ 5320423 h 5320423"/>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06" h="5325531">
                <a:moveTo>
                  <a:pt x="0" y="5325531"/>
                </a:moveTo>
                <a:lnTo>
                  <a:pt x="819170" y="5108"/>
                </a:lnTo>
                <a:cubicBezTo>
                  <a:pt x="847150" y="146780"/>
                  <a:pt x="1067042" y="-95371"/>
                  <a:pt x="1095022" y="46301"/>
                </a:cubicBezTo>
                <a:lnTo>
                  <a:pt x="1977006" y="5325531"/>
                </a:lnTo>
                <a:lnTo>
                  <a:pt x="0" y="5325531"/>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25" descr="A picture containing night sky&#10;&#10;Description automatically generated">
            <a:extLst>
              <a:ext uri="{FF2B5EF4-FFF2-40B4-BE49-F238E27FC236}">
                <a16:creationId xmlns:a16="http://schemas.microsoft.com/office/drawing/2014/main" id="{341FBC51-3941-4C05-BE64-14FED5BE16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65" r="46974" b="42467"/>
          <a:stretch/>
        </p:blipFill>
        <p:spPr>
          <a:xfrm>
            <a:off x="5863734" y="205588"/>
            <a:ext cx="590158" cy="694431"/>
          </a:xfrm>
          <a:prstGeom prst="rect">
            <a:avLst/>
          </a:prstGeom>
        </p:spPr>
      </p:pic>
      <p:sp>
        <p:nvSpPr>
          <p:cNvPr id="23" name="Isosceles Triangle 22">
            <a:extLst>
              <a:ext uri="{FF2B5EF4-FFF2-40B4-BE49-F238E27FC236}">
                <a16:creationId xmlns:a16="http://schemas.microsoft.com/office/drawing/2014/main" id="{9DC0A078-CB26-4CFF-826C-FC447666AB95}"/>
              </a:ext>
            </a:extLst>
          </p:cNvPr>
          <p:cNvSpPr/>
          <p:nvPr/>
        </p:nvSpPr>
        <p:spPr>
          <a:xfrm rot="1097091">
            <a:off x="7946380" y="704380"/>
            <a:ext cx="1826472" cy="5580780"/>
          </a:xfrm>
          <a:custGeom>
            <a:avLst/>
            <a:gdLst>
              <a:gd name="connsiteX0" fmla="*/ 0 w 1826472"/>
              <a:gd name="connsiteY0" fmla="*/ 6642758 h 6642758"/>
              <a:gd name="connsiteX1" fmla="*/ 402463 w 1826472"/>
              <a:gd name="connsiteY1" fmla="*/ 0 h 6642758"/>
              <a:gd name="connsiteX2" fmla="*/ 1826472 w 1826472"/>
              <a:gd name="connsiteY2" fmla="*/ 6642758 h 6642758"/>
              <a:gd name="connsiteX3" fmla="*/ 0 w 1826472"/>
              <a:gd name="connsiteY3" fmla="*/ 6642758 h 6642758"/>
              <a:gd name="connsiteX0" fmla="*/ 0 w 1826472"/>
              <a:gd name="connsiteY0" fmla="*/ 5536198 h 5536198"/>
              <a:gd name="connsiteX1" fmla="*/ 363864 w 1826472"/>
              <a:gd name="connsiteY1" fmla="*/ 0 h 5536198"/>
              <a:gd name="connsiteX2" fmla="*/ 1826472 w 1826472"/>
              <a:gd name="connsiteY2" fmla="*/ 5536198 h 5536198"/>
              <a:gd name="connsiteX3" fmla="*/ 0 w 1826472"/>
              <a:gd name="connsiteY3" fmla="*/ 5536198 h 5536198"/>
              <a:gd name="connsiteX0" fmla="*/ 0 w 1826472"/>
              <a:gd name="connsiteY0" fmla="*/ 5580780 h 5580780"/>
              <a:gd name="connsiteX1" fmla="*/ 363864 w 1826472"/>
              <a:gd name="connsiteY1" fmla="*/ 44582 h 5580780"/>
              <a:gd name="connsiteX2" fmla="*/ 624125 w 1826472"/>
              <a:gd name="connsiteY2" fmla="*/ 26087 h 5580780"/>
              <a:gd name="connsiteX3" fmla="*/ 1826472 w 1826472"/>
              <a:gd name="connsiteY3" fmla="*/ 5580780 h 5580780"/>
              <a:gd name="connsiteX4" fmla="*/ 0 w 1826472"/>
              <a:gd name="connsiteY4" fmla="*/ 5580780 h 558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72" h="5580780">
                <a:moveTo>
                  <a:pt x="0" y="5580780"/>
                </a:moveTo>
                <a:lnTo>
                  <a:pt x="363864" y="44582"/>
                </a:lnTo>
                <a:cubicBezTo>
                  <a:pt x="389659" y="141784"/>
                  <a:pt x="598330" y="-71115"/>
                  <a:pt x="624125" y="26087"/>
                </a:cubicBezTo>
                <a:lnTo>
                  <a:pt x="1826472" y="5580780"/>
                </a:lnTo>
                <a:lnTo>
                  <a:pt x="0" y="5580780"/>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Isosceles Triangle 15">
            <a:extLst>
              <a:ext uri="{FF2B5EF4-FFF2-40B4-BE49-F238E27FC236}">
                <a16:creationId xmlns:a16="http://schemas.microsoft.com/office/drawing/2014/main" id="{C8558611-4986-4B11-88EF-7B7004489C9A}"/>
              </a:ext>
            </a:extLst>
          </p:cNvPr>
          <p:cNvSpPr/>
          <p:nvPr/>
        </p:nvSpPr>
        <p:spPr>
          <a:xfrm rot="20269675">
            <a:off x="1406185" y="221293"/>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picture containing night sky&#10;&#10;Description automatically generated">
            <a:extLst>
              <a:ext uri="{FF2B5EF4-FFF2-40B4-BE49-F238E27FC236}">
                <a16:creationId xmlns:a16="http://schemas.microsoft.com/office/drawing/2014/main" id="{3E220550-7AC0-450A-9369-A34169E054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1" r="85073" b="28343"/>
          <a:stretch/>
        </p:blipFill>
        <p:spPr>
          <a:xfrm rot="593221">
            <a:off x="2359377" y="87253"/>
            <a:ext cx="904299" cy="864901"/>
          </a:xfrm>
          <a:prstGeom prst="rect">
            <a:avLst/>
          </a:prstGeom>
        </p:spPr>
      </p:pic>
      <p:sp>
        <p:nvSpPr>
          <p:cNvPr id="32" name="Isosceles Triangle 15">
            <a:extLst>
              <a:ext uri="{FF2B5EF4-FFF2-40B4-BE49-F238E27FC236}">
                <a16:creationId xmlns:a16="http://schemas.microsoft.com/office/drawing/2014/main" id="{6FA9906F-1BBD-433E-953B-590F83E2105B}"/>
              </a:ext>
            </a:extLst>
          </p:cNvPr>
          <p:cNvSpPr/>
          <p:nvPr/>
        </p:nvSpPr>
        <p:spPr>
          <a:xfrm rot="19383673">
            <a:off x="9627832" y="328000"/>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descr="A picture containing night sky&#10;&#10;Description automatically generated">
            <a:extLst>
              <a:ext uri="{FF2B5EF4-FFF2-40B4-BE49-F238E27FC236}">
                <a16:creationId xmlns:a16="http://schemas.microsoft.com/office/drawing/2014/main" id="{E1BB11EA-7A48-448B-BB94-4F29F45A8F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747" r="11193"/>
          <a:stretch/>
        </p:blipFill>
        <p:spPr>
          <a:xfrm>
            <a:off x="9091812" y="195150"/>
            <a:ext cx="428978" cy="1207010"/>
          </a:xfrm>
          <a:prstGeom prst="rect">
            <a:avLst/>
          </a:prstGeom>
        </p:spPr>
      </p:pic>
      <p:pic>
        <p:nvPicPr>
          <p:cNvPr id="5" name="Picture 4">
            <a:extLst>
              <a:ext uri="{FF2B5EF4-FFF2-40B4-BE49-F238E27FC236}">
                <a16:creationId xmlns:a16="http://schemas.microsoft.com/office/drawing/2014/main" id="{78DE80A2-2996-4CA9-8411-2B9EA8BEDB0A}"/>
              </a:ext>
            </a:extLst>
          </p:cNvPr>
          <p:cNvPicPr>
            <a:picLocks noChangeAspect="1"/>
          </p:cNvPicPr>
          <p:nvPr/>
        </p:nvPicPr>
        <p:blipFill>
          <a:blip r:embed="rId5"/>
          <a:stretch>
            <a:fillRect/>
          </a:stretch>
        </p:blipFill>
        <p:spPr>
          <a:xfrm>
            <a:off x="3100189" y="908499"/>
            <a:ext cx="4986960" cy="1012024"/>
          </a:xfrm>
          <a:prstGeom prst="rect">
            <a:avLst/>
          </a:prstGeom>
        </p:spPr>
      </p:pic>
      <p:pic>
        <p:nvPicPr>
          <p:cNvPr id="8" name="Picture 7">
            <a:extLst>
              <a:ext uri="{FF2B5EF4-FFF2-40B4-BE49-F238E27FC236}">
                <a16:creationId xmlns:a16="http://schemas.microsoft.com/office/drawing/2014/main" id="{8F5A2F68-C632-11CD-138D-C0632D0E8714}"/>
              </a:ext>
            </a:extLst>
          </p:cNvPr>
          <p:cNvPicPr>
            <a:picLocks noChangeAspect="1"/>
          </p:cNvPicPr>
          <p:nvPr/>
        </p:nvPicPr>
        <p:blipFill>
          <a:blip r:embed="rId6"/>
          <a:stretch>
            <a:fillRect/>
          </a:stretch>
        </p:blipFill>
        <p:spPr>
          <a:xfrm>
            <a:off x="943679" y="2055701"/>
            <a:ext cx="10114141" cy="4041998"/>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31" grpId="0" animBg="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24560"/>
            <a:ext cx="11575192" cy="5567681"/>
            <a:chOff x="639096" y="954378"/>
            <a:chExt cx="10913807" cy="4880366"/>
          </a:xfrm>
        </p:grpSpPr>
        <p:sp>
          <p:nvSpPr>
            <p:cNvPr id="202" name="Rectangle 201">
              <a:extLst>
                <a:ext uri="{FF2B5EF4-FFF2-40B4-BE49-F238E27FC236}">
                  <a16:creationId xmlns:a16="http://schemas.microsoft.com/office/drawing/2014/main" id="{B260C82C-3B0E-4F32-B5EC-78378105BFC4}"/>
                </a:ext>
              </a:extLst>
            </p:cNvPr>
            <p:cNvSpPr/>
            <p:nvPr/>
          </p:nvSpPr>
          <p:spPr>
            <a:xfrm>
              <a:off x="639096" y="954378"/>
              <a:ext cx="10913807" cy="488036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487680" y="1056178"/>
            <a:ext cx="11236960" cy="16158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F9C275CE-9696-FFE8-C647-06E37A3AE88E}"/>
              </a:ext>
            </a:extLst>
          </p:cNvPr>
          <p:cNvCxnSpPr>
            <a:cxnSpLocks/>
          </p:cNvCxnSpPr>
          <p:nvPr/>
        </p:nvCxnSpPr>
        <p:spPr>
          <a:xfrm>
            <a:off x="1818640" y="20624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8812750-9F2F-A9AE-CD3C-01A07A43E110}"/>
              </a:ext>
            </a:extLst>
          </p:cNvPr>
          <p:cNvSpPr/>
          <p:nvPr/>
        </p:nvSpPr>
        <p:spPr>
          <a:xfrm>
            <a:off x="619760" y="2357120"/>
            <a:ext cx="4409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Cái gì che kín bầu trời?</a:t>
            </a:r>
            <a:endParaRPr lang="en-US" sz="28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19B439E-2278-7C81-BC7D-7E93C2EFB720}"/>
              </a:ext>
            </a:extLst>
          </p:cNvPr>
          <p:cNvSpPr txBox="1"/>
          <p:nvPr/>
        </p:nvSpPr>
        <p:spPr>
          <a:xfrm>
            <a:off x="436880" y="3156635"/>
            <a:ext cx="9448800" cy="954107"/>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TextBox 9">
            <a:extLst>
              <a:ext uri="{FF2B5EF4-FFF2-40B4-BE49-F238E27FC236}">
                <a16:creationId xmlns:a16="http://schemas.microsoft.com/office/drawing/2014/main" id="{81E741FC-4986-6E88-C01A-399BB070C58C}"/>
              </a:ext>
            </a:extLst>
          </p:cNvPr>
          <p:cNvSpPr txBox="1"/>
          <p:nvPr/>
        </p:nvSpPr>
        <p:spPr>
          <a:xfrm>
            <a:off x="416560" y="4629835"/>
            <a:ext cx="8869680" cy="523220"/>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12" name="Straight Connector 11">
            <a:extLst>
              <a:ext uri="{FF2B5EF4-FFF2-40B4-BE49-F238E27FC236}">
                <a16:creationId xmlns:a16="http://schemas.microsoft.com/office/drawing/2014/main" id="{84B68B06-1C23-758C-2AD7-0F5ABEF059F0}"/>
              </a:ext>
            </a:extLst>
          </p:cNvPr>
          <p:cNvCxnSpPr>
            <a:cxnSpLocks/>
          </p:cNvCxnSpPr>
          <p:nvPr/>
        </p:nvCxnSpPr>
        <p:spPr>
          <a:xfrm>
            <a:off x="2905760" y="352552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313E39E-3375-BD5F-4AFF-BFDE33069193}"/>
              </a:ext>
            </a:extLst>
          </p:cNvPr>
          <p:cNvSpPr/>
          <p:nvPr/>
        </p:nvSpPr>
        <p:spPr>
          <a:xfrm>
            <a:off x="701040" y="3850640"/>
            <a:ext cx="5090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Cái gì hiện ra trước mắt tôi?</a:t>
            </a:r>
            <a:endParaRPr lang="en-US" sz="2800" b="1"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15B75593-A938-2283-2689-F545F5A46ED3}"/>
              </a:ext>
            </a:extLst>
          </p:cNvPr>
          <p:cNvCxnSpPr>
            <a:cxnSpLocks/>
          </p:cNvCxnSpPr>
          <p:nvPr/>
        </p:nvCxnSpPr>
        <p:spPr>
          <a:xfrm>
            <a:off x="2001520" y="50596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9852FD83-C965-4961-E306-7170FEF83A72}"/>
              </a:ext>
            </a:extLst>
          </p:cNvPr>
          <p:cNvSpPr/>
          <p:nvPr/>
        </p:nvSpPr>
        <p:spPr>
          <a:xfrm>
            <a:off x="802640" y="5354320"/>
            <a:ext cx="5344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latin typeface="Cambria" panose="02040503050406030204" pitchFamily="18" charset="0"/>
                <a:ea typeface="Cambria" panose="02040503050406030204" pitchFamily="18" charset="0"/>
              </a:rPr>
              <a:t>Ai đang đứng gác trước cổng?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861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600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algn="just" defTabSz="457200">
              <a:defRPr/>
            </a:pP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Khi tìm chủ ngữ là người, vật, hiện tượng...chúng ta đặt câu hỏi </a:t>
            </a:r>
            <a:r>
              <a:rPr lang="vi-VN" sz="4400" b="1" dirty="0">
                <a:solidFill>
                  <a:srgbClr val="002060"/>
                </a:solidFill>
                <a:latin typeface="Cambria" panose="02040503050406030204" pitchFamily="18" charset="0"/>
                <a:ea typeface="Cambria" panose="02040503050406030204" pitchFamily="18" charset="0"/>
                <a:cs typeface="Arial" panose="020B0604020202020204" pitchFamily="34" charset="0"/>
              </a:rPr>
              <a:t>(ai, cái gì, con gì)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và khi viết câu hỏi cuối câu phải có dấu chấm hỏi.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23514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7"/>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8"/>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2123658"/>
          </a:xfrm>
          <a:prstGeom prst="rect">
            <a:avLst/>
          </a:prstGeom>
          <a:noFill/>
        </p:spPr>
        <p:txBody>
          <a:bodyPr wrap="square" rtlCol="0">
            <a:spAutoFit/>
          </a:bodyPr>
          <a:lstStyle/>
          <a:p>
            <a:pPr lvl="0" defTabSz="457200">
              <a:defRPr/>
            </a:pPr>
            <a:r>
              <a:rPr lang="vi-VN" sz="3300" b="1" dirty="0">
                <a:solidFill>
                  <a:srgbClr val="002060"/>
                </a:solidFill>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a. Chủ ngữ là danh từ chỉ người.</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b. Chủ ngữ là danh từ chỉ vật.</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879502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1478824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Chủ ngữ là danh từ chỉ người.</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10032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Cô bé đang cho đàn gà ăn.</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5425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Em bé đang cho gà ăn thóc.</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06788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Chủ ngữ là danh từ chỉ vật.</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Những con gà đang ăn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60553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Đàn gà đang chăm chỉ mổ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073822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995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Ông mặt trời đang tỏa ánh nắng chói chang.</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99440" y="4389120"/>
            <a:ext cx="5455920" cy="1087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Mặt trời đang tỏa những tia nắng ấm áp.</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19490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xmlns=""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xmlns=""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3" name="Picture 2">
            <a:extLst>
              <a:ext uri="{FF2B5EF4-FFF2-40B4-BE49-F238E27FC236}">
                <a16:creationId xmlns:a16="http://schemas.microsoft.com/office/drawing/2014/main" id="{4ADADBFD-BDA4-C17B-57BA-BEF43082BC70}"/>
              </a:ext>
            </a:extLst>
          </p:cNvPr>
          <p:cNvPicPr>
            <a:picLocks noChangeAspect="1"/>
          </p:cNvPicPr>
          <p:nvPr/>
        </p:nvPicPr>
        <p:blipFill>
          <a:blip r:embed="rId15"/>
          <a:stretch>
            <a:fillRect/>
          </a:stretch>
        </p:blipFill>
        <p:spPr>
          <a:xfrm>
            <a:off x="2350815" y="1075735"/>
            <a:ext cx="4828450" cy="4828450"/>
          </a:xfrm>
          <a:prstGeom prst="rect">
            <a:avLst/>
          </a:prstGeom>
        </p:spPr>
      </p:pic>
    </p:spTree>
    <p:extLst>
      <p:ext uri="{BB962C8B-B14F-4D97-AF65-F5344CB8AC3E}">
        <p14:creationId xmlns:p14="http://schemas.microsoft.com/office/powerpoint/2010/main" val="20796291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754888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a:solidFill>
                  <a:prstClr val="black"/>
                </a:solidFill>
                <a:latin typeface="Cambria" panose="02040503050406030204" pitchFamily="18" charset="0"/>
                <a:ea typeface="Cambria" panose="02040503050406030204" pitchFamily="18" charset="0"/>
              </a:rPr>
              <a:t>Nêu tác dụng chủ ngữ. Chủ ngữ trả lời cho câu hỏi nào?</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4CC4A984-6891-91F0-2B43-15B8D50951E6}"/>
              </a:ext>
            </a:extLst>
          </p:cNvPr>
          <p:cNvSpPr/>
          <p:nvPr/>
        </p:nvSpPr>
        <p:spPr>
          <a:xfrm>
            <a:off x="4836160" y="3373120"/>
            <a:ext cx="7000240" cy="2631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000000"/>
                </a:solidFill>
                <a:latin typeface="Cambria" panose="02040503050406030204" pitchFamily="18" charset="0"/>
                <a:ea typeface="Cambria" panose="02040503050406030204" pitchFamily="18" charset="0"/>
              </a:rPr>
              <a:t>Chủ ngữ là một trong hai thành phần chính của câu </a:t>
            </a:r>
            <a:r>
              <a:rPr lang="vi-VN" sz="3200" dirty="0">
                <a:latin typeface="Cambria" panose="02040503050406030204" pitchFamily="18" charset="0"/>
                <a:ea typeface="Cambria" panose="02040503050406030204" pitchFamily="18" charset="0"/>
              </a:rPr>
              <a:t>thể hiện con người, động vật, đồ vật, sự kiện</a:t>
            </a:r>
            <a:r>
              <a:rPr lang="vi-VN" sz="3200" dirty="0">
                <a:solidFill>
                  <a:srgbClr val="000000"/>
                </a:solidFill>
                <a:latin typeface="Cambria" panose="02040503050406030204" pitchFamily="18" charset="0"/>
                <a:ea typeface="Cambria" panose="02040503050406030204" pitchFamily="18" charset="0"/>
              </a:rPr>
              <a:t>… Chủ ngữ thường trả lời cho các câu hỏi </a:t>
            </a:r>
            <a:r>
              <a:rPr lang="vi-VN" sz="3200" i="1" dirty="0">
                <a:solidFill>
                  <a:srgbClr val="000000"/>
                </a:solidFill>
                <a:latin typeface="Cambria" panose="02040503050406030204" pitchFamily="18" charset="0"/>
                <a:ea typeface="Cambria" panose="02040503050406030204" pitchFamily="18" charset="0"/>
              </a:rPr>
              <a:t>Ai? Cái gì? Con gì? Việc gì?</a:t>
            </a:r>
            <a:r>
              <a:rPr lang="vi-VN" sz="3200" b="1" i="1" dirty="0">
                <a:solidFill>
                  <a:srgbClr val="333333"/>
                </a:solidFill>
                <a:latin typeface="Cambria" panose="02040503050406030204" pitchFamily="18" charset="0"/>
                <a:ea typeface="Cambria" panose="02040503050406030204" pitchFamily="18" charset="0"/>
              </a:rPr>
              <a:t> </a:t>
            </a:r>
            <a:r>
              <a:rPr lang="vi-VN" sz="3200" i="1" dirty="0">
                <a:solidFill>
                  <a:srgbClr val="444444"/>
                </a:solidFill>
                <a:latin typeface="Cambria" panose="02040503050406030204" pitchFamily="18" charset="0"/>
                <a:ea typeface="Cambria" panose="02040503050406030204" pitchFamily="18" charset="0"/>
              </a:rPr>
              <a:t>Sự vật gì?</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65366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840232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prstClr val="black"/>
                </a:solidFill>
                <a:latin typeface="Cambria" panose="02040503050406030204" pitchFamily="18" charset="0"/>
                <a:ea typeface="Cambria" panose="02040503050406030204" pitchFamily="18" charset="0"/>
              </a:rPr>
              <a:t>Em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hãu</a:t>
            </a:r>
            <a:r>
              <a:rPr lang="en-US" sz="4000" b="1" dirty="0">
                <a:solidFill>
                  <a:prstClr val="black"/>
                </a:solidFill>
                <a:latin typeface="Cambria" panose="02040503050406030204" pitchFamily="18" charset="0"/>
                <a:ea typeface="Cambria" panose="02040503050406030204" pitchFamily="18" charset="0"/>
              </a:rPr>
              <a:t> đ</a:t>
            </a:r>
            <a:r>
              <a:rPr lang="vi-VN" sz="4000" b="1" dirty="0">
                <a:solidFill>
                  <a:prstClr val="black"/>
                </a:solidFill>
                <a:latin typeface="Cambria" panose="02040503050406030204" pitchFamily="18" charset="0"/>
                <a:ea typeface="Cambria" panose="02040503050406030204" pitchFamily="18" charset="0"/>
              </a:rPr>
              <a:t>ặt </a:t>
            </a:r>
            <a:r>
              <a:rPr lang="en-US" sz="4000" b="1" dirty="0" err="1">
                <a:solidFill>
                  <a:prstClr val="black"/>
                </a:solidFill>
                <a:latin typeface="Cambria" panose="02040503050406030204" pitchFamily="18" charset="0"/>
                <a:ea typeface="Cambria" panose="02040503050406030204" pitchFamily="18" charset="0"/>
              </a:rPr>
              <a:t>một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câu</a:t>
            </a:r>
            <a:r>
              <a:rPr lang="vi-VN" sz="4000" b="1" dirty="0">
                <a:solidFill>
                  <a:prstClr val="black"/>
                </a:solidFill>
                <a:latin typeface="Cambria" panose="02040503050406030204" pitchFamily="18" charset="0"/>
                <a:ea typeface="Cambria" panose="02040503050406030204" pitchFamily="18" charset="0"/>
              </a:rPr>
              <a:t> có chủ ngữ chỉ người, vật, hiện tượng tự nhiên.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57268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xmlns=""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xmlns=""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4" name="Picture 3">
            <a:extLst>
              <a:ext uri="{FF2B5EF4-FFF2-40B4-BE49-F238E27FC236}">
                <a16:creationId xmlns:a16="http://schemas.microsoft.com/office/drawing/2014/main" id="{888C9D38-A009-9BDA-BC09-6ABA3A578DDC}"/>
              </a:ext>
            </a:extLst>
          </p:cNvPr>
          <p:cNvPicPr>
            <a:picLocks noChangeAspect="1"/>
          </p:cNvPicPr>
          <p:nvPr/>
        </p:nvPicPr>
        <p:blipFill>
          <a:blip r:embed="rId15"/>
          <a:stretch>
            <a:fillRect/>
          </a:stretch>
        </p:blipFill>
        <p:spPr>
          <a:xfrm>
            <a:off x="1732020" y="1157015"/>
            <a:ext cx="6005080" cy="482845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grpSp>
        <p:nvGrpSpPr>
          <p:cNvPr id="35" name="组合 34"/>
          <p:cNvGrpSpPr/>
          <p:nvPr/>
        </p:nvGrpSpPr>
        <p:grpSpPr>
          <a:xfrm>
            <a:off x="-418186" y="-385991"/>
            <a:ext cx="12814300" cy="7835265"/>
            <a:chOff x="-613" y="-602"/>
            <a:chExt cx="20180" cy="12339"/>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29" name="图片 28" descr="橡皮"/>
              <p:cNvPicPr>
                <a:picLocks noChangeAspect="1"/>
              </p:cNvPicPr>
              <p:nvPr/>
            </p:nvPicPr>
            <p:blipFill>
              <a:blip r:embed="rId3"/>
              <a:stretch>
                <a:fillRect/>
              </a:stretch>
            </p:blipFill>
            <p:spPr>
              <a:xfrm>
                <a:off x="16238" y="6200"/>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grpSp>
        <p:nvGrpSpPr>
          <p:cNvPr id="65" name="组合 64"/>
          <p:cNvGrpSpPr/>
          <p:nvPr/>
        </p:nvGrpSpPr>
        <p:grpSpPr>
          <a:xfrm>
            <a:off x="1111529" y="272187"/>
            <a:ext cx="9754870" cy="6375400"/>
            <a:chOff x="1556" y="392"/>
            <a:chExt cx="15362" cy="10040"/>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9" cstate="screen">
                <a:extLst>
                  <a:ext uri="{96DAC541-7B7A-43D3-8B79-37D633B846F1}">
                    <asvg:svgBlip xmlns:asvg="http://schemas.microsoft.com/office/drawing/2016/SVG/main" xmlns="" r:embed="rId10"/>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9" cstate="screen">
                <a:extLst>
                  <a:ext uri="{96DAC541-7B7A-43D3-8B79-37D633B846F1}">
                    <asvg:svgBlip xmlns:asvg="http://schemas.microsoft.com/office/drawing/2016/SVG/main" xmlns="" r:embed="rId10"/>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9" cstate="screen">
                <a:extLst>
                  <a:ext uri="{96DAC541-7B7A-43D3-8B79-37D633B846F1}">
                    <asvg:svgBlip xmlns:asvg="http://schemas.microsoft.com/office/drawing/2016/SVG/main" xmlns="" r:embed="rId10"/>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11" cstate="screen">
                <a:extLst>
                  <a:ext uri="{96DAC541-7B7A-43D3-8B79-37D633B846F1}">
                    <asvg:svgBlip xmlns:asvg="http://schemas.microsoft.com/office/drawing/2016/SVG/main" xmlns="" r:embed="rId12"/>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11" cstate="screen">
                <a:extLst>
                  <a:ext uri="{96DAC541-7B7A-43D3-8B79-37D633B846F1}">
                    <asvg:svgBlip xmlns:asvg="http://schemas.microsoft.com/office/drawing/2016/SVG/main" xmlns="" r:embed="rId12"/>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9" cstate="screen">
              <a:extLst>
                <a:ext uri="{96DAC541-7B7A-43D3-8B79-37D633B846F1}">
                  <asvg:svgBlip xmlns:asvg="http://schemas.microsoft.com/office/drawing/2016/SVG/main" xmlns="" r:embed="rId10"/>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9" cstate="screen">
              <a:extLst>
                <a:ext uri="{96DAC541-7B7A-43D3-8B79-37D633B846F1}">
                  <asvg:svgBlip xmlns:asvg="http://schemas.microsoft.com/office/drawing/2016/SVG/main" xmlns="" r:embed="rId10"/>
                </a:ext>
              </a:extLst>
            </a:blip>
            <a:stretch>
              <a:fillRect/>
            </a:stretch>
          </p:blipFill>
          <p:spPr>
            <a:xfrm>
              <a:off x="15347" y="8891"/>
              <a:ext cx="1245" cy="1541"/>
            </a:xfrm>
            <a:prstGeom prst="rect">
              <a:avLst/>
            </a:prstGeom>
          </p:spPr>
        </p:pic>
      </p:grpSp>
      <p:cxnSp>
        <p:nvCxnSpPr>
          <p:cNvPr id="54" name="直接连接符 53"/>
          <p:cNvCxnSpPr>
            <a:cxnSpLocks/>
          </p:cNvCxnSpPr>
          <p:nvPr/>
        </p:nvCxnSpPr>
        <p:spPr>
          <a:xfrm>
            <a:off x="6187719" y="2899892"/>
            <a:ext cx="0" cy="192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995314" y="2708122"/>
            <a:ext cx="384175" cy="384175"/>
          </a:xfrm>
          <a:prstGeom prst="ellipse">
            <a:avLst/>
          </a:prstGeom>
          <a:solidFill>
            <a:srgbClr val="FFBE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文本框 20"/>
          <p:cNvSpPr txBox="1"/>
          <p:nvPr/>
        </p:nvSpPr>
        <p:spPr>
          <a:xfrm flipH="1">
            <a:off x="2568124" y="2556134"/>
            <a:ext cx="2672526"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Hoàn thành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vào vở</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23" name="直接箭头连接符 22"/>
          <p:cNvCxnSpPr/>
          <p:nvPr/>
        </p:nvCxnSpPr>
        <p:spPr>
          <a:xfrm flipH="1">
            <a:off x="5412384" y="2884017"/>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015634" y="4648047"/>
            <a:ext cx="384175" cy="384175"/>
          </a:xfrm>
          <a:prstGeom prst="ellipse">
            <a:avLst/>
          </a:prstGeom>
          <a:solidFill>
            <a:srgbClr val="A4E5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25"/>
          <p:cNvSpPr txBox="1"/>
          <p:nvPr/>
        </p:nvSpPr>
        <p:spPr>
          <a:xfrm>
            <a:off x="7035048" y="4563253"/>
            <a:ext cx="2273378"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Chuẩn bị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tiếp theo.</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52" name="直接箭头连接符 51"/>
          <p:cNvCxnSpPr/>
          <p:nvPr/>
        </p:nvCxnSpPr>
        <p:spPr>
          <a:xfrm>
            <a:off x="6399809" y="4823942"/>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文本框 3">
            <a:extLst>
              <a:ext uri="{FF2B5EF4-FFF2-40B4-BE49-F238E27FC236}">
                <a16:creationId xmlns:a16="http://schemas.microsoft.com/office/drawing/2014/main" id="{0AA3831C-C040-4F4D-9112-10D8DAB841AC}"/>
              </a:ext>
            </a:extLst>
          </p:cNvPr>
          <p:cNvSpPr txBox="1"/>
          <p:nvPr/>
        </p:nvSpPr>
        <p:spPr>
          <a:xfrm>
            <a:off x="3353531" y="1081252"/>
            <a:ext cx="552069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rPr>
              <a:t>DẶN DÒ</a:t>
            </a:r>
            <a:endParaRPr kumimoji="0" lang="en-US" altLang="zh-CN" sz="8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endParaRPr>
          </a:p>
        </p:txBody>
      </p:sp>
      <p:pic>
        <p:nvPicPr>
          <p:cNvPr id="4" name="Picture 3" descr="A picture containing toy, doll, vector graphics&#10;&#10;Description automatically generated">
            <a:extLst>
              <a:ext uri="{FF2B5EF4-FFF2-40B4-BE49-F238E27FC236}">
                <a16:creationId xmlns:a16="http://schemas.microsoft.com/office/drawing/2014/main" id="{FB4A8C29-5779-4690-85CB-FE0EA9FAB98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83" y="2708122"/>
            <a:ext cx="2737300" cy="4050571"/>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par>
                          <p:cTn id="14" fill="hold">
                            <p:stCondLst>
                              <p:cond delay="1500"/>
                            </p:stCondLst>
                            <p:childTnLst>
                              <p:par>
                                <p:cTn id="15" presetID="25" presetClass="entr" presetSubtype="0"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decel="50000" fill="hold">
                                          <p:stCondLst>
                                            <p:cond delay="0"/>
                                          </p:stCondLst>
                                        </p:cTn>
                                        <p:tgtEl>
                                          <p:spTgt spid="9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7"/>
                                        </p:tgtEl>
                                        <p:attrNameLst>
                                          <p:attrName>ppt_w</p:attrName>
                                        </p:attrNameLst>
                                      </p:cBhvr>
                                      <p:tavLst>
                                        <p:tav tm="0">
                                          <p:val>
                                            <p:strVal val="#ppt_w*.05"/>
                                          </p:val>
                                        </p:tav>
                                        <p:tav tm="100000">
                                          <p:val>
                                            <p:strVal val="#ppt_w"/>
                                          </p:val>
                                        </p:tav>
                                      </p:tavLst>
                                    </p:anim>
                                    <p:anim calcmode="lin" valueType="num">
                                      <p:cBhvr>
                                        <p:cTn id="20" dur="1000" fill="hold"/>
                                        <p:tgtEl>
                                          <p:spTgt spid="9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7"/>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500"/>
                                        <p:tgtEl>
                                          <p:spTgt spid="23"/>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up)">
                                      <p:cBhvr>
                                        <p:cTn id="45" dur="500"/>
                                        <p:tgtEl>
                                          <p:spTgt spid="54"/>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21" presetClass="entr" presetSubtype="1"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heel(1)">
                                      <p:cBhvr>
                                        <p:cTn id="66"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5" grpId="0" animBg="1"/>
      <p:bldP spid="26" grpId="0"/>
      <p:bldP spid="9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05410" y="-2273935"/>
            <a:ext cx="12530455" cy="11353800"/>
            <a:chOff x="232" y="1062"/>
            <a:chExt cx="14109" cy="12784"/>
          </a:xfrm>
        </p:grpSpPr>
        <p:sp>
          <p:nvSpPr>
            <p:cNvPr id="37" name="椭圆 36"/>
            <p:cNvSpPr/>
            <p:nvPr/>
          </p:nvSpPr>
          <p:spPr>
            <a:xfrm>
              <a:off x="6020" y="1062"/>
              <a:ext cx="8321" cy="8321"/>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9" name="椭圆 38"/>
            <p:cNvSpPr/>
            <p:nvPr/>
          </p:nvSpPr>
          <p:spPr>
            <a:xfrm>
              <a:off x="232" y="5525"/>
              <a:ext cx="8321" cy="8321"/>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35" name="组合 34"/>
          <p:cNvGrpSpPr/>
          <p:nvPr/>
        </p:nvGrpSpPr>
        <p:grpSpPr>
          <a:xfrm>
            <a:off x="-389255" y="-291959"/>
            <a:ext cx="12814300" cy="7835265"/>
            <a:chOff x="-613" y="-602"/>
            <a:chExt cx="20180" cy="12339"/>
          </a:xfrm>
        </p:grpSpPr>
        <p:pic>
          <p:nvPicPr>
            <p:cNvPr id="27" name="图片 26" descr="D:\资料\图层 2.png图层 2"/>
            <p:cNvPicPr>
              <a:picLocks noChangeAspect="1"/>
            </p:cNvPicPr>
            <p:nvPr/>
          </p:nvPicPr>
          <p:blipFill>
            <a:blip r:embed="rId3"/>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pic>
        <p:nvPicPr>
          <p:cNvPr id="3" name="Picture 2" descr="A person wearing a garment&#10;&#10;Description automatically generated with low confidence">
            <a:extLst>
              <a:ext uri="{FF2B5EF4-FFF2-40B4-BE49-F238E27FC236}">
                <a16:creationId xmlns:a16="http://schemas.microsoft.com/office/drawing/2014/main" id="{CF91BA66-919C-43CD-A544-304CBC1897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7428" y="2747063"/>
            <a:ext cx="2208280" cy="4085090"/>
          </a:xfrm>
          <a:prstGeom prst="rect">
            <a:avLst/>
          </a:prstGeom>
        </p:spPr>
      </p:pic>
      <p:pic>
        <p:nvPicPr>
          <p:cNvPr id="7" name="Picture 6" descr="A child holding a flag&#10;&#10;Description automatically generated with low confidence">
            <a:extLst>
              <a:ext uri="{FF2B5EF4-FFF2-40B4-BE49-F238E27FC236}">
                <a16:creationId xmlns:a16="http://schemas.microsoft.com/office/drawing/2014/main" id="{812754A9-19D4-4A25-A3BE-C4B5D84320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60573" y="3043559"/>
            <a:ext cx="3936201" cy="3733093"/>
          </a:xfrm>
          <a:prstGeom prst="rect">
            <a:avLst/>
          </a:prstGeom>
        </p:spPr>
      </p:pic>
      <p:pic>
        <p:nvPicPr>
          <p:cNvPr id="2" name="Picture 1">
            <a:extLst>
              <a:ext uri="{FF2B5EF4-FFF2-40B4-BE49-F238E27FC236}">
                <a16:creationId xmlns:a16="http://schemas.microsoft.com/office/drawing/2014/main" id="{16E1326D-672A-4C0B-B5AA-EC59A5994958}"/>
              </a:ext>
            </a:extLst>
          </p:cNvPr>
          <p:cNvPicPr>
            <a:picLocks noChangeAspect="1"/>
          </p:cNvPicPr>
          <p:nvPr/>
        </p:nvPicPr>
        <p:blipFill>
          <a:blip r:embed="rId11"/>
          <a:stretch>
            <a:fillRect/>
          </a:stretch>
        </p:blipFill>
        <p:spPr>
          <a:xfrm>
            <a:off x="3334272" y="2151777"/>
            <a:ext cx="5523455" cy="2554445"/>
          </a:xfrm>
          <a:prstGeom prst="rect">
            <a:avLst/>
          </a:prstGeom>
        </p:spPr>
      </p:pic>
    </p:spTree>
    <p:extLst>
      <p:ext uri="{BB962C8B-B14F-4D97-AF65-F5344CB8AC3E}">
        <p14:creationId xmlns:p14="http://schemas.microsoft.com/office/powerpoint/2010/main" val="23392089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a typeface="+mn-ea"/>
                <a:cs typeface="+mn-cs"/>
              </a:rPr>
              <a:t>Tìm chủ ngữ thích hợp thay cho bông hoa trong đoạn văn</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Chiều hôm ấy, trời mưa như trút nước.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Bầu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đầy mây đen và chớp giật loé từng đợt.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học bài xong và đang ngồi nhìn ra cửa sổ.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bé</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nhìn thấy một đoạn đường vắng lặng, trắng xoá màn mưa. Dưới lòng đường,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xe</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di chuyển hối hả.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dãy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phố</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hầu như không có một mái hiên nào đưa ra mặt đường. Một chút lo âu dâng lên trong tâm trí. Na chạy xuống nhà bảo mẹ kéo mái hiện ra phía ngoài đường để người đi đường có chỗ trú mưa...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(cô bé, Na, bầu trời, cả dãy phố, người và xe)</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7"/>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7"/>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8"/>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7"/>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9"/>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8822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302778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lvl="0" algn="ctr" defTabSz="457200"/>
            <a:r>
              <a:rPr lang="id-ID" sz="3200" b="1" dirty="0">
                <a:solidFill>
                  <a:srgbClr val="FF0000"/>
                </a:solidFill>
                <a:latin typeface="Cutewritten" panose="02000503000000000000" pitchFamily="2" charset="0"/>
              </a:rPr>
              <a:t>Tìm chủ ngữ thích hợp thay cho bông hoa trong đoạn văn</a:t>
            </a:r>
            <a:endPar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Chiều hôm ấy, trời mưa như trút nước. </a:t>
            </a:r>
            <a:r>
              <a:rPr lang="en-US" sz="2800" b="1" i="0" dirty="0" err="1">
                <a:solidFill>
                  <a:srgbClr val="000000"/>
                </a:solidFill>
                <a:effectLst/>
                <a:latin typeface="Cambria" panose="02040503050406030204" pitchFamily="18" charset="0"/>
                <a:ea typeface="Cambria" panose="02040503050406030204" pitchFamily="18" charset="0"/>
              </a:rPr>
              <a:t>Bầu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trời</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đầy mây đen và chớp giật loé từng đợt.</a:t>
            </a:r>
            <a:r>
              <a:rPr lang="en-US" sz="2800" b="0"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Na</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đã học bài xong và đang ngồi nhìn ra cửa sổ. </a:t>
            </a:r>
            <a:r>
              <a:rPr lang="en-US" sz="2800" b="1" i="0" dirty="0" err="1">
                <a:solidFill>
                  <a:srgbClr val="000000"/>
                </a:solidFill>
                <a:effectLst/>
                <a:latin typeface="Cambria" panose="02040503050406030204" pitchFamily="18" charset="0"/>
                <a:ea typeface="Cambria" panose="02040503050406030204" pitchFamily="18" charset="0"/>
              </a:rPr>
              <a:t>Cô</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bé</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nhìn thấy một đoạn đường vắng lặng, trắng xoá màn mưa. Dưới lòng đường, </a:t>
            </a:r>
            <a:r>
              <a:rPr lang="en-US" sz="2800" b="1" i="0" dirty="0" err="1">
                <a:solidFill>
                  <a:srgbClr val="000000"/>
                </a:solidFill>
                <a:effectLst/>
                <a:latin typeface="Cambria" panose="02040503050406030204" pitchFamily="18" charset="0"/>
                <a:ea typeface="Cambria" panose="02040503050406030204" pitchFamily="18" charset="0"/>
              </a:rPr>
              <a:t>người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xe</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di chuyển hối hả. </a:t>
            </a:r>
            <a:r>
              <a:rPr lang="en-US" sz="2800" b="1" i="0" dirty="0" err="1">
                <a:solidFill>
                  <a:srgbClr val="000000"/>
                </a:solidFill>
                <a:effectLst/>
                <a:latin typeface="Cambria" panose="02040503050406030204" pitchFamily="18" charset="0"/>
                <a:ea typeface="Cambria" panose="02040503050406030204" pitchFamily="18" charset="0"/>
              </a:rPr>
              <a:t>Cả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dãy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phố</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hầu như không có một mái hiên nào đưa ra mặt đường. Một chút lo âu dâng lên trong tâm trí. Na chạy xuống nhà bảo mẹ kéo mái hiện ra phía ngoài đường để người đi đường có chỗ trú mưa...</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Na, bầu trời, cả dãy phố, người và xe)</a:t>
            </a:r>
            <a:endParaRPr lang="en-US" sz="3200" b="1"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6"/>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6"/>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7"/>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6"/>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8"/>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322863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2"/>
                                        </p:tgtEl>
                                        <p:attrNameLst>
                                          <p:attrName>ppt_x</p:attrName>
                                        </p:attrNameLst>
                                      </p:cBhvr>
                                      <p:tavLst>
                                        <p:tav tm="0">
                                          <p:val>
                                            <p:strVal val="ppt_x"/>
                                          </p:val>
                                        </p:tav>
                                        <p:tav tm="100000">
                                          <p:val>
                                            <p:strVal val="ppt_x"/>
                                          </p:val>
                                        </p:tav>
                                      </p:tavLst>
                                    </p:anim>
                                    <p:anim calcmode="lin" valueType="num">
                                      <p:cBhvr additive="base">
                                        <p:cTn id="25" dur="500"/>
                                        <p:tgtEl>
                                          <p:spTgt spid="22"/>
                                        </p:tgtEl>
                                        <p:attrNameLst>
                                          <p:attrName>ppt_y</p:attrName>
                                        </p:attrNameLst>
                                      </p:cBhvr>
                                      <p:tavLst>
                                        <p:tav tm="0">
                                          <p:val>
                                            <p:strVal val="ppt_y"/>
                                          </p:val>
                                        </p:tav>
                                        <p:tav tm="100000">
                                          <p:val>
                                            <p:strVal val="1+ppt_h/2"/>
                                          </p:val>
                                        </p:tav>
                                      </p:tavLst>
                                    </p:anim>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9"/>
                                        </p:tgtEl>
                                        <p:attrNameLst>
                                          <p:attrName>ppt_x</p:attrName>
                                        </p:attrNameLst>
                                      </p:cBhvr>
                                      <p:tavLst>
                                        <p:tav tm="0">
                                          <p:val>
                                            <p:strVal val="ppt_x"/>
                                          </p:val>
                                        </p:tav>
                                        <p:tav tm="100000">
                                          <p:val>
                                            <p:strVal val="ppt_x"/>
                                          </p:val>
                                        </p:tav>
                                      </p:tavLst>
                                    </p:anim>
                                    <p:anim calcmode="lin" valueType="num">
                                      <p:cBhvr additive="base">
                                        <p:cTn id="31" dur="500"/>
                                        <p:tgtEl>
                                          <p:spTgt spid="19"/>
                                        </p:tgtEl>
                                        <p:attrNameLst>
                                          <p:attrName>ppt_y</p:attrName>
                                        </p:attrNameLst>
                                      </p:cBhvr>
                                      <p:tavLst>
                                        <p:tav tm="0">
                                          <p:val>
                                            <p:strVal val="ppt_y"/>
                                          </p:val>
                                        </p:tav>
                                        <p:tav tm="100000">
                                          <p:val>
                                            <p:strVal val="1+ppt_h/2"/>
                                          </p:val>
                                        </p:tav>
                                      </p:tavLst>
                                    </p:anim>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Kết</a:t>
            </a:r>
            <a:r>
              <a:rPr lang="en-US" sz="6000" b="1" dirty="0">
                <a:solidFill>
                  <a:srgbClr val="AF1430"/>
                </a:solidFill>
                <a:latin typeface="Cambria" panose="02040503050406030204" pitchFamily="18" charset="0"/>
                <a:ea typeface="Cambria" panose="02040503050406030204" pitchFamily="18" charset="0"/>
                <a:cs typeface="Arial" panose="020B0604020202020204" pitchFamily="34" charset="0"/>
              </a:rPr>
              <a:t> </a:t>
            </a: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defTabSz="457200">
              <a:defRPr/>
            </a:pP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Khi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chọn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phù</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hợp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với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nội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dung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văn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và</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khi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thúc</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tiếp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theo</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cái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chúng</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ta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hoa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208004"/>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762000" y="1981200"/>
            <a:ext cx="1105408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thích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giúp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đỡ</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bạn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bè</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trong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8" name="Rectangle 7">
            <a:extLst>
              <a:ext uri="{FF2B5EF4-FFF2-40B4-BE49-F238E27FC236}">
                <a16:creationId xmlns:a16="http://schemas.microsoft.com/office/drawing/2014/main" id="{46411928-CB26-6BB0-5977-53713EC52B25}"/>
              </a:ext>
            </a:extLst>
          </p:cNvPr>
          <p:cNvSpPr/>
          <p:nvPr/>
        </p:nvSpPr>
        <p:spPr>
          <a:xfrm>
            <a:off x="1310640" y="223520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9" name="Rectangle 8">
            <a:extLst>
              <a:ext uri="{FF2B5EF4-FFF2-40B4-BE49-F238E27FC236}">
                <a16:creationId xmlns:a16="http://schemas.microsoft.com/office/drawing/2014/main" id="{4D8FDE3D-58FE-8234-3FD9-4733F434243D}"/>
              </a:ext>
            </a:extLst>
          </p:cNvPr>
          <p:cNvSpPr/>
          <p:nvPr/>
        </p:nvSpPr>
        <p:spPr>
          <a:xfrm>
            <a:off x="1330960" y="3088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10" name="Rectangle 9">
            <a:extLst>
              <a:ext uri="{FF2B5EF4-FFF2-40B4-BE49-F238E27FC236}">
                <a16:creationId xmlns:a16="http://schemas.microsoft.com/office/drawing/2014/main" id="{C42DFAD4-8502-4524-D273-8580AB84AC5C}"/>
              </a:ext>
            </a:extLst>
          </p:cNvPr>
          <p:cNvSpPr/>
          <p:nvPr/>
        </p:nvSpPr>
        <p:spPr>
          <a:xfrm>
            <a:off x="1341120" y="389128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Tree>
    <p:extLst>
      <p:ext uri="{BB962C8B-B14F-4D97-AF65-F5344CB8AC3E}">
        <p14:creationId xmlns:p14="http://schemas.microsoft.com/office/powerpoint/2010/main" val="21794865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arn(inVertical)">
                                      <p:cBhvr>
                                        <p:cTn id="10" dur="500"/>
                                        <p:tgtEl>
                                          <p:spTgt spid="9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7" grpId="0"/>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370320"/>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904240" y="1005840"/>
            <a:ext cx="1105408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giúp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đỡ</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bè</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lớp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8" name="Rectangle 7">
            <a:extLst>
              <a:ext uri="{FF2B5EF4-FFF2-40B4-BE49-F238E27FC236}">
                <a16:creationId xmlns:a16="http://schemas.microsoft.com/office/drawing/2014/main" id="{46411928-CB26-6BB0-5977-53713EC52B25}"/>
              </a:ext>
            </a:extLst>
          </p:cNvPr>
          <p:cNvSpPr/>
          <p:nvPr/>
        </p:nvSpPr>
        <p:spPr>
          <a:xfrm>
            <a:off x="1452880" y="12598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a:t>
            </a:r>
          </a:p>
        </p:txBody>
      </p:sp>
      <p:cxnSp>
        <p:nvCxnSpPr>
          <p:cNvPr id="3" name="Straight Connector 2">
            <a:extLst>
              <a:ext uri="{FF2B5EF4-FFF2-40B4-BE49-F238E27FC236}">
                <a16:creationId xmlns:a16="http://schemas.microsoft.com/office/drawing/2014/main" id="{064E7EEC-DB9F-FF81-FD45-C9B2F4833A3A}"/>
              </a:ext>
            </a:extLst>
          </p:cNvPr>
          <p:cNvCxnSpPr>
            <a:cxnSpLocks/>
          </p:cNvCxnSpPr>
          <p:nvPr/>
        </p:nvCxnSpPr>
        <p:spPr>
          <a:xfrm>
            <a:off x="1696720" y="17780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CD6A177D-DA60-45E9-CE09-5F21BBDCC3A1}"/>
              </a:ext>
            </a:extLst>
          </p:cNvPr>
          <p:cNvSpPr/>
          <p:nvPr/>
        </p:nvSpPr>
        <p:spPr>
          <a:xfrm>
            <a:off x="457200" y="20828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Mai, </a:t>
            </a:r>
            <a:r>
              <a:rPr lang="en-US" sz="2800" b="1" dirty="0" err="1">
                <a:latin typeface="Cambria" panose="02040503050406030204" pitchFamily="18" charset="0"/>
                <a:ea typeface="Cambria" panose="02040503050406030204" pitchFamily="18" charset="0"/>
              </a:rPr>
              <a:t>Hoa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Tuấn</a:t>
            </a:r>
            <a:r>
              <a:rPr lang="en-US" sz="2800" b="1" dirty="0">
                <a:latin typeface="Cambria" panose="02040503050406030204" pitchFamily="18" charset="0"/>
                <a:ea typeface="Cambria" panose="02040503050406030204" pitchFamily="18" charset="0"/>
              </a:rPr>
              <a:t>, Long…</a:t>
            </a:r>
          </a:p>
        </p:txBody>
      </p:sp>
      <p:sp>
        <p:nvSpPr>
          <p:cNvPr id="11" name="TextBox 10">
            <a:extLst>
              <a:ext uri="{FF2B5EF4-FFF2-40B4-BE49-F238E27FC236}">
                <a16:creationId xmlns:a16="http://schemas.microsoft.com/office/drawing/2014/main" id="{D52A741D-35BC-5E74-15FC-194137F07E15}"/>
              </a:ext>
            </a:extLst>
          </p:cNvPr>
          <p:cNvSpPr txBox="1"/>
          <p:nvPr/>
        </p:nvSpPr>
        <p:spPr>
          <a:xfrm>
            <a:off x="782320" y="308864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id="{8DC2F707-CF47-CCEC-068F-E1FE926F34C1}"/>
              </a:ext>
            </a:extLst>
          </p:cNvPr>
          <p:cNvSpPr/>
          <p:nvPr/>
        </p:nvSpPr>
        <p:spPr>
          <a:xfrm>
            <a:off x="1330960" y="3342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3" name="Straight Connector 12">
            <a:extLst>
              <a:ext uri="{FF2B5EF4-FFF2-40B4-BE49-F238E27FC236}">
                <a16:creationId xmlns:a16="http://schemas.microsoft.com/office/drawing/2014/main" id="{41D1D366-BAFD-9F2D-2532-E61B4A97B141}"/>
              </a:ext>
            </a:extLst>
          </p:cNvPr>
          <p:cNvCxnSpPr>
            <a:cxnSpLocks/>
          </p:cNvCxnSpPr>
          <p:nvPr/>
        </p:nvCxnSpPr>
        <p:spPr>
          <a:xfrm>
            <a:off x="1584960" y="38608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2D84CC8-0E58-A485-7992-AAFCFED26936}"/>
              </a:ext>
            </a:extLst>
          </p:cNvPr>
          <p:cNvSpPr/>
          <p:nvPr/>
        </p:nvSpPr>
        <p:spPr>
          <a:xfrm>
            <a:off x="345440" y="41656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Con </a:t>
            </a:r>
            <a:r>
              <a:rPr lang="en-US" sz="2800" b="1" dirty="0" err="1">
                <a:latin typeface="Cambria" panose="02040503050406030204" pitchFamily="18" charset="0"/>
                <a:ea typeface="Cambria" panose="02040503050406030204" pitchFamily="18" charset="0"/>
              </a:rPr>
              <a:t>sóc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chim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bông</a:t>
            </a:r>
            <a:r>
              <a:rPr lang="en-US" sz="2800" b="1"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3632B958-460F-2B1F-8D0A-95E576D23C8C}"/>
              </a:ext>
            </a:extLst>
          </p:cNvPr>
          <p:cNvSpPr txBox="1"/>
          <p:nvPr/>
        </p:nvSpPr>
        <p:spPr>
          <a:xfrm>
            <a:off x="741680" y="505968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16" name="Rectangle 15">
            <a:extLst>
              <a:ext uri="{FF2B5EF4-FFF2-40B4-BE49-F238E27FC236}">
                <a16:creationId xmlns:a16="http://schemas.microsoft.com/office/drawing/2014/main" id="{280A5DBD-0E2E-EFD1-1426-897B9E55705E}"/>
              </a:ext>
            </a:extLst>
          </p:cNvPr>
          <p:cNvSpPr/>
          <p:nvPr/>
        </p:nvSpPr>
        <p:spPr>
          <a:xfrm>
            <a:off x="1249680" y="524256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7" name="Straight Connector 16">
            <a:extLst>
              <a:ext uri="{FF2B5EF4-FFF2-40B4-BE49-F238E27FC236}">
                <a16:creationId xmlns:a16="http://schemas.microsoft.com/office/drawing/2014/main" id="{2EE54565-32E4-F29A-1171-B13221997901}"/>
              </a:ext>
            </a:extLst>
          </p:cNvPr>
          <p:cNvCxnSpPr>
            <a:cxnSpLocks/>
          </p:cNvCxnSpPr>
          <p:nvPr/>
        </p:nvCxnSpPr>
        <p:spPr>
          <a:xfrm>
            <a:off x="1524000" y="57708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5BC02C9-EBA5-4371-F59D-C5E981D20B89}"/>
              </a:ext>
            </a:extLst>
          </p:cNvPr>
          <p:cNvSpPr/>
          <p:nvPr/>
        </p:nvSpPr>
        <p:spPr>
          <a:xfrm>
            <a:off x="833120" y="6014720"/>
            <a:ext cx="1473200" cy="518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Gió</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49829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 grpId="0" animBg="1"/>
      <p:bldP spid="11" grpId="0"/>
      <p:bldP spid="12" grpId="0" animBg="1"/>
      <p:bldP spid="14" grpId="0" animBg="1"/>
      <p:bldP spid="15" grpId="0"/>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558800" y="1543858"/>
            <a:ext cx="11236960"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3921128"/>
            <a:ext cx="3714035" cy="2784656"/>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2631440" y="3850640"/>
            <a:ext cx="6065520" cy="914400"/>
          </a:xfrm>
          <a:prstGeom prst="wedgeRoundRectCallout">
            <a:avLst>
              <a:gd name="adj1" fmla="val -63276"/>
              <a:gd name="adj2" fmla="val 10278"/>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Các bộ phận được in đậm là thành phần nào trong các câu đó?</a:t>
            </a:r>
            <a:endParaRPr lang="en-US" sz="2800" b="1" dirty="0">
              <a:latin typeface="Cambria" panose="02040503050406030204" pitchFamily="18" charset="0"/>
              <a:ea typeface="Cambria" panose="02040503050406030204" pitchFamily="18" charset="0"/>
            </a:endParaRPr>
          </a:p>
        </p:txBody>
      </p:sp>
      <p:sp>
        <p:nvSpPr>
          <p:cNvPr id="11" name="Speech Bubble: Rectangle with Corners Rounded 10">
            <a:extLst>
              <a:ext uri="{FF2B5EF4-FFF2-40B4-BE49-F238E27FC236}">
                <a16:creationId xmlns:a16="http://schemas.microsoft.com/office/drawing/2014/main" id="{88AB7BC9-AE5A-E8C0-6506-F6C796107C98}"/>
              </a:ext>
            </a:extLst>
          </p:cNvPr>
          <p:cNvSpPr/>
          <p:nvPr/>
        </p:nvSpPr>
        <p:spPr>
          <a:xfrm>
            <a:off x="3007360" y="5039360"/>
            <a:ext cx="5892800" cy="914400"/>
          </a:xfrm>
          <a:prstGeom prst="wedgeRoundRectCallout">
            <a:avLst>
              <a:gd name="adj1" fmla="val -65286"/>
              <a:gd name="adj2" fmla="val -39722"/>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Muốn tìm chủ ngữ trong các câu đó chúng ta cần làm gì?</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40405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851</Words>
  <Application>Microsoft Office PowerPoint</Application>
  <PresentationFormat>Widescreen</PresentationFormat>
  <Paragraphs>110</Paragraphs>
  <Slides>21</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微软雅黑</vt:lpstr>
      <vt:lpstr>宋体</vt:lpstr>
      <vt:lpstr>Arial</vt:lpstr>
      <vt:lpstr>Arial Rounded MT Bold</vt:lpstr>
      <vt:lpstr>Calibri</vt:lpstr>
      <vt:lpstr>Cambria</vt:lpstr>
      <vt:lpstr>Cutewritten</vt:lpstr>
      <vt:lpstr>Times New Roman</vt:lpstr>
      <vt:lpstr>UTM Gradoo</vt:lpstr>
      <vt:lpstr>字魂50号-白鸽天行体</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LINH</cp:lastModifiedBy>
  <cp:revision>34</cp:revision>
  <dcterms:created xsi:type="dcterms:W3CDTF">2023-11-30T08:45:11Z</dcterms:created>
  <dcterms:modified xsi:type="dcterms:W3CDTF">2025-02-08T04:01:01Z</dcterms:modified>
</cp:coreProperties>
</file>