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2"/>
  </p:notesMasterIdLst>
  <p:sldIdLst>
    <p:sldId id="257" r:id="rId3"/>
    <p:sldId id="8342" r:id="rId4"/>
    <p:sldId id="8365" r:id="rId5"/>
    <p:sldId id="8372" r:id="rId6"/>
    <p:sldId id="8373" r:id="rId7"/>
    <p:sldId id="8374" r:id="rId8"/>
    <p:sldId id="8375" r:id="rId9"/>
    <p:sldId id="277" r:id="rId10"/>
    <p:sldId id="833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C7240-6D4B-44FD-A372-729BE25BF68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F56BD-11ED-4512-A0AA-EBD0FE28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32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81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4" y="390289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003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8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4" y="355786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43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2" y="463644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00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3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9" y="1915802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8" y="6328403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30" y="5790271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1" y="6132727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9" y="521471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2" y="5397671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35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6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638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54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5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48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9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901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2" y="5837986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2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9" y="2559715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60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696C8DB-37B2-5D7C-FA7D-90FD0E12CE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862" y="152204"/>
            <a:ext cx="1331732" cy="1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A0D39E0-2E60-424B-8D67-551B1BFDF672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70205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3" r:id="rId4"/>
    <p:sldLayoutId id="2147483684" r:id="rId5"/>
    <p:sldLayoutId id="2147483685" r:id="rId6"/>
    <p:sldLayoutId id="2147483687" r:id="rId7"/>
    <p:sldLayoutId id="214748368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82A07-D49F-ED7E-50DA-C8100FEDC52A}"/>
              </a:ext>
            </a:extLst>
          </p:cNvPr>
          <p:cNvPicPr/>
          <p:nvPr/>
        </p:nvPicPr>
        <p:blipFill>
          <a:blip r:embed="rId9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197350" y="73088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圆角矩形 1">
            <a:extLst>
              <a:ext uri="{FF2B5EF4-FFF2-40B4-BE49-F238E27FC236}">
                <a16:creationId xmlns:a16="http://schemas.microsoft.com/office/drawing/2014/main" id="{1BBC313A-DD82-F76C-86CE-F270BA40F525}"/>
              </a:ext>
            </a:extLst>
          </p:cNvPr>
          <p:cNvSpPr/>
          <p:nvPr/>
        </p:nvSpPr>
        <p:spPr>
          <a:xfrm>
            <a:off x="2076133" y="0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….</a:t>
            </a:r>
          </a:p>
        </p:txBody>
      </p:sp>
      <p:pic>
        <p:nvPicPr>
          <p:cNvPr id="12" name="Picture 11" descr="Picture1">
            <a:extLst>
              <a:ext uri="{FF2B5EF4-FFF2-40B4-BE49-F238E27FC236}">
                <a16:creationId xmlns:a16="http://schemas.microsoft.com/office/drawing/2014/main" id="{60DA3C1D-ED59-CC66-F116-09E116A6DC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4255" y="1057910"/>
            <a:ext cx="1957070" cy="7740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6BB0C6-BF7B-FB98-42FC-71A59DA6F15D}"/>
              </a:ext>
            </a:extLst>
          </p:cNvPr>
          <p:cNvSpPr txBox="1"/>
          <p:nvPr/>
        </p:nvSpPr>
        <p:spPr>
          <a:xfrm>
            <a:off x="2352675" y="2171700"/>
            <a:ext cx="7705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FF0000"/>
                </a:solidFill>
                <a:latin typeface="Calibri" panose="020F0502020204030204"/>
              </a:rPr>
              <a:t>Bài 71: ÔN TẬP HÌNH HỌC VÀ ĐO LƯỜNG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Picture 1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D76A2F-D881-3B16-4C6A-9188338C1C9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111983" y="3401527"/>
            <a:ext cx="3638058" cy="38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39E66-581B-770F-CE9E-EF0A2FEC7F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1418" y="1226132"/>
            <a:ext cx="5736833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28776" y="384086"/>
            <a:ext cx="10106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Viết tên các góc nhọn, góc tù, góc vuông có trong hình bên (theo mẫu):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5481A-C48E-C258-0297-1982857CF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187" y="1090612"/>
            <a:ext cx="2719388" cy="215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35293-4E4B-1132-6E3D-13BDCECD3110}"/>
              </a:ext>
            </a:extLst>
          </p:cNvPr>
          <p:cNvSpPr txBox="1"/>
          <p:nvPr/>
        </p:nvSpPr>
        <p:spPr>
          <a:xfrm>
            <a:off x="1323975" y="1752600"/>
            <a:ext cx="7105650" cy="324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BA, BM.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BM,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C; cạnh CM (hoặc CA), CB.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vuông đỉnh B; cạnh BA,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tù đỉnh M; cạnh MB, MC.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95451" y="450761"/>
            <a:ext cx="10106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96675B-FE38-E4CA-04C9-2B950734D059}"/>
              </a:ext>
            </a:extLst>
          </p:cNvPr>
          <p:cNvSpPr txBox="1"/>
          <p:nvPr/>
        </p:nvSpPr>
        <p:spPr>
          <a:xfrm>
            <a:off x="952500" y="14763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A562F-49DF-4BB6-BD57-E9CA2BD86351}"/>
              </a:ext>
            </a:extLst>
          </p:cNvPr>
          <p:cNvSpPr txBox="1"/>
          <p:nvPr/>
        </p:nvSpPr>
        <p:spPr>
          <a:xfrm>
            <a:off x="4953000" y="144780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83FCE-C5DA-85D7-1DA7-0927CC8CA107}"/>
              </a:ext>
            </a:extLst>
          </p:cNvPr>
          <p:cNvSpPr txBox="1"/>
          <p:nvPr/>
        </p:nvSpPr>
        <p:spPr>
          <a:xfrm>
            <a:off x="8505824" y="1466850"/>
            <a:ext cx="3838575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D44C2-9E1C-D4EC-4D18-8620AF777A34}"/>
              </a:ext>
            </a:extLst>
          </p:cNvPr>
          <p:cNvSpPr txBox="1"/>
          <p:nvPr/>
        </p:nvSpPr>
        <p:spPr>
          <a:xfrm>
            <a:off x="990600" y="28670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05C2CE-9AFF-65EA-8299-F584245958F0}"/>
              </a:ext>
            </a:extLst>
          </p:cNvPr>
          <p:cNvSpPr txBox="1"/>
          <p:nvPr/>
        </p:nvSpPr>
        <p:spPr>
          <a:xfrm>
            <a:off x="4724400" y="28289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6A0076-DFA8-2C3B-C9B2-AD3925BADB23}"/>
              </a:ext>
            </a:extLst>
          </p:cNvPr>
          <p:cNvSpPr txBox="1"/>
          <p:nvPr/>
        </p:nvSpPr>
        <p:spPr>
          <a:xfrm>
            <a:off x="8334375" y="28098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EEF7F-8821-292F-F0A4-04D943904E72}"/>
              </a:ext>
            </a:extLst>
          </p:cNvPr>
          <p:cNvSpPr txBox="1"/>
          <p:nvPr/>
        </p:nvSpPr>
        <p:spPr>
          <a:xfrm>
            <a:off x="981075" y="4095750"/>
            <a:ext cx="4067176" cy="14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043AC6-8FB8-8B70-639D-99B750D87832}"/>
              </a:ext>
            </a:extLst>
          </p:cNvPr>
          <p:cNvSpPr txBox="1"/>
          <p:nvPr/>
        </p:nvSpPr>
        <p:spPr>
          <a:xfrm>
            <a:off x="4714875" y="405765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A801C5-20E6-1C1A-FA64-F1221C27CF78}"/>
              </a:ext>
            </a:extLst>
          </p:cNvPr>
          <p:cNvSpPr txBox="1"/>
          <p:nvPr/>
        </p:nvSpPr>
        <p:spPr>
          <a:xfrm>
            <a:off x="8258175" y="40481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4F50672-4C59-582F-F086-BF9C4267434B}"/>
              </a:ext>
            </a:extLst>
          </p:cNvPr>
          <p:cNvSpPr/>
          <p:nvPr/>
        </p:nvSpPr>
        <p:spPr>
          <a:xfrm>
            <a:off x="2581275" y="155257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8C4E72-83F1-EC3E-8D3F-2E447E4807DF}"/>
              </a:ext>
            </a:extLst>
          </p:cNvPr>
          <p:cNvSpPr/>
          <p:nvPr/>
        </p:nvSpPr>
        <p:spPr>
          <a:xfrm>
            <a:off x="2552700" y="206692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E699927-4B9B-F418-6377-74C8E2DE5570}"/>
              </a:ext>
            </a:extLst>
          </p:cNvPr>
          <p:cNvSpPr/>
          <p:nvPr/>
        </p:nvSpPr>
        <p:spPr>
          <a:xfrm>
            <a:off x="6010275" y="15144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3779B8-B009-DA69-A4C3-85930A142FA2}"/>
              </a:ext>
            </a:extLst>
          </p:cNvPr>
          <p:cNvSpPr/>
          <p:nvPr/>
        </p:nvSpPr>
        <p:spPr>
          <a:xfrm>
            <a:off x="6105525" y="20002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7D4A239-D97A-0EDE-4E24-DE892A65A5F6}"/>
              </a:ext>
            </a:extLst>
          </p:cNvPr>
          <p:cNvSpPr/>
          <p:nvPr/>
        </p:nvSpPr>
        <p:spPr>
          <a:xfrm>
            <a:off x="9667874" y="1533525"/>
            <a:ext cx="7334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90D7625-0F58-42DC-45D1-C879BD464B39}"/>
              </a:ext>
            </a:extLst>
          </p:cNvPr>
          <p:cNvSpPr/>
          <p:nvPr/>
        </p:nvSpPr>
        <p:spPr>
          <a:xfrm>
            <a:off x="9667875" y="206692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A6B2E5-A75C-D3F8-E7E3-1111B6507563}"/>
              </a:ext>
            </a:extLst>
          </p:cNvPr>
          <p:cNvSpPr/>
          <p:nvPr/>
        </p:nvSpPr>
        <p:spPr>
          <a:xfrm>
            <a:off x="2609850" y="29241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032A89-A1D7-70C3-E383-B9C3E1B6CD91}"/>
              </a:ext>
            </a:extLst>
          </p:cNvPr>
          <p:cNvSpPr/>
          <p:nvPr/>
        </p:nvSpPr>
        <p:spPr>
          <a:xfrm>
            <a:off x="6172200" y="28956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625104-F0B0-2A1D-FB9C-6F05523E957D}"/>
              </a:ext>
            </a:extLst>
          </p:cNvPr>
          <p:cNvSpPr/>
          <p:nvPr/>
        </p:nvSpPr>
        <p:spPr>
          <a:xfrm>
            <a:off x="10067925" y="28860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8E08E15-C028-768C-7512-CAE1EF75DF9B}"/>
              </a:ext>
            </a:extLst>
          </p:cNvPr>
          <p:cNvSpPr/>
          <p:nvPr/>
        </p:nvSpPr>
        <p:spPr>
          <a:xfrm>
            <a:off x="3190875" y="41719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653662-DE64-908A-19DE-E7EDFF58FC57}"/>
              </a:ext>
            </a:extLst>
          </p:cNvPr>
          <p:cNvSpPr/>
          <p:nvPr/>
        </p:nvSpPr>
        <p:spPr>
          <a:xfrm>
            <a:off x="6429375" y="41529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C592C9F-F6E4-235E-76FF-4DA42CC79201}"/>
              </a:ext>
            </a:extLst>
          </p:cNvPr>
          <p:cNvSpPr/>
          <p:nvPr/>
        </p:nvSpPr>
        <p:spPr>
          <a:xfrm>
            <a:off x="10506075" y="4143375"/>
            <a:ext cx="8001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C75FA49-B4D3-BCF9-93D9-27EF0A978DD1}"/>
              </a:ext>
            </a:extLst>
          </p:cNvPr>
          <p:cNvSpPr/>
          <p:nvPr/>
        </p:nvSpPr>
        <p:spPr>
          <a:xfrm>
            <a:off x="2533650" y="15525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2AE097-BE80-B242-FE5A-B8444C2AF9F8}"/>
              </a:ext>
            </a:extLst>
          </p:cNvPr>
          <p:cNvSpPr/>
          <p:nvPr/>
        </p:nvSpPr>
        <p:spPr>
          <a:xfrm>
            <a:off x="2514600" y="20574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D8D9E19-0792-B506-4B29-50D9822F2A0B}"/>
              </a:ext>
            </a:extLst>
          </p:cNvPr>
          <p:cNvSpPr/>
          <p:nvPr/>
        </p:nvSpPr>
        <p:spPr>
          <a:xfrm>
            <a:off x="5953126" y="151447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B276AA0-6217-980F-1AC6-70E594803462}"/>
              </a:ext>
            </a:extLst>
          </p:cNvPr>
          <p:cNvSpPr/>
          <p:nvPr/>
        </p:nvSpPr>
        <p:spPr>
          <a:xfrm>
            <a:off x="6105525" y="199072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8A98385-1E52-B46E-375F-08C2FD73D771}"/>
              </a:ext>
            </a:extLst>
          </p:cNvPr>
          <p:cNvSpPr/>
          <p:nvPr/>
        </p:nvSpPr>
        <p:spPr>
          <a:xfrm>
            <a:off x="9658350" y="153352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6000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228E9D1-60A7-CCBE-AECE-42C7DEDC4EFC}"/>
              </a:ext>
            </a:extLst>
          </p:cNvPr>
          <p:cNvSpPr/>
          <p:nvPr/>
        </p:nvSpPr>
        <p:spPr>
          <a:xfrm>
            <a:off x="9639301" y="206692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3DC1BE7-FC60-B681-2E12-8160CCBE28EA}"/>
              </a:ext>
            </a:extLst>
          </p:cNvPr>
          <p:cNvSpPr/>
          <p:nvPr/>
        </p:nvSpPr>
        <p:spPr>
          <a:xfrm>
            <a:off x="6172200" y="28956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EA2C7D8-2ED1-4C29-0996-786E1E1AC938}"/>
              </a:ext>
            </a:extLst>
          </p:cNvPr>
          <p:cNvSpPr/>
          <p:nvPr/>
        </p:nvSpPr>
        <p:spPr>
          <a:xfrm>
            <a:off x="10077450" y="28860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049D9EA-4A91-AAC1-586F-C6A65FAE4646}"/>
              </a:ext>
            </a:extLst>
          </p:cNvPr>
          <p:cNvSpPr/>
          <p:nvPr/>
        </p:nvSpPr>
        <p:spPr>
          <a:xfrm>
            <a:off x="3181350" y="4162425"/>
            <a:ext cx="60007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1C4108D-FAA5-34FA-E535-4ED3AFD5DC40}"/>
              </a:ext>
            </a:extLst>
          </p:cNvPr>
          <p:cNvSpPr/>
          <p:nvPr/>
        </p:nvSpPr>
        <p:spPr>
          <a:xfrm>
            <a:off x="6410325" y="4143374"/>
            <a:ext cx="752475" cy="4286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405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820A4FD-2DEF-12CC-F5EC-51AB4EE94890}"/>
              </a:ext>
            </a:extLst>
          </p:cNvPr>
          <p:cNvSpPr/>
          <p:nvPr/>
        </p:nvSpPr>
        <p:spPr>
          <a:xfrm>
            <a:off x="10467975" y="414337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5300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91525F-28B5-3620-71E1-DAC2B0CC0333}"/>
              </a:ext>
            </a:extLst>
          </p:cNvPr>
          <p:cNvSpPr/>
          <p:nvPr/>
        </p:nvSpPr>
        <p:spPr>
          <a:xfrm>
            <a:off x="2609850" y="29241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Dùng thước để đo các góc của hình thoi ABCD.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DA711-B54E-87AC-C182-03078C6F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187" y="1632679"/>
            <a:ext cx="3643313" cy="2448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78A420-A269-057D-A90D-2A45DAEC4344}"/>
              </a:ext>
            </a:extLst>
          </p:cNvPr>
          <p:cNvSpPr txBox="1"/>
          <p:nvPr/>
        </p:nvSpPr>
        <p:spPr>
          <a:xfrm>
            <a:off x="1200150" y="1924050"/>
            <a:ext cx="6496050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A; cạnh AB, AD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C; cạnh CB, CD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B; cạnh BA, BC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D; cạnh DA, DC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37A467-6254-129A-BD9B-64A5F5B29F6D}"/>
                  </a:ext>
                </a:extLst>
              </p:cNvPr>
              <p:cNvSpPr txBox="1"/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Một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540 kg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-gam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37A467-6254-129A-BD9B-64A5F5B2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blipFill>
                <a:blip r:embed="rId2"/>
                <a:stretch>
                  <a:fillRect l="-1523" t="-4362" r="-1523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CC5228-8745-5FC9-0EE6-79FCF54F6A0D}"/>
                  </a:ext>
                </a:extLst>
              </p:cNvPr>
              <p:cNvSpPr txBox="1"/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Đổi 1 tấn 540 kg = 1 540 kg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ki- lô- gam gạo nếp cửa hàng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440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 gạo tẻ và gạo nếp cửa hàng đó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+ 440 = 1 980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1 980 kg gạo nếp và gạo tẻ.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CC5228-8745-5FC9-0EE6-79FCF54F6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blipFill>
                <a:blip r:embed="rId3"/>
                <a:stretch>
                  <a:fillRect t="-1536" r="-1519" b="-3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4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Chọn câu trả lời đúng.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30356-60D4-19AE-3F63-9DFB2718BC65}"/>
              </a:ext>
            </a:extLst>
          </p:cNvPr>
          <p:cNvSpPr txBox="1"/>
          <p:nvPr/>
        </p:nvSpPr>
        <p:spPr>
          <a:xfrm>
            <a:off x="1076325" y="13811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khối lập phương nhỏ dùng để xếp thành hình bên là: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7C153-9275-CE91-C009-DFD586DD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101" y="2371725"/>
            <a:ext cx="2645061" cy="2338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BB197D-934C-3E02-E4BC-D1D366DB747A}"/>
              </a:ext>
            </a:extLst>
          </p:cNvPr>
          <p:cNvSpPr txBox="1"/>
          <p:nvPr/>
        </p:nvSpPr>
        <p:spPr>
          <a:xfrm>
            <a:off x="1085850" y="2209800"/>
            <a:ext cx="10382250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16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29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30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20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EDFDA1-CAA2-8C6F-C62D-E2922C6394AF}"/>
              </a:ext>
            </a:extLst>
          </p:cNvPr>
          <p:cNvSpPr/>
          <p:nvPr/>
        </p:nvSpPr>
        <p:spPr>
          <a:xfrm>
            <a:off x="1066800" y="3924300"/>
            <a:ext cx="457200" cy="447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5" y="-122891"/>
            <a:ext cx="12637359" cy="75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80"/>
            <a:ext cx="1166451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8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6001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4" y="2803155"/>
            <a:ext cx="5812119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F7074-A392-A0DD-BA1C-0A92016EC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220" y="1358934"/>
            <a:ext cx="516376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349149" y="-1023663"/>
            <a:ext cx="9754962" cy="8512059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D92A5-EF58-601F-7F83-83CF6DA9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081" y="1350464"/>
            <a:ext cx="8013096" cy="30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404</Words>
  <Application>Microsoft Office PowerPoint</Application>
  <PresentationFormat>Widescreen</PresentationFormat>
  <Paragraphs>79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Calibri</vt:lpstr>
      <vt:lpstr>Cambria</vt:lpstr>
      <vt:lpstr>Cambria Math</vt:lpstr>
      <vt:lpstr>Caveat Brush</vt:lpstr>
      <vt:lpstr>回顾</vt:lpstr>
      <vt:lpstr>Kawaii Bubble Tea Bran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BTVN Ôn lại bài học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17</cp:revision>
  <dcterms:created xsi:type="dcterms:W3CDTF">2024-02-13T08:34:34Z</dcterms:created>
  <dcterms:modified xsi:type="dcterms:W3CDTF">2025-05-11T13:47:22Z</dcterms:modified>
</cp:coreProperties>
</file>