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7" r:id="rId3"/>
    <p:sldId id="273" r:id="rId4"/>
    <p:sldId id="293" r:id="rId5"/>
    <p:sldId id="274" r:id="rId6"/>
    <p:sldId id="259" r:id="rId7"/>
    <p:sldId id="258" r:id="rId8"/>
    <p:sldId id="262" r:id="rId9"/>
    <p:sldId id="275" r:id="rId10"/>
    <p:sldId id="276" r:id="rId11"/>
    <p:sldId id="277" r:id="rId12"/>
    <p:sldId id="278" r:id="rId13"/>
    <p:sldId id="267" r:id="rId14"/>
    <p:sldId id="264" r:id="rId15"/>
    <p:sldId id="263" r:id="rId16"/>
    <p:sldId id="265" r:id="rId17"/>
    <p:sldId id="279" r:id="rId18"/>
    <p:sldId id="280" r:id="rId19"/>
    <p:sldId id="281" r:id="rId20"/>
    <p:sldId id="268" r:id="rId21"/>
    <p:sldId id="282" r:id="rId22"/>
    <p:sldId id="283" r:id="rId23"/>
    <p:sldId id="284" r:id="rId24"/>
    <p:sldId id="285" r:id="rId25"/>
    <p:sldId id="286" r:id="rId26"/>
    <p:sldId id="287" r:id="rId27"/>
    <p:sldId id="288" r:id="rId28"/>
    <p:sldId id="289" r:id="rId29"/>
    <p:sldId id="290" r:id="rId30"/>
    <p:sldId id="271"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DE01B-0950-4977-B8F3-0A4B4B1E5B2A}"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E497-1BE1-4E80-B581-E314F525467B}" type="slidenum">
              <a:rPr lang="en-US" smtClean="0"/>
              <a:t>‹#›</a:t>
            </a:fld>
            <a:endParaRPr lang="en-US"/>
          </a:p>
        </p:txBody>
      </p:sp>
    </p:spTree>
    <p:extLst>
      <p:ext uri="{BB962C8B-B14F-4D97-AF65-F5344CB8AC3E}">
        <p14:creationId xmlns:p14="http://schemas.microsoft.com/office/powerpoint/2010/main" val="1195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17/11/2024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0.svg"/><Relationship Id="rId5" Type="http://schemas.openxmlformats.org/officeDocument/2006/relationships/image" Target="../media/image60.svg"/><Relationship Id="rId10" Type="http://schemas.openxmlformats.org/officeDocument/2006/relationships/image" Target="../media/image9.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2.sv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10.svg"/><Relationship Id="rId21" Type="http://schemas.openxmlformats.org/officeDocument/2006/relationships/image" Target="../media/image85.svg"/><Relationship Id="rId7" Type="http://schemas.openxmlformats.org/officeDocument/2006/relationships/image" Target="../media/image75.svg"/><Relationship Id="rId12" Type="http://schemas.openxmlformats.org/officeDocument/2006/relationships/image" Target="../media/image61.png"/><Relationship Id="rId17" Type="http://schemas.openxmlformats.org/officeDocument/2006/relationships/image" Target="../media/image81.svg"/><Relationship Id="rId25" Type="http://schemas.openxmlformats.org/officeDocument/2006/relationships/image" Target="../media/image89.svg"/><Relationship Id="rId2" Type="http://schemas.openxmlformats.org/officeDocument/2006/relationships/image" Target="../media/image9.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7.svg"/><Relationship Id="rId24" Type="http://schemas.openxmlformats.org/officeDocument/2006/relationships/image" Target="../media/image88.png"/><Relationship Id="rId5" Type="http://schemas.openxmlformats.org/officeDocument/2006/relationships/image" Target="../media/image66.svg"/><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76.png"/><Relationship Id="rId19" Type="http://schemas.openxmlformats.org/officeDocument/2006/relationships/image" Target="../media/image83.svg"/><Relationship Id="rId4" Type="http://schemas.openxmlformats.org/officeDocument/2006/relationships/image" Target="../media/image65.png"/><Relationship Id="rId9" Type="http://schemas.openxmlformats.org/officeDocument/2006/relationships/image" Target="../media/image16.sv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24" Type="http://schemas.openxmlformats.org/officeDocument/2006/relationships/image" Target="../media/image31.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này có tác dụng gì trong chế biến thực phẩm?</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 muối chua rau, củ, quả để tăng giá trị dinh dưỡng và dùng được lâu hơn.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Các món ăn được chế biến theo cách này có mùi vị như thế nào?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nên các món ăn có vị chua nhẹ, ngon miệng, giúp hỗ trợ tiêu hoá cho con người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944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7265799"/>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grpSp>
        <p:nvGrpSpPr>
          <p:cNvPr id="4" name="Group 4"/>
          <p:cNvGrpSpPr/>
          <p:nvPr/>
        </p:nvGrpSpPr>
        <p:grpSpPr>
          <a:xfrm rot="-10800000">
            <a:off x="876411" y="1824465"/>
            <a:ext cx="13649908" cy="7433835"/>
            <a:chOff x="0" y="0"/>
            <a:chExt cx="2943765" cy="1603195"/>
          </a:xfrm>
        </p:grpSpPr>
        <p:sp>
          <p:nvSpPr>
            <p:cNvPr id="5" name="Freeform 5"/>
            <p:cNvSpPr/>
            <p:nvPr/>
          </p:nvSpPr>
          <p:spPr>
            <a:xfrm>
              <a:off x="0" y="0"/>
              <a:ext cx="2944654" cy="1606243"/>
            </a:xfrm>
            <a:custGeom>
              <a:avLst/>
              <a:gdLst/>
              <a:ahLst/>
              <a:cxnLst/>
              <a:rect l="l" t="t" r="r" b="b"/>
              <a:pathLst>
                <a:path w="2944654" h="1606243">
                  <a:moveTo>
                    <a:pt x="2882423" y="1601417"/>
                  </a:moveTo>
                  <a:cubicBezTo>
                    <a:pt x="2889663" y="1599385"/>
                    <a:pt x="2897156" y="1596337"/>
                    <a:pt x="2903760" y="1592146"/>
                  </a:cubicBezTo>
                  <a:cubicBezTo>
                    <a:pt x="2896775" y="1596464"/>
                    <a:pt x="2889282" y="1599639"/>
                    <a:pt x="2882423" y="1601417"/>
                  </a:cubicBezTo>
                  <a:close/>
                  <a:moveTo>
                    <a:pt x="2943765" y="1507437"/>
                  </a:moveTo>
                  <a:cubicBezTo>
                    <a:pt x="2943511" y="1518867"/>
                    <a:pt x="2943129" y="1519248"/>
                    <a:pt x="2942748" y="1519248"/>
                  </a:cubicBezTo>
                  <a:cubicBezTo>
                    <a:pt x="2942495" y="1519248"/>
                    <a:pt x="2942367" y="1519121"/>
                    <a:pt x="2942114" y="1520137"/>
                  </a:cubicBezTo>
                  <a:cubicBezTo>
                    <a:pt x="2941860" y="1521407"/>
                    <a:pt x="2941987" y="1522550"/>
                    <a:pt x="2941351" y="1530424"/>
                  </a:cubicBezTo>
                  <a:cubicBezTo>
                    <a:pt x="2941479" y="1536774"/>
                    <a:pt x="2939954" y="1548077"/>
                    <a:pt x="2933859" y="1560015"/>
                  </a:cubicBezTo>
                  <a:cubicBezTo>
                    <a:pt x="2927890" y="1571953"/>
                    <a:pt x="2917222" y="1584145"/>
                    <a:pt x="2903760" y="1592146"/>
                  </a:cubicBezTo>
                  <a:cubicBezTo>
                    <a:pt x="2918745" y="1583256"/>
                    <a:pt x="2930303" y="1567762"/>
                    <a:pt x="2935256" y="1554808"/>
                  </a:cubicBezTo>
                  <a:cubicBezTo>
                    <a:pt x="2940336" y="1541727"/>
                    <a:pt x="2940209" y="1532329"/>
                    <a:pt x="2939573" y="1533472"/>
                  </a:cubicBezTo>
                  <a:cubicBezTo>
                    <a:pt x="2938304" y="1543886"/>
                    <a:pt x="2935764" y="1549347"/>
                    <a:pt x="2934620" y="1552522"/>
                  </a:cubicBezTo>
                  <a:cubicBezTo>
                    <a:pt x="2933351" y="1555697"/>
                    <a:pt x="2932462" y="1556586"/>
                    <a:pt x="2931826" y="1557729"/>
                  </a:cubicBezTo>
                  <a:cubicBezTo>
                    <a:pt x="2931065" y="1558999"/>
                    <a:pt x="2930429" y="1560015"/>
                    <a:pt x="2928779" y="1562809"/>
                  </a:cubicBezTo>
                  <a:cubicBezTo>
                    <a:pt x="2928525" y="1563317"/>
                    <a:pt x="2928144" y="1563952"/>
                    <a:pt x="2927763" y="1564460"/>
                  </a:cubicBezTo>
                  <a:cubicBezTo>
                    <a:pt x="2927763" y="1564460"/>
                    <a:pt x="2926492" y="1569286"/>
                    <a:pt x="2916587" y="1578938"/>
                  </a:cubicBezTo>
                  <a:lnTo>
                    <a:pt x="2915444" y="1582113"/>
                  </a:lnTo>
                  <a:cubicBezTo>
                    <a:pt x="2910998" y="1586558"/>
                    <a:pt x="2904014" y="1591384"/>
                    <a:pt x="2896520" y="1595067"/>
                  </a:cubicBezTo>
                  <a:cubicBezTo>
                    <a:pt x="2877725" y="1606243"/>
                    <a:pt x="2861723" y="1602433"/>
                    <a:pt x="2861723" y="1602433"/>
                  </a:cubicBezTo>
                  <a:lnTo>
                    <a:pt x="2835942" y="1599004"/>
                  </a:lnTo>
                  <a:lnTo>
                    <a:pt x="2829084" y="1599385"/>
                  </a:lnTo>
                  <a:lnTo>
                    <a:pt x="2782220" y="1596210"/>
                  </a:lnTo>
                  <a:cubicBezTo>
                    <a:pt x="2539491" y="1597734"/>
                    <a:pt x="2180064" y="1595702"/>
                    <a:pt x="1946819" y="1595321"/>
                  </a:cubicBezTo>
                  <a:cubicBezTo>
                    <a:pt x="1844672" y="1595448"/>
                    <a:pt x="1578105" y="1594940"/>
                    <a:pt x="1436082" y="1596210"/>
                  </a:cubicBezTo>
                  <a:lnTo>
                    <a:pt x="1442637" y="1595067"/>
                  </a:lnTo>
                  <a:cubicBezTo>
                    <a:pt x="1272756" y="1595321"/>
                    <a:pt x="1038964" y="1597099"/>
                    <a:pt x="936271" y="1597480"/>
                  </a:cubicBezTo>
                  <a:lnTo>
                    <a:pt x="939002" y="1596972"/>
                  </a:lnTo>
                  <a:cubicBezTo>
                    <a:pt x="870722" y="1597099"/>
                    <a:pt x="691554" y="1598242"/>
                    <a:pt x="713404" y="1600401"/>
                  </a:cubicBezTo>
                  <a:cubicBezTo>
                    <a:pt x="548439" y="1599766"/>
                    <a:pt x="577390" y="1597734"/>
                    <a:pt x="368179" y="1598877"/>
                  </a:cubicBezTo>
                  <a:lnTo>
                    <a:pt x="400407" y="1599131"/>
                  </a:lnTo>
                  <a:cubicBezTo>
                    <a:pt x="340321" y="1599131"/>
                    <a:pt x="222332" y="1599258"/>
                    <a:pt x="170688" y="1599258"/>
                  </a:cubicBezTo>
                  <a:cubicBezTo>
                    <a:pt x="153670" y="1599258"/>
                    <a:pt x="135001" y="1599131"/>
                    <a:pt x="115570" y="1599131"/>
                  </a:cubicBezTo>
                  <a:cubicBezTo>
                    <a:pt x="105791" y="1599131"/>
                    <a:pt x="95885" y="1599131"/>
                    <a:pt x="85852" y="1599004"/>
                  </a:cubicBezTo>
                  <a:cubicBezTo>
                    <a:pt x="80645" y="1598877"/>
                    <a:pt x="76708" y="1599131"/>
                    <a:pt x="68453" y="1598623"/>
                  </a:cubicBezTo>
                  <a:cubicBezTo>
                    <a:pt x="61087" y="1597734"/>
                    <a:pt x="53975" y="1595956"/>
                    <a:pt x="47117" y="1593162"/>
                  </a:cubicBezTo>
                  <a:cubicBezTo>
                    <a:pt x="19558" y="1581986"/>
                    <a:pt x="1143" y="1553411"/>
                    <a:pt x="1270" y="1525344"/>
                  </a:cubicBezTo>
                  <a:cubicBezTo>
                    <a:pt x="1270" y="1505913"/>
                    <a:pt x="1270" y="1487498"/>
                    <a:pt x="1397" y="1470861"/>
                  </a:cubicBezTo>
                  <a:cubicBezTo>
                    <a:pt x="1270" y="1437841"/>
                    <a:pt x="1270" y="1411933"/>
                    <a:pt x="1270" y="1388723"/>
                  </a:cubicBezTo>
                  <a:lnTo>
                    <a:pt x="1651" y="1397704"/>
                  </a:lnTo>
                  <a:cubicBezTo>
                    <a:pt x="508" y="1307383"/>
                    <a:pt x="1778" y="1192430"/>
                    <a:pt x="0" y="1100313"/>
                  </a:cubicBezTo>
                  <a:cubicBezTo>
                    <a:pt x="1016" y="928910"/>
                    <a:pt x="2413" y="18992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7608"/>
                    <a:pt x="2940970" y="243552"/>
                    <a:pt x="2941098" y="309497"/>
                  </a:cubicBezTo>
                  <a:cubicBezTo>
                    <a:pt x="2941351" y="573530"/>
                    <a:pt x="2941732" y="837306"/>
                    <a:pt x="2941860" y="943792"/>
                  </a:cubicBezTo>
                  <a:lnTo>
                    <a:pt x="2943129" y="986643"/>
                  </a:lnTo>
                  <a:cubicBezTo>
                    <a:pt x="2942113" y="1031290"/>
                    <a:pt x="2942876" y="1073114"/>
                    <a:pt x="2942113" y="1134440"/>
                  </a:cubicBezTo>
                  <a:cubicBezTo>
                    <a:pt x="2942241" y="1166514"/>
                    <a:pt x="2943257" y="1153171"/>
                    <a:pt x="2943510" y="1138032"/>
                  </a:cubicBezTo>
                  <a:cubicBezTo>
                    <a:pt x="2942748" y="1191403"/>
                    <a:pt x="2943765" y="1249393"/>
                    <a:pt x="2943003" y="1278901"/>
                  </a:cubicBezTo>
                  <a:lnTo>
                    <a:pt x="2942622" y="1269921"/>
                  </a:lnTo>
                  <a:cubicBezTo>
                    <a:pt x="2941351" y="1353313"/>
                    <a:pt x="2944654" y="1401809"/>
                    <a:pt x="2943257" y="1451684"/>
                  </a:cubicBezTo>
                  <a:lnTo>
                    <a:pt x="2943003" y="1451303"/>
                  </a:lnTo>
                  <a:cubicBezTo>
                    <a:pt x="2942113" y="1469972"/>
                    <a:pt x="2943384" y="1491181"/>
                    <a:pt x="2943765" y="1507437"/>
                  </a:cubicBezTo>
                  <a:close/>
                  <a:moveTo>
                    <a:pt x="2901347" y="1591765"/>
                  </a:moveTo>
                  <a:cubicBezTo>
                    <a:pt x="2900712" y="1592146"/>
                    <a:pt x="2900204" y="1592527"/>
                    <a:pt x="2899695" y="1592908"/>
                  </a:cubicBezTo>
                  <a:cubicBezTo>
                    <a:pt x="2900204" y="1592654"/>
                    <a:pt x="2900712" y="1592527"/>
                    <a:pt x="2901219" y="1592146"/>
                  </a:cubicBezTo>
                  <a:cubicBezTo>
                    <a:pt x="2901220" y="1592146"/>
                    <a:pt x="2901347" y="1591892"/>
                    <a:pt x="2901347" y="1591765"/>
                  </a:cubicBezTo>
                  <a:close/>
                </a:path>
              </a:pathLst>
            </a:custGeom>
            <a:solidFill>
              <a:srgbClr val="FFFBE9"/>
            </a:solidFill>
          </p:spPr>
          <p:txBody>
            <a:bodyPr/>
            <a:lstStyle/>
            <a:p>
              <a:endParaRPr lang="en-US"/>
            </a:p>
          </p:txBody>
        </p:sp>
      </p:grpSp>
      <p:sp>
        <p:nvSpPr>
          <p:cNvPr id="9" name="TextBox 9"/>
          <p:cNvSpPr txBox="1"/>
          <p:nvPr/>
        </p:nvSpPr>
        <p:spPr>
          <a:xfrm>
            <a:off x="1447800" y="3086100"/>
            <a:ext cx="11734800" cy="3323987"/>
          </a:xfrm>
          <a:prstGeom prst="rect">
            <a:avLst/>
          </a:prstGeom>
        </p:spPr>
        <p:txBody>
          <a:bodyPr wrap="square" lIns="0" tIns="0" rIns="0" bIns="0" rtlCol="0" anchor="t">
            <a:spAutoFit/>
          </a:bodyPr>
          <a:lstStyle/>
          <a:p>
            <a:pPr marL="364331" lvl="1" algn="ctr"/>
            <a:r>
              <a:rPr lang="en-US" sz="7200" dirty="0">
                <a:solidFill>
                  <a:srgbClr val="000000"/>
                </a:solidFill>
                <a:latin typeface="Cambria" panose="02040503050406030204" pitchFamily="18" charset="0"/>
                <a:ea typeface="Cambria" panose="02040503050406030204" pitchFamily="18" charset="0"/>
                <a:cs typeface="Cabin"/>
                <a:sym typeface="Cabin"/>
              </a:rPr>
              <a:t>G</a:t>
            </a:r>
            <a:r>
              <a:rPr lang="vi-VN" sz="7200" dirty="0">
                <a:solidFill>
                  <a:srgbClr val="000000"/>
                </a:solidFill>
                <a:latin typeface="Cambria" panose="02040503050406030204" pitchFamily="18" charset="0"/>
                <a:ea typeface="Cambria" panose="02040503050406030204" pitchFamily="18" charset="0"/>
                <a:cs typeface="Cabin"/>
                <a:sym typeface="Cabin"/>
              </a:rPr>
              <a:t>hi ý kiến vào phiếu thảo luận nhóm, xây dựng sơ đồ về vi khuẩn lactic.</a:t>
            </a:r>
            <a:endParaRPr lang="en-US" sz="7200"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4" name="Picture 13">
            <a:extLst>
              <a:ext uri="{FF2B5EF4-FFF2-40B4-BE49-F238E27FC236}">
                <a16:creationId xmlns:a16="http://schemas.microsoft.com/office/drawing/2014/main" id="{7E7A0CB6-6340-79AB-521F-E48E096E2CDF}"/>
              </a:ext>
            </a:extLst>
          </p:cNvPr>
          <p:cNvPicPr>
            <a:picLocks noChangeAspect="1"/>
          </p:cNvPicPr>
          <p:nvPr/>
        </p:nvPicPr>
        <p:blipFill>
          <a:blip r:embed="rId2"/>
          <a:stretch>
            <a:fillRect/>
          </a:stretch>
        </p:blipFill>
        <p:spPr>
          <a:xfrm>
            <a:off x="10847635" y="5905501"/>
            <a:ext cx="6124109"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3DADEF0-3AB3-8E31-6612-7BD6BB2C907C}"/>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rPr>
              <a:t>Vi </a:t>
            </a:r>
            <a:r>
              <a:rPr lang="en-US" sz="5400" dirty="0" err="1">
                <a:solidFill>
                  <a:srgbClr val="FF0000"/>
                </a:solidFill>
              </a:rPr>
              <a:t>khuẩn</a:t>
            </a:r>
            <a:r>
              <a:rPr lang="en-US" sz="5400" dirty="0">
                <a:solidFill>
                  <a:srgbClr val="FF0000"/>
                </a:solidFill>
              </a:rPr>
              <a:t> lactic</a:t>
            </a:r>
          </a:p>
        </p:txBody>
      </p:sp>
      <p:sp>
        <p:nvSpPr>
          <p:cNvPr id="24" name="Arrow: Up 23">
            <a:extLst>
              <a:ext uri="{FF2B5EF4-FFF2-40B4-BE49-F238E27FC236}">
                <a16:creationId xmlns:a16="http://schemas.microsoft.com/office/drawing/2014/main" id="{E4408BA8-75B4-E0D7-0329-93483B0E0C26}"/>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F5C177-4187-84B7-CF0D-EC10FEEC4EAF}"/>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Có</a:t>
            </a:r>
            <a:r>
              <a:rPr lang="en-US" sz="3600" dirty="0">
                <a:solidFill>
                  <a:srgbClr val="FF0000"/>
                </a:solidFill>
              </a:rPr>
              <a:t> </a:t>
            </a:r>
            <a:r>
              <a:rPr lang="en-US" sz="3600" dirty="0" err="1">
                <a:solidFill>
                  <a:srgbClr val="FF0000"/>
                </a:solidFill>
              </a:rPr>
              <a:t>sẵn</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tự</a:t>
            </a:r>
            <a:r>
              <a:rPr lang="en-US" sz="3600" dirty="0">
                <a:solidFill>
                  <a:srgbClr val="FF0000"/>
                </a:solidFill>
              </a:rPr>
              <a:t> </a:t>
            </a:r>
            <a:r>
              <a:rPr lang="en-US" sz="3600" dirty="0" err="1">
                <a:solidFill>
                  <a:srgbClr val="FF0000"/>
                </a:solidFill>
              </a:rPr>
              <a:t>nhiên</a:t>
            </a:r>
            <a:r>
              <a:rPr lang="en-US" sz="3600" dirty="0">
                <a:solidFill>
                  <a:srgbClr val="FF0000"/>
                </a:solidFill>
              </a:rPr>
              <a:t>, </a:t>
            </a:r>
            <a:r>
              <a:rPr lang="en-US" sz="3600" dirty="0" err="1">
                <a:solidFill>
                  <a:srgbClr val="FF0000"/>
                </a:solidFill>
              </a:rPr>
              <a:t>thức</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đường</a:t>
            </a:r>
            <a:r>
              <a:rPr lang="en-US" sz="3600" dirty="0">
                <a:solidFill>
                  <a:srgbClr val="FF0000"/>
                </a:solidFill>
              </a:rPr>
              <a:t> </a:t>
            </a:r>
          </a:p>
        </p:txBody>
      </p:sp>
      <p:sp>
        <p:nvSpPr>
          <p:cNvPr id="26" name="Arrow: Up 25">
            <a:extLst>
              <a:ext uri="{FF2B5EF4-FFF2-40B4-BE49-F238E27FC236}">
                <a16:creationId xmlns:a16="http://schemas.microsoft.com/office/drawing/2014/main" id="{65CB20F7-41B4-89AD-40D0-C57134DEF784}"/>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004889-332E-3103-D338-874B58DB9192}"/>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tăng</a:t>
            </a:r>
            <a:r>
              <a:rPr lang="en-US" sz="3600" dirty="0">
                <a:solidFill>
                  <a:srgbClr val="FF0000"/>
                </a:solidFill>
              </a:rPr>
              <a:t> </a:t>
            </a:r>
            <a:r>
              <a:rPr lang="en-US" sz="3600" dirty="0" err="1">
                <a:solidFill>
                  <a:srgbClr val="FF0000"/>
                </a:solidFill>
              </a:rPr>
              <a:t>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dinh</a:t>
            </a:r>
            <a:r>
              <a:rPr lang="en-US" sz="3600" dirty="0">
                <a:solidFill>
                  <a:srgbClr val="FF0000"/>
                </a:solidFill>
              </a:rPr>
              <a:t> </a:t>
            </a:r>
            <a:r>
              <a:rPr lang="en-US" sz="3600" dirty="0" err="1">
                <a:solidFill>
                  <a:srgbClr val="FF0000"/>
                </a:solidFill>
              </a:rPr>
              <a:t>dưỡng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endParaRPr lang="en-US" sz="3600" dirty="0">
              <a:solidFill>
                <a:srgbClr val="FF0000"/>
              </a:solidFill>
            </a:endParaRPr>
          </a:p>
        </p:txBody>
      </p:sp>
      <p:sp>
        <p:nvSpPr>
          <p:cNvPr id="28" name="Arrow: Up 27">
            <a:extLst>
              <a:ext uri="{FF2B5EF4-FFF2-40B4-BE49-F238E27FC236}">
                <a16:creationId xmlns:a16="http://schemas.microsoft.com/office/drawing/2014/main" id="{9B491070-5F2E-72A9-1653-CA71C489C3C5}"/>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28E855-6D5D-5BD1-B646-685E701AF327}"/>
              </a:ext>
            </a:extLst>
          </p:cNvPr>
          <p:cNvSpPr/>
          <p:nvPr/>
        </p:nvSpPr>
        <p:spPr>
          <a:xfrm>
            <a:off x="6705600" y="712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vị</a:t>
            </a:r>
            <a:r>
              <a:rPr lang="en-US" sz="3600" dirty="0">
                <a:solidFill>
                  <a:srgbClr val="FF0000"/>
                </a:solidFill>
              </a:rPr>
              <a:t> </a:t>
            </a:r>
            <a:r>
              <a:rPr lang="en-US" sz="3600" dirty="0" err="1">
                <a:solidFill>
                  <a:srgbClr val="FF0000"/>
                </a:solidFill>
              </a:rPr>
              <a:t>chua</a:t>
            </a:r>
            <a:r>
              <a:rPr lang="en-US" sz="3600" dirty="0">
                <a:solidFill>
                  <a:srgbClr val="FF0000"/>
                </a:solidFill>
              </a:rPr>
              <a:t> </a:t>
            </a:r>
            <a:r>
              <a:rPr lang="en-US" sz="3600" dirty="0" err="1">
                <a:solidFill>
                  <a:srgbClr val="FF0000"/>
                </a:solidFill>
              </a:rPr>
              <a:t>nhẹ</a:t>
            </a:r>
            <a:endParaRPr lang="en-US" sz="3600" dirty="0">
              <a:solidFill>
                <a:srgbClr val="FF0000"/>
              </a:solidFill>
            </a:endParaRPr>
          </a:p>
        </p:txBody>
      </p:sp>
      <p:sp>
        <p:nvSpPr>
          <p:cNvPr id="30" name="Arrow: Up 29">
            <a:extLst>
              <a:ext uri="{FF2B5EF4-FFF2-40B4-BE49-F238E27FC236}">
                <a16:creationId xmlns:a16="http://schemas.microsoft.com/office/drawing/2014/main" id="{B133D6A2-03BC-14DD-CE07-AB8AA33118FC}"/>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F2BC70A-B9E4-E6C5-65F3-A337235F171C}"/>
              </a:ext>
            </a:extLst>
          </p:cNvPr>
          <p:cNvSpPr/>
          <p:nvPr/>
        </p:nvSpPr>
        <p:spPr>
          <a:xfrm>
            <a:off x="990600" y="37719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marL="0" lvl="0" indent="0" algn="just"/>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là loại vi khuẩn có ích, đã được con người sử dụng từ lâu đời trong chế biến thực phẩm để hỗ trợ tiêu hoá và tăng khả năng miễn dịch cho cơ thể.</a:t>
            </a:r>
            <a:endParaRPr lang="en-US" sz="5400" u="none"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Quan sát hình 2, đọc thông tin và nêu các bước muối quả sung.</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22" name="Picture 21">
            <a:extLst>
              <a:ext uri="{FF2B5EF4-FFF2-40B4-BE49-F238E27FC236}">
                <a16:creationId xmlns:a16="http://schemas.microsoft.com/office/drawing/2014/main" id="{8D4E42A2-4985-C7F7-F837-15D5A24C77AA}"/>
              </a:ext>
            </a:extLst>
          </p:cNvPr>
          <p:cNvPicPr>
            <a:picLocks noChangeAspect="1"/>
          </p:cNvPicPr>
          <p:nvPr/>
        </p:nvPicPr>
        <p:blipFill>
          <a:blip r:embed="rId2"/>
          <a:stretch>
            <a:fillRect/>
          </a:stretch>
        </p:blipFill>
        <p:spPr>
          <a:xfrm>
            <a:off x="2438400" y="2857500"/>
            <a:ext cx="13115306"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sử dụng nước ấm để muối quả sung?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5400" dirty="0" err="1">
                  <a:solidFill>
                    <a:srgbClr val="FF0000"/>
                  </a:solidFill>
                  <a:effectLst/>
                  <a:latin typeface="Cambria" panose="02040503050406030204" pitchFamily="18" charset="0"/>
                  <a:ea typeface="Cambria" panose="02040503050406030204" pitchFamily="18" charset="0"/>
                </a:rPr>
                <a:t>Vì</a:t>
              </a:r>
              <a:r>
                <a:rPr lang="en-US" sz="5400" dirty="0">
                  <a:solidFill>
                    <a:srgbClr val="FF0000"/>
                  </a:solidFill>
                  <a:effectLst/>
                  <a:latin typeface="Cambria" panose="02040503050406030204" pitchFamily="18" charset="0"/>
                  <a:ea typeface="Cambria" panose="02040503050406030204" pitchFamily="18" charset="0"/>
                </a:rPr>
                <a:t> vi </a:t>
              </a:r>
              <a:r>
                <a:rPr lang="en-US" sz="5400" dirty="0" err="1">
                  <a:solidFill>
                    <a:srgbClr val="FF0000"/>
                  </a:solidFill>
                  <a:effectLst/>
                  <a:latin typeface="Cambria" panose="02040503050406030204" pitchFamily="18" charset="0"/>
                  <a:ea typeface="Cambria" panose="02040503050406030204" pitchFamily="18" charset="0"/>
                </a:rPr>
                <a:t>khuẩn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phát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triển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tốt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nhất</a:t>
              </a:r>
              <a:r>
                <a:rPr lang="en-US" sz="5400" dirty="0">
                  <a:solidFill>
                    <a:srgbClr val="FF0000"/>
                  </a:solidFill>
                  <a:effectLst/>
                  <a:latin typeface="Cambria" panose="02040503050406030204" pitchFamily="18" charset="0"/>
                  <a:ea typeface="Cambria" panose="02040503050406030204" pitchFamily="18" charset="0"/>
                </a:rPr>
                <a:t> ở </a:t>
              </a:r>
              <a:r>
                <a:rPr lang="en-US" sz="5400" dirty="0" err="1">
                  <a:solidFill>
                    <a:srgbClr val="FF0000"/>
                  </a:solidFill>
                  <a:effectLst/>
                  <a:latin typeface="Cambria" panose="02040503050406030204" pitchFamily="18" charset="0"/>
                  <a:ea typeface="Cambria" panose="02040503050406030204" pitchFamily="18" charset="0"/>
                </a:rPr>
                <a:t>nước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ấm</a:t>
              </a:r>
              <a:r>
                <a:rPr lang="en-US" sz="5400" dirty="0">
                  <a:solidFill>
                    <a:srgbClr val="FF0000"/>
                  </a:solidFill>
                  <a:effectLst/>
                  <a:latin typeface="Cambria" panose="02040503050406030204" pitchFamily="18" charset="0"/>
                  <a:ea typeface="Cambria" panose="02040503050406030204" pitchFamily="18" charset="0"/>
                </a:rPr>
                <a:t> 30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 </a:t>
              </a:r>
              <a:r>
                <a:rPr lang="en-US" sz="5400" dirty="0" err="1">
                  <a:solidFill>
                    <a:srgbClr val="FF0000"/>
                  </a:solidFill>
                  <a:effectLst/>
                  <a:latin typeface="Cambria" panose="02040503050406030204" pitchFamily="18" charset="0"/>
                  <a:ea typeface="Cambria" panose="02040503050406030204" pitchFamily="18" charset="0"/>
                </a:rPr>
                <a:t>đến</a:t>
              </a:r>
              <a:r>
                <a:rPr lang="en-US" sz="5400" dirty="0">
                  <a:solidFill>
                    <a:srgbClr val="FF0000"/>
                  </a:solidFill>
                  <a:effectLst/>
                  <a:latin typeface="Cambria" panose="02040503050406030204" pitchFamily="18" charset="0"/>
                  <a:ea typeface="Cambria" panose="02040503050406030204" pitchFamily="18" charset="0"/>
                </a:rPr>
                <a:t> 50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Sau khi muối từ 3 đến 4 ngày, quả sung có những thay đổi gì về màu sắc, mùi vị?</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a:solidFill>
                    <a:srgbClr val="FF0000"/>
                  </a:solidFill>
                  <a:effectLst/>
                  <a:latin typeface="Cambria" panose="02040503050406030204" pitchFamily="18" charset="0"/>
                  <a:ea typeface="Cambria" panose="02040503050406030204" pitchFamily="18" charset="0"/>
                </a:rPr>
                <a:t>Sau </a:t>
              </a:r>
              <a:r>
                <a:rPr lang="en-US" sz="4800" dirty="0" err="1">
                  <a:solidFill>
                    <a:srgbClr val="FF0000"/>
                  </a:solidFill>
                  <a:effectLst/>
                  <a:latin typeface="Cambria" panose="02040503050406030204" pitchFamily="18" charset="0"/>
                  <a:ea typeface="Cambria" panose="02040503050406030204" pitchFamily="18" charset="0"/>
                </a:rPr>
                <a:t>khi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muối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được</a:t>
              </a:r>
              <a:r>
                <a:rPr lang="en-US" sz="4800" dirty="0">
                  <a:solidFill>
                    <a:srgbClr val="FF0000"/>
                  </a:solidFill>
                  <a:effectLst/>
                  <a:latin typeface="Cambria" panose="02040503050406030204" pitchFamily="18" charset="0"/>
                  <a:ea typeface="Cambria" panose="02040503050406030204" pitchFamily="18" charset="0"/>
                </a:rPr>
                <a:t> 3 </a:t>
              </a:r>
              <a:r>
                <a:rPr lang="en-US" sz="4800" dirty="0" err="1">
                  <a:solidFill>
                    <a:srgbClr val="FF0000"/>
                  </a:solidFill>
                  <a:effectLst/>
                  <a:latin typeface="Cambria" panose="02040503050406030204" pitchFamily="18" charset="0"/>
                  <a:ea typeface="Cambria" panose="02040503050406030204" pitchFamily="18" charset="0"/>
                </a:rPr>
                <a:t>đến</a:t>
              </a:r>
              <a:r>
                <a:rPr lang="en-US" sz="4800" dirty="0">
                  <a:solidFill>
                    <a:srgbClr val="FF0000"/>
                  </a:solidFill>
                  <a:effectLst/>
                  <a:latin typeface="Cambria" panose="02040503050406030204" pitchFamily="18" charset="0"/>
                  <a:ea typeface="Cambria" panose="02040503050406030204" pitchFamily="18" charset="0"/>
                </a:rPr>
                <a:t> 4 </a:t>
              </a:r>
              <a:r>
                <a:rPr lang="en-US" sz="4800" dirty="0" err="1">
                  <a:solidFill>
                    <a:srgbClr val="FF0000"/>
                  </a:solidFill>
                  <a:effectLst/>
                  <a:latin typeface="Cambria" panose="02040503050406030204" pitchFamily="18" charset="0"/>
                  <a:ea typeface="Cambria" panose="02040503050406030204" pitchFamily="18" charset="0"/>
                </a:rPr>
                <a:t>ngày</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chuyển</a:t>
              </a:r>
              <a:r>
                <a:rPr lang="en-US" sz="4800" dirty="0">
                  <a:solidFill>
                    <a:srgbClr val="FF0000"/>
                  </a:solidFill>
                  <a:effectLst/>
                  <a:latin typeface="Cambria" panose="02040503050406030204" pitchFamily="18" charset="0"/>
                  <a:ea typeface="Cambria" panose="02040503050406030204" pitchFamily="18" charset="0"/>
                </a:rPr>
                <a:t> sang </a:t>
              </a:r>
              <a:r>
                <a:rPr lang="en-US" sz="4800" dirty="0" err="1">
                  <a:solidFill>
                    <a:srgbClr val="FF0000"/>
                  </a:solidFill>
                  <a:effectLst/>
                  <a:latin typeface="Cambria" panose="02040503050406030204" pitchFamily="18" charset="0"/>
                  <a:ea typeface="Cambria" panose="02040503050406030204" pitchFamily="18" charset="0"/>
                </a:rPr>
                <a:t>màu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vàng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có</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thơm</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ngon</a:t>
              </a:r>
              <a:r>
                <a:rPr lang="en-US" sz="4800"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có vai trò gì trong chế biến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 khuẩn lactic có vai trò cân bằng hệ vi khuẩn đường ruột.</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594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772400" y="2857500"/>
            <a:ext cx="8763000" cy="4431983"/>
          </a:xfrm>
          <a:prstGeom prst="rect">
            <a:avLst/>
          </a:prstGeom>
        </p:spPr>
        <p:txBody>
          <a:bodyPr wrap="square" lIns="0" tIns="0" rIns="0" bIns="0" rtlCol="0" anchor="t">
            <a:spAutoFit/>
          </a:bodyPr>
          <a:lstStyle/>
          <a:p>
            <a:pPr algn="ctr"/>
            <a:r>
              <a:rPr lang="vi-VN" sz="4800" dirty="0">
                <a:solidFill>
                  <a:srgbClr val="FF0000"/>
                </a:solidFill>
                <a:latin typeface="Cambria" panose="02040503050406030204" pitchFamily="18" charset="0"/>
                <a:ea typeface="Cambria" panose="02040503050406030204" pitchFamily="18" charset="0"/>
                <a:cs typeface="Cabin"/>
                <a:sym typeface="Cabin"/>
              </a:rPr>
              <a:t>Vi khuẩn lactic chuyển hoá đường trong rau, củ, quả thành axit lactic khiến cho rau củ có vị chua dịu, màu vàng đặc trưng, thơm và ngon miệng. Đây là món ăn mà nhiều người yêu thích</a:t>
            </a:r>
            <a:endParaRPr lang="en-US" sz="48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thử sữa chua dừa tự nhiên - Liệu có dừa thật không- #shorts">
            <a:hlinkClick r:id="" action="ppaction://media"/>
            <a:extLst>
              <a:ext uri="{FF2B5EF4-FFF2-40B4-BE49-F238E27FC236}">
                <a16:creationId xmlns:a16="http://schemas.microsoft.com/office/drawing/2014/main" id="{E957A219-17E9-C71C-125D-8A9A9DD48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6629400" cy="9889067"/>
          </a:xfrm>
          <a:prstGeom prst="rect">
            <a:avLst/>
          </a:prstGeom>
        </p:spPr>
      </p:pic>
      <p:grpSp>
        <p:nvGrpSpPr>
          <p:cNvPr id="3" name="Group 4">
            <a:extLst>
              <a:ext uri="{FF2B5EF4-FFF2-40B4-BE49-F238E27FC236}">
                <a16:creationId xmlns:a16="http://schemas.microsoft.com/office/drawing/2014/main" id="{3901EB13-3FE9-64BF-F5F9-EB0D992DF6F7}"/>
              </a:ext>
            </a:extLst>
          </p:cNvPr>
          <p:cNvGrpSpPr/>
          <p:nvPr/>
        </p:nvGrpSpPr>
        <p:grpSpPr>
          <a:xfrm>
            <a:off x="7620000" y="1866900"/>
            <a:ext cx="6248400" cy="4114800"/>
            <a:chOff x="0" y="0"/>
            <a:chExt cx="13837408" cy="1577677"/>
          </a:xfrm>
          <a:solidFill>
            <a:schemeClr val="accent5">
              <a:lumMod val="20000"/>
              <a:lumOff val="80000"/>
            </a:schemeClr>
          </a:solidFill>
        </p:grpSpPr>
        <p:grpSp>
          <p:nvGrpSpPr>
            <p:cNvPr id="4" name="Group 5">
              <a:extLst>
                <a:ext uri="{FF2B5EF4-FFF2-40B4-BE49-F238E27FC236}">
                  <a16:creationId xmlns:a16="http://schemas.microsoft.com/office/drawing/2014/main" id="{ED24DE0D-F8D5-A334-51A5-2EB1B212C427}"/>
                </a:ext>
              </a:extLst>
            </p:cNvPr>
            <p:cNvGrpSpPr/>
            <p:nvPr/>
          </p:nvGrpSpPr>
          <p:grpSpPr>
            <a:xfrm>
              <a:off x="0" y="0"/>
              <a:ext cx="13837408" cy="1577677"/>
              <a:chOff x="0" y="0"/>
              <a:chExt cx="3056431" cy="348480"/>
            </a:xfrm>
            <a:grpFill/>
          </p:grpSpPr>
          <p:sp>
            <p:nvSpPr>
              <p:cNvPr id="6" name="Freeform 6">
                <a:extLst>
                  <a:ext uri="{FF2B5EF4-FFF2-40B4-BE49-F238E27FC236}">
                    <a16:creationId xmlns:a16="http://schemas.microsoft.com/office/drawing/2014/main" id="{E4D64EFB-7B8C-5D83-9D0B-31CDB85A86AB}"/>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7">
              <a:extLst>
                <a:ext uri="{FF2B5EF4-FFF2-40B4-BE49-F238E27FC236}">
                  <a16:creationId xmlns:a16="http://schemas.microsoft.com/office/drawing/2014/main" id="{C64BF9B8-F1DD-6072-A34C-BEE8D4B555C6}"/>
                </a:ext>
              </a:extLst>
            </p:cNvPr>
            <p:cNvSpPr txBox="1"/>
            <p:nvPr/>
          </p:nvSpPr>
          <p:spPr>
            <a:xfrm>
              <a:off x="168749" y="262946"/>
              <a:ext cx="13361933" cy="944050"/>
            </a:xfrm>
            <a:prstGeom prst="rect">
              <a:avLst/>
            </a:prstGeom>
            <a:grpFill/>
          </p:spPr>
          <p:txBody>
            <a:bodyPr wrap="square" lIns="0" tIns="0" rIns="0" bIns="0" rtlCol="0" anchor="t">
              <a:spAutoFit/>
            </a:bodyPr>
            <a:lstStyle/>
            <a:p>
              <a:pPr marL="0" marR="0" lvl="1" indent="0" algn="ctr" defTabSz="914400" rtl="0" eaLnBrk="1" fontAlgn="auto" latinLnBrk="0" hangingPunct="1">
                <a:lnSpc>
                  <a:spcPts val="4799"/>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Bằng trải nghiệm của mình, em hãy cho biết mùi, vị của sữa chua như thế nào.</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grpSp>
      <p:sp>
        <p:nvSpPr>
          <p:cNvPr id="7" name="Freeform 16">
            <a:extLst>
              <a:ext uri="{FF2B5EF4-FFF2-40B4-BE49-F238E27FC236}">
                <a16:creationId xmlns:a16="http://schemas.microsoft.com/office/drawing/2014/main" id="{8C89C32C-9DE9-0CD4-FEAD-D0CAA4BA0039}"/>
              </a:ext>
            </a:extLst>
          </p:cNvPr>
          <p:cNvSpPr/>
          <p:nvPr/>
        </p:nvSpPr>
        <p:spPr>
          <a:xfrm>
            <a:off x="13792200" y="2019300"/>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Ngoài quả sung, chúng ta có thể dùng những loại rau, củ, quả nào khác để muối chua?</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050" name="Picture 2" descr="Những thương hiệu cải chua, dưa muối giòn ngon, bạn nên thử">
            <a:extLst>
              <a:ext uri="{FF2B5EF4-FFF2-40B4-BE49-F238E27FC236}">
                <a16:creationId xmlns:a16="http://schemas.microsoft.com/office/drawing/2014/main" id="{B6D02DBC-8FF2-FF94-C285-F9433DDBA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219700"/>
            <a:ext cx="815615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cho muối và đường vào nước muối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Vì cho muối hạn chế sự sinh trưởng của vi khuẩn có hại. Đường hạn chế sự sinh trưởng của vi khuẩn có hại.</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763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Mùa đông nhiệt độ môi trường thấp, em nên làm gì để muối chua rau, củ, quả thành công?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381000" y="5486400"/>
            <a:ext cx="11887200" cy="4800600"/>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lọ muối dưa ở nơi kín gió, gần bếp hoặc gần nguồn nhiệt. Nhiệt độ ấm sẽ làm vi khuẩn lactic tăng số lượng nhanh hơn, từ đó làm chua sản phẩm. Khi muối rau củ quả trong mùa đông lạnh, cần sử dụng nước ấm để tạo điều kiện thuận lợi cho vi khuẩn lactic hoạt động.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463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4358640" y="1034374"/>
            <a:ext cx="1075029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69551"/>
            </a:xfrm>
            <a:prstGeom prst="rect">
              <a:avLst/>
            </a:prstGeom>
            <a:noFill/>
          </p:spPr>
          <p:txBody>
            <a:bodyPr wrap="square" rtlCol="0">
              <a:spAutoFit/>
            </a:bodyPr>
            <a:lstStyle/>
            <a:p>
              <a:pPr algn="ctr" defTabSz="1371600">
                <a:defRPr/>
              </a:pP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món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rau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quả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muối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em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biết</a:t>
              </a:r>
              <a:r>
                <a:rPr lang="en-US" sz="5400" b="1" dirty="0">
                  <a:solidFill>
                    <a:prstClr val="black"/>
                  </a:solidFill>
                  <a:latin typeface="Cambria" panose="02040503050406030204" pitchFamily="18" charset="0"/>
                  <a:ea typeface="Cambria" panose="02040503050406030204" pitchFamily="18" charset="0"/>
                </a:rPr>
                <a:t>.</a:t>
              </a:r>
              <a:endParaRPr lang="vi-VN" sz="5400" b="1" dirty="0">
                <a:solidFill>
                  <a:prstClr val="black"/>
                </a:solidFill>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978908"/>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algn="ctr">
                <a:lnSpc>
                  <a:spcPct val="120000"/>
                </a:lnSpc>
                <a:spcBef>
                  <a:spcPts val="0"/>
                </a:spcBef>
                <a:spcAft>
                  <a:spcPts val="0"/>
                </a:spcAft>
              </a:pPr>
              <a:r>
                <a:rPr lang="nl-NL" sz="4400" dirty="0">
                  <a:effectLst/>
                  <a:latin typeface="Cambria" panose="02040503050406030204" pitchFamily="18" charset="0"/>
                  <a:ea typeface="Cambria" panose="02040503050406030204" pitchFamily="18" charset="0"/>
                </a:rPr>
                <a:t>Đây là món ăn tốt cho hệ tiêu hoá. Tuy nhiên, những đối tượng nào cần hạn chế ăn các món muối này?</a:t>
              </a:r>
              <a:endParaRPr lang="en-US" sz="4400" dirty="0">
                <a:effectLst/>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5295900"/>
            <a:ext cx="9448800" cy="46838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bệnh nhân cao huyết áp, tim mạch, thận yếu,...</a:t>
              </a:r>
              <a:endParaRPr kumimoji="0" lang="vi-VN" sz="6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sản phẩm muối chua cần được bảo quản như thế nào? Thời gian sử dụng được bao lâu?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28977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Bảo quản kín trong lọ thuỷ tinh, lọ sành sứ, không nên để ăn quá lâu, đặc biệt khi có mùi vị, màu sắc lạ thì tuyệt đối không ăn.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Nhiều loại rau củ muối chua nổi váng màu trắng thì còn ăn được nữa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61515" y="3757363"/>
              <a:ext cx="6094476" cy="219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nên ăn sống rau củ muối khi có váng trắng mà cần rửa sạch, đem xào hoặc nấu chín,...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497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6">
                <a:extLst>
                  <a:ext uri="{96DAC541-7B7A-43D3-8B79-37D633B846F1}">
                    <asvg:svgBlip xmlns:asvg="http://schemas.microsoft.com/office/drawing/2016/SVG/main" r:embed="rId7"/>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6"/>
          <a:stretch>
            <a:fillRect/>
          </a:stretch>
        </p:blipFill>
        <p:spPr>
          <a:xfrm>
            <a:off x="3429000" y="33909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7"/>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Hình ảnh Rau Củ Quả PNG, Vector, PSD, và biểu tượng để tải về miễn phí |  pngtree">
            <a:extLst>
              <a:ext uri="{FF2B5EF4-FFF2-40B4-BE49-F238E27FC236}">
                <a16:creationId xmlns:a16="http://schemas.microsoft.com/office/drawing/2014/main" id="{7C64C0C4-A09E-AE3D-4B92-D9DD442A17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89604" l="3226" r="97013">
                        <a14:foregroundMark x1="7766" y1="47525" x2="18280" y2="53465"/>
                        <a14:foregroundMark x1="14576" y1="77475" x2="26404" y2="73020"/>
                        <a14:foregroundMark x1="12903" y1="64851" x2="29152" y2="64851"/>
                        <a14:foregroundMark x1="11231" y1="79703" x2="25448" y2="83168"/>
                        <a14:foregroundMark x1="4779" y1="52475" x2="4062" y2="65347"/>
                        <a14:foregroundMark x1="4062" y1="65347" x2="4898" y2="65594"/>
                        <a14:foregroundMark x1="3345" y1="47525" x2="4779" y2="55941"/>
                        <a14:foregroundMark x1="67145" y1="89356" x2="92234" y2="76238"/>
                        <a14:foregroundMark x1="92234" y1="76238" x2="97013" y2="60891"/>
                        <a14:foregroundMark x1="97013" y1="60891" x2="95460" y2="6138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372100"/>
            <a:ext cx="6781800" cy="3273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400" y="1638300"/>
            <a:ext cx="17225527" cy="66294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1066800" y="2019300"/>
            <a:ext cx="16154400" cy="5909310"/>
          </a:xfrm>
          <a:prstGeom prst="rect">
            <a:avLst/>
          </a:prstGeom>
          <a:noFill/>
        </p:spPr>
        <p:txBody>
          <a:bodyPr wrap="square" rtlCol="0">
            <a:spAutoFit/>
          </a:bodyPr>
          <a:lstStyle/>
          <a:p>
            <a:pPr algn="just"/>
            <a:r>
              <a:rPr lang="vi-VN" sz="5400" dirty="0">
                <a:latin typeface="Cambria" panose="02040503050406030204" pitchFamily="18" charset="0"/>
                <a:ea typeface="Cambria" panose="02040503050406030204" pitchFamily="18" charset="0"/>
              </a:rPr>
              <a:t>Vi khuẩn lactic có sẵn trong tự nhiên thường được sử dụng trong chế biến rau, củ, quả. Khi muối chua rau, củ, quả, vi khuẩn sử dụng đường có sẵn trong rau, củ, quả làm thức ăn. Chúng hoạt động tốt ở nhiệt độ từ 30 °C đến 50 °C, tạo ra sản phẩm có mùi thơm, vị chua nhẹ làm tăng giá trị dinh dưỡng và kéo dài thời gian sử dụng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marL="0" lvl="0" indent="0" algn="ctr">
              <a:lnSpc>
                <a:spcPts val="6000"/>
              </a:lnSpc>
              <a:spcBef>
                <a:spcPct val="0"/>
              </a:spcBef>
            </a:pPr>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có ở đâu và thường được dùng để làm gì?</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Vi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khuẩn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lactic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endParaRPr lang="en-US" sz="166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1538883"/>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Thức ăn của vi khuẩn lactic là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Thức ăn là đường có trong rau, củ, quả,...</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821</Words>
  <Application>Microsoft Office PowerPoint</Application>
  <PresentationFormat>Custom</PresentationFormat>
  <Paragraphs>40</Paragraphs>
  <Slides>29</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Thao Tran</cp:lastModifiedBy>
  <cp:revision>24</cp:revision>
  <dcterms:created xsi:type="dcterms:W3CDTF">2006-08-16T00:00:00Z</dcterms:created>
  <dcterms:modified xsi:type="dcterms:W3CDTF">2024-11-17T09:24:30Z</dcterms:modified>
  <dc:identifier>DAGU8QCx2sU</dc:identifier>
</cp:coreProperties>
</file>