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41"/>
  </p:notesMasterIdLst>
  <p:sldIdLst>
    <p:sldId id="558" r:id="rId8"/>
    <p:sldId id="267" r:id="rId9"/>
    <p:sldId id="257" r:id="rId10"/>
    <p:sldId id="376" r:id="rId11"/>
    <p:sldId id="430" r:id="rId12"/>
    <p:sldId id="429" r:id="rId13"/>
    <p:sldId id="262" r:id="rId14"/>
    <p:sldId id="263" r:id="rId15"/>
    <p:sldId id="305" r:id="rId16"/>
    <p:sldId id="304" r:id="rId17"/>
    <p:sldId id="422" r:id="rId18"/>
    <p:sldId id="312" r:id="rId19"/>
    <p:sldId id="265" r:id="rId20"/>
    <p:sldId id="560" r:id="rId21"/>
    <p:sldId id="266" r:id="rId22"/>
    <p:sldId id="276" r:id="rId23"/>
    <p:sldId id="349" r:id="rId24"/>
    <p:sldId id="346" r:id="rId25"/>
    <p:sldId id="414" r:id="rId26"/>
    <p:sldId id="431" r:id="rId27"/>
    <p:sldId id="415" r:id="rId28"/>
    <p:sldId id="416" r:id="rId29"/>
    <p:sldId id="417" r:id="rId30"/>
    <p:sldId id="374" r:id="rId31"/>
    <p:sldId id="352" r:id="rId32"/>
    <p:sldId id="428" r:id="rId33"/>
    <p:sldId id="432" r:id="rId34"/>
    <p:sldId id="264" r:id="rId35"/>
    <p:sldId id="433" r:id="rId36"/>
    <p:sldId id="434" r:id="rId37"/>
    <p:sldId id="358" r:id="rId38"/>
    <p:sldId id="335" r:id="rId39"/>
    <p:sldId id="55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showGuides="1">
      <p:cViewPr varScale="1">
        <p:scale>
          <a:sx n="66" d="100"/>
          <a:sy n="66" d="100"/>
        </p:scale>
        <p:origin x="90" y="7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14</a:t>
            </a:fld>
            <a:endParaRPr lang="en-US"/>
          </a:p>
        </p:txBody>
      </p:sp>
    </p:spTree>
    <p:extLst>
      <p:ext uri="{BB962C8B-B14F-4D97-AF65-F5344CB8AC3E}">
        <p14:creationId xmlns:p14="http://schemas.microsoft.com/office/powerpoint/2010/main" val="14772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20</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21</a:t>
            </a:fld>
            <a:endParaRPr lang="en-US"/>
          </a:p>
        </p:txBody>
      </p:sp>
    </p:spTree>
    <p:extLst>
      <p:ext uri="{BB962C8B-B14F-4D97-AF65-F5344CB8AC3E}">
        <p14:creationId xmlns:p14="http://schemas.microsoft.com/office/powerpoint/2010/main" val="74667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33</a:t>
            </a:fld>
            <a:endParaRPr lang="en-US"/>
          </a:p>
        </p:txBody>
      </p:sp>
    </p:spTree>
    <p:extLst>
      <p:ext uri="{BB962C8B-B14F-4D97-AF65-F5344CB8AC3E}">
        <p14:creationId xmlns:p14="http://schemas.microsoft.com/office/powerpoint/2010/main" val="1477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12/3/2025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12/3/2025</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12/3/2025</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E34C6A56-FC6F-52E4-E1BC-6B09BEDD617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12/3/2025</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id="{4845303B-88FE-80BA-2989-CAD2A4D839A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5C48F70-EBE7-41FF-89D2-922387F7AFD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913A7194-6689-2CA8-CB83-A84E0AF22A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audio" Target="../media/audio2.wav"/><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6.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45.wmf"/><Relationship Id="rId4" Type="http://schemas.openxmlformats.org/officeDocument/2006/relationships/audio" Target="../media/audio3.wav"/><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1.png"/><Relationship Id="rId3" Type="http://schemas.openxmlformats.org/officeDocument/2006/relationships/image" Target="../media/image24.png"/><Relationship Id="rId7" Type="http://schemas.openxmlformats.org/officeDocument/2006/relationships/image" Target="../media/image58.png"/><Relationship Id="rId12" Type="http://schemas.openxmlformats.org/officeDocument/2006/relationships/image" Target="../media/image70.sv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42.svg"/><Relationship Id="rId4" Type="http://schemas.openxmlformats.org/officeDocument/2006/relationships/image" Target="../media/image30.sv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6.sv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30.sv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bóng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7476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9"/>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spid="1026" name="TextBox1" r:id="rId2" imgW="4848120" imgH="1390680"/>
        </mc:Choice>
        <mc:Fallback>
          <p:control name="TextBox1" r:id="rId2" imgW="4848120" imgH="139068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để làm ra hạt cốm cần rất nhiều sự góp sức của thiên nhiên và con người. Đó là đất để người nông dân trồng cấy bông lúa (màu nâu), là nắng gió để nuôi lớn bông lúa (màu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860845" cy="4010845"/>
            <a:chOff x="229941" y="2058161"/>
            <a:chExt cx="10860845" cy="4010845"/>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507343"/>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Cốm là thức quả đặc trưng của Hà Nội,vì ở khổ thơ cuối có nhắc đến Hồ Gươm. Ngoài ra, tranh minh hoạ cũng vẽ cảnh Hồ Gươm với Tháp rùa rất đặc trưng, giúp cho việc nhận biết nơi làm ra cốm (thủ đô Hà Nội).</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đúng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Gợi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ngàng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mở</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đầu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tâm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theo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cốm</a:t>
              </a:r>
              <a:r>
                <a:rPr lang="en-US" sz="3600" dirty="0">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Hạt 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me, tay ba sàng sẩy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D19F8-A0F8-F1C8-3B3E-836C804D33E4}"/>
              </a:ext>
            </a:extLst>
          </p:cNvPr>
          <p:cNvPicPr>
            <a:picLocks noChangeAspect="1"/>
          </p:cNvPicPr>
          <p:nvPr/>
        </p:nvPicPr>
        <p:blipFill>
          <a:blip r:embed="rId2"/>
          <a:stretch>
            <a:fillRect/>
          </a:stretch>
        </p:blipFill>
        <p:spPr>
          <a:xfrm>
            <a:off x="1574419" y="-176965"/>
            <a:ext cx="8779001" cy="4163929"/>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rPr>
              <a:t>N</a:t>
            </a:r>
            <a:r>
              <a:rPr lang="vi-VN" sz="4800" dirty="0">
                <a:solidFill>
                  <a:schemeClr val="tx1"/>
                </a:solidFill>
              </a:rPr>
              <a:t>êu cảm xúc, suy nghĩ của mình sau khi đọc bài thơ.</a:t>
            </a:r>
            <a:endParaRPr lang="en-US" sz="4800" dirty="0">
              <a:solidFill>
                <a:schemeClr val="tx1"/>
              </a:solidFill>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40445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triến 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995920"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147647-100D-7EC2-1445-D2CAD94295F7}"/>
              </a:ext>
            </a:extLst>
          </p:cNvPr>
          <p:cNvSpPr txBox="1"/>
          <p:nvPr/>
        </p:nvSpPr>
        <p:spPr>
          <a:xfrm>
            <a:off x="3382682" y="207582"/>
            <a:ext cx="580195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8E7B24-1153-A0BD-CF95-64706E71BAF5}"/>
              </a:ext>
            </a:extLst>
          </p:cNvPr>
          <p:cNvPicPr>
            <a:picLocks noChangeAspect="1"/>
          </p:cNvPicPr>
          <p:nvPr/>
        </p:nvPicPr>
        <p:blipFill>
          <a:blip r:embed="rId3"/>
          <a:stretch>
            <a:fillRect/>
          </a:stretch>
        </p:blipFill>
        <p:spPr>
          <a:xfrm>
            <a:off x="-577357" y="1387630"/>
            <a:ext cx="6194073" cy="5200339"/>
          </a:xfrm>
          <a:prstGeom prst="rect">
            <a:avLst/>
          </a:prstGeom>
        </p:spPr>
      </p:pic>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p>
          <a:p>
            <a:pPr algn="just"/>
            <a:r>
              <a:rPr lang="vi-VN" sz="2400" b="0" i="0" dirty="0">
                <a:solidFill>
                  <a:srgbClr val="000000"/>
                </a:solidFill>
                <a:effectLst/>
                <a:latin typeface="Cambria" panose="02040503050406030204" pitchFamily="18" charset="0"/>
                <a:ea typeface="Cambria" panose="02040503050406030204" pitchFamily="18" charset="0"/>
              </a:rPr>
              <a:t>Hạt 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me, tay ba sàng sẩy</a:t>
            </a: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877</TotalTime>
  <Words>1213</Words>
  <Application>Microsoft Office PowerPoint</Application>
  <PresentationFormat>Widescreen</PresentationFormat>
  <Paragraphs>102</Paragraphs>
  <Slides>33</Slides>
  <Notes>5</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33</vt:i4>
      </vt:variant>
    </vt:vector>
  </HeadingPairs>
  <TitlesOfParts>
    <vt:vector size="49" baseType="lpstr">
      <vt:lpstr>Aptos</vt:lpstr>
      <vt:lpstr>Aptos Display</vt:lpstr>
      <vt:lpstr>Arial</vt:lpstr>
      <vt:lpstr>Calibri</vt:lpstr>
      <vt:lpstr>Calibri Light</vt:lpstr>
      <vt:lpstr>Cambria</vt:lpstr>
      <vt:lpstr>Coiny</vt:lpstr>
      <vt:lpstr>等线</vt:lpstr>
      <vt:lpstr>Roboto</vt:lpstr>
      <vt:lpstr>UTM Mother</vt:lpstr>
      <vt:lpstr>UVN Banh Mi</vt:lpstr>
      <vt:lpstr>Wingdings</vt: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31</cp:revision>
  <dcterms:created xsi:type="dcterms:W3CDTF">2023-07-30T15:19:28Z</dcterms:created>
  <dcterms:modified xsi:type="dcterms:W3CDTF">2025-03-12T14:07:00Z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