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558" r:id="rId2"/>
    <p:sldId id="326" r:id="rId3"/>
    <p:sldId id="257" r:id="rId4"/>
    <p:sldId id="325" r:id="rId5"/>
    <p:sldId id="262" r:id="rId6"/>
    <p:sldId id="269" r:id="rId7"/>
    <p:sldId id="390" r:id="rId8"/>
    <p:sldId id="391" r:id="rId9"/>
    <p:sldId id="392" r:id="rId10"/>
    <p:sldId id="312" r:id="rId11"/>
    <p:sldId id="5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1134" y="5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C5A86-B078-4F62-A710-0138F2E022EF}" type="datetimeFigureOut">
              <a:rPr lang="en-US" smtClean="0"/>
              <a:t>18-Feb-25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C6B5A-DB48-43C0-9059-D062B7718969}" type="slidenum">
              <a:rPr lang="en-US" smtClean="0"/>
              <a:t>‹#›</a:t>
            </a:fld>
            <a:endParaRPr lang="en-US"/>
          </a:p>
        </p:txBody>
      </p:sp>
    </p:spTree>
    <p:extLst>
      <p:ext uri="{BB962C8B-B14F-4D97-AF65-F5344CB8AC3E}">
        <p14:creationId xmlns:p14="http://schemas.microsoft.com/office/powerpoint/2010/main" val="3748274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CD8F2-2A14-20A1-F7A2-F00E366EC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136F5-EE2C-3EAB-4497-94F664BC6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31BD2-3FD9-A9C1-B165-344895F9D5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4D21FE-1E94-15AC-50C7-2D0748316CB9}"/>
              </a:ext>
            </a:extLst>
          </p:cNvPr>
          <p:cNvSpPr>
            <a:spLocks noGrp="1"/>
          </p:cNvSpPr>
          <p:nvPr>
            <p:ph type="sldNum" sz="quarter" idx="5"/>
          </p:nvPr>
        </p:nvSpPr>
        <p:spPr/>
        <p:txBody>
          <a:bodyPr/>
          <a:lstStyle/>
          <a:p>
            <a:fld id="{A60E8968-0AD4-4A98-931E-E8D0A08F7B57}" type="slidenum">
              <a:rPr lang="en-US" smtClean="0"/>
              <a:t>11</a:t>
            </a:fld>
            <a:endParaRPr lang="en-US"/>
          </a:p>
        </p:txBody>
      </p:sp>
    </p:spTree>
    <p:extLst>
      <p:ext uri="{BB962C8B-B14F-4D97-AF65-F5344CB8AC3E}">
        <p14:creationId xmlns:p14="http://schemas.microsoft.com/office/powerpoint/2010/main" val="46540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73008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816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756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3002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7050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942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30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191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18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957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562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4999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2"/>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descr="未标题-1"/>
          <p:cNvPicPr>
            <a:picLocks noChangeAspect="1"/>
          </p:cNvPicPr>
          <p:nvPr/>
        </p:nvPicPr>
        <p:blipFill>
          <a:blip r:embed="rId3">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4"/>
          <a:stretch>
            <a:fillRect/>
          </a:stretch>
        </p:blipFill>
        <p:spPr>
          <a:xfrm>
            <a:off x="10550525" y="347980"/>
            <a:ext cx="1642110" cy="2591435"/>
          </a:xfrm>
          <a:prstGeom prst="rect">
            <a:avLst/>
          </a:prstGeom>
        </p:spPr>
      </p:pic>
      <p:pic>
        <p:nvPicPr>
          <p:cNvPr id="19" name="图片 18" descr="未标题-5"/>
          <p:cNvPicPr>
            <a:picLocks noChangeAspect="1"/>
          </p:cNvPicPr>
          <p:nvPr/>
        </p:nvPicPr>
        <p:blipFill>
          <a:blip r:embed="rId5"/>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6"/>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7"/>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6"/>
          <a:stretch>
            <a:fillRect/>
          </a:stretch>
        </p:blipFill>
        <p:spPr>
          <a:xfrm>
            <a:off x="10148570" y="5429250"/>
            <a:ext cx="3119755" cy="1873250"/>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49" name="图片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pic>
        <p:nvPicPr>
          <p:cNvPr id="17" name="Picture 16">
            <a:extLst>
              <a:ext uri="{FF2B5EF4-FFF2-40B4-BE49-F238E27FC236}">
                <a16:creationId xmlns:a16="http://schemas.microsoft.com/office/drawing/2014/main" id="{2F86274C-FA40-4A8B-AA62-38FE93D4D9BB}"/>
              </a:ext>
            </a:extLst>
          </p:cNvPr>
          <p:cNvPicPr>
            <a:picLocks noChangeAspect="1"/>
          </p:cNvPicPr>
          <p:nvPr/>
        </p:nvPicPr>
        <p:blipFill>
          <a:blip r:embed="rId12"/>
          <a:stretch>
            <a:fillRect/>
          </a:stretch>
        </p:blipFill>
        <p:spPr>
          <a:xfrm>
            <a:off x="1980843" y="1866768"/>
            <a:ext cx="8230313"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12B3D-C55B-2292-AC34-39E17EC64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30414-2E26-3CD2-891D-230B7AC4E21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98F0640-D3FA-84AE-8262-0FF86A5BD27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589B4061-0BB8-5D8D-13FF-D3D244D6D7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28016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8135" flipH="1">
            <a:off x="9146955" y="4038848"/>
            <a:ext cx="3092524" cy="3092524"/>
          </a:xfrm>
          <a:prstGeom prst="rect">
            <a:avLst/>
          </a:prstGeom>
        </p:spPr>
      </p:pic>
      <p:sp>
        <p:nvSpPr>
          <p:cNvPr id="24" name="Google Shape;542;p39">
            <a:extLst>
              <a:ext uri="{FF2B5EF4-FFF2-40B4-BE49-F238E27FC236}">
                <a16:creationId xmlns:a16="http://schemas.microsoft.com/office/drawing/2014/main" id="{2C7FC5DB-1E9C-4DF3-8147-A44FA6CF3893}"/>
              </a:ext>
            </a:extLst>
          </p:cNvPr>
          <p:cNvSpPr/>
          <p:nvPr/>
        </p:nvSpPr>
        <p:spPr>
          <a:xfrm>
            <a:off x="2739629" y="1466971"/>
            <a:ext cx="6227021" cy="3473753"/>
          </a:xfrm>
          <a:custGeom>
            <a:avLst/>
            <a:gdLst/>
            <a:ahLst/>
            <a:cxnLst/>
            <a:rect l="l" t="t" r="r" b="b"/>
            <a:pathLst>
              <a:path w="43198" h="30328" extrusionOk="0">
                <a:moveTo>
                  <a:pt x="21526" y="0"/>
                </a:moveTo>
                <a:cubicBezTo>
                  <a:pt x="15938" y="0"/>
                  <a:pt x="9543" y="411"/>
                  <a:pt x="5904" y="3875"/>
                </a:cubicBezTo>
                <a:cubicBezTo>
                  <a:pt x="1401" y="8211"/>
                  <a:pt x="0" y="19186"/>
                  <a:pt x="5337" y="23389"/>
                </a:cubicBezTo>
                <a:cubicBezTo>
                  <a:pt x="8864" y="26197"/>
                  <a:pt x="14236" y="26811"/>
                  <a:pt x="19274" y="26811"/>
                </a:cubicBezTo>
                <a:cubicBezTo>
                  <a:pt x="21717" y="26811"/>
                  <a:pt x="24082" y="26667"/>
                  <a:pt x="26119" y="26558"/>
                </a:cubicBezTo>
                <a:lnTo>
                  <a:pt x="26119" y="26558"/>
                </a:lnTo>
                <a:cubicBezTo>
                  <a:pt x="25719" y="27492"/>
                  <a:pt x="23550" y="30227"/>
                  <a:pt x="24584" y="30327"/>
                </a:cubicBezTo>
                <a:cubicBezTo>
                  <a:pt x="24594" y="30328"/>
                  <a:pt x="24604" y="30328"/>
                  <a:pt x="24614" y="30328"/>
                </a:cubicBezTo>
                <a:cubicBezTo>
                  <a:pt x="26048" y="30328"/>
                  <a:pt x="32757" y="25724"/>
                  <a:pt x="32757" y="25724"/>
                </a:cubicBezTo>
                <a:cubicBezTo>
                  <a:pt x="32757" y="25724"/>
                  <a:pt x="34558" y="25324"/>
                  <a:pt x="35192" y="25057"/>
                </a:cubicBezTo>
                <a:cubicBezTo>
                  <a:pt x="41230" y="22655"/>
                  <a:pt x="43198" y="16217"/>
                  <a:pt x="42597" y="10246"/>
                </a:cubicBezTo>
                <a:cubicBezTo>
                  <a:pt x="42230" y="6744"/>
                  <a:pt x="41063" y="3174"/>
                  <a:pt x="37727" y="1473"/>
                </a:cubicBezTo>
                <a:cubicBezTo>
                  <a:pt x="35247" y="194"/>
                  <a:pt x="32092" y="18"/>
                  <a:pt x="29159" y="18"/>
                </a:cubicBezTo>
                <a:cubicBezTo>
                  <a:pt x="28344" y="18"/>
                  <a:pt x="27547" y="32"/>
                  <a:pt x="26786" y="39"/>
                </a:cubicBezTo>
                <a:cubicBezTo>
                  <a:pt x="26657" y="40"/>
                  <a:pt x="26526" y="40"/>
                  <a:pt x="26394" y="40"/>
                </a:cubicBezTo>
                <a:cubicBezTo>
                  <a:pt x="24920" y="40"/>
                  <a:pt x="23262" y="0"/>
                  <a:pt x="21526" y="0"/>
                </a:cubicBezTo>
                <a:close/>
              </a:path>
            </a:pathLst>
          </a:custGeom>
          <a:ln w="76200"/>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354E"/>
              </a:solidFill>
              <a:effectLst/>
              <a:uLnTx/>
              <a:uFillTx/>
              <a:latin typeface="Arial"/>
              <a:ea typeface="+mn-ea"/>
              <a:cs typeface="+mn-cs"/>
              <a:sym typeface="Arial"/>
            </a:endParaRPr>
          </a:p>
        </p:txBody>
      </p:sp>
      <p:pic>
        <p:nvPicPr>
          <p:cNvPr id="25" name="Picture 24">
            <a:extLst>
              <a:ext uri="{FF2B5EF4-FFF2-40B4-BE49-F238E27FC236}">
                <a16:creationId xmlns:a16="http://schemas.microsoft.com/office/drawing/2014/main" id="{BA20FC66-E4A3-4098-A1A0-9B252B6A64AF}"/>
              </a:ext>
            </a:extLst>
          </p:cNvPr>
          <p:cNvPicPr>
            <a:picLocks noChangeAspect="1"/>
          </p:cNvPicPr>
          <p:nvPr/>
        </p:nvPicPr>
        <p:blipFill>
          <a:blip r:embed="rId6"/>
          <a:stretch>
            <a:fillRect/>
          </a:stretch>
        </p:blipFill>
        <p:spPr>
          <a:xfrm>
            <a:off x="2934576" y="1995195"/>
            <a:ext cx="6151397" cy="2353260"/>
          </a:xfrm>
          <a:prstGeom prst="rect">
            <a:avLst/>
          </a:prstGeom>
        </p:spPr>
      </p:pic>
      <p:pic>
        <p:nvPicPr>
          <p:cNvPr id="31" name="Picture 8" descr="https://i.pinimg.com/564x/3b/10/37/3b1037fde6f90055ff49d688133d9c45.jpg">
            <a:extLst>
              <a:ext uri="{FF2B5EF4-FFF2-40B4-BE49-F238E27FC236}">
                <a16:creationId xmlns:a16="http://schemas.microsoft.com/office/drawing/2014/main" id="{077A090F-9FE1-4DE1-BE51-761C6730712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876095" y="2714397"/>
            <a:ext cx="5362575" cy="403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36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4"/>
          <a:stretch>
            <a:fillRect/>
          </a:stretch>
        </p:blipFill>
        <p:spPr>
          <a:xfrm>
            <a:off x="299085" y="314325"/>
            <a:ext cx="11594465" cy="6210300"/>
          </a:xfrm>
          <a:prstGeom prst="rect">
            <a:avLst/>
          </a:prstGeom>
        </p:spPr>
      </p:pic>
      <p:pic>
        <p:nvPicPr>
          <p:cNvPr id="41" name="图片 40" descr="fwf"/>
          <p:cNvPicPr>
            <a:picLocks noChangeAspect="1"/>
          </p:cNvPicPr>
          <p:nvPr/>
        </p:nvPicPr>
        <p:blipFill>
          <a:blip r:embed="rId5"/>
          <a:stretch>
            <a:fillRect/>
          </a:stretch>
        </p:blipFill>
        <p:spPr>
          <a:xfrm flipH="1">
            <a:off x="0" y="-19050"/>
            <a:ext cx="2881630" cy="3603625"/>
          </a:xfrm>
          <a:prstGeom prst="rect">
            <a:avLst/>
          </a:prstGeom>
        </p:spPr>
      </p:pic>
      <p:pic>
        <p:nvPicPr>
          <p:cNvPr id="9" name="图片 8" descr="而我国"/>
          <p:cNvPicPr>
            <a:picLocks noChangeAspect="1"/>
          </p:cNvPicPr>
          <p:nvPr/>
        </p:nvPicPr>
        <p:blipFill>
          <a:blip r:embed="rId6"/>
          <a:stretch>
            <a:fillRect/>
          </a:stretch>
        </p:blipFill>
        <p:spPr>
          <a:xfrm>
            <a:off x="9218930" y="5371465"/>
            <a:ext cx="2973070" cy="1486535"/>
          </a:xfrm>
          <a:prstGeom prst="rect">
            <a:avLst/>
          </a:prstGeom>
        </p:spPr>
      </p:pic>
      <p:pic>
        <p:nvPicPr>
          <p:cNvPr id="2" name="Bài hát về các hình khối (shapes song)">
            <a:hlinkClick r:id="" action="ppaction://media"/>
            <a:extLst>
              <a:ext uri="{FF2B5EF4-FFF2-40B4-BE49-F238E27FC236}">
                <a16:creationId xmlns:a16="http://schemas.microsoft.com/office/drawing/2014/main" id="{F08AA2BF-2668-DEF1-04A3-CE433376231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500"/>
                                        <p:tgtEl>
                                          <p:spTgt spid="9"/>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49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3"/>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1584325" y="1005840"/>
            <a:ext cx="774700" cy="546100"/>
          </a:xfrm>
          <a:prstGeom prst="rect">
            <a:avLst/>
          </a:prstGeom>
        </p:spPr>
      </p:pic>
      <p:pic>
        <p:nvPicPr>
          <p:cNvPr id="19" name="图片 18" descr="未标题-5"/>
          <p:cNvPicPr>
            <a:picLocks noChangeAspect="1"/>
          </p:cNvPicPr>
          <p:nvPr/>
        </p:nvPicPr>
        <p:blipFill>
          <a:blip r:embed="rId7"/>
          <a:stretch>
            <a:fillRect/>
          </a:stretch>
        </p:blipFill>
        <p:spPr>
          <a:xfrm>
            <a:off x="11254740" y="4396105"/>
            <a:ext cx="787400" cy="635000"/>
          </a:xfrm>
          <a:prstGeom prst="rect">
            <a:avLst/>
          </a:prstGeom>
        </p:spPr>
      </p:pic>
      <p:grpSp>
        <p:nvGrpSpPr>
          <p:cNvPr id="27" name="组合 26"/>
          <p:cNvGrpSpPr/>
          <p:nvPr/>
        </p:nvGrpSpPr>
        <p:grpSpPr>
          <a:xfrm>
            <a:off x="3196856" y="1187988"/>
            <a:ext cx="1331420" cy="1331420"/>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a:ln>
                  <a:noFill/>
                </a:ln>
                <a:solidFill>
                  <a:srgbClr val="264E4E"/>
                </a:solidFill>
                <a:effectLst/>
                <a:uLnTx/>
                <a:uFillTx/>
                <a:latin typeface="+mj-lt"/>
                <a:ea typeface="字魂95号-手刻宋" panose="00000500000000000000" charset="-122"/>
                <a:cs typeface="+mn-cs"/>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264E4E"/>
                  </a:solidFill>
                  <a:effectLst/>
                  <a:uLnTx/>
                  <a:uFillTx/>
                  <a:latin typeface="+mj-lt"/>
                  <a:ea typeface="字魂95号-手刻宋" panose="00000500000000000000" charset="-122"/>
                  <a:cs typeface="+mn-cs"/>
                </a:rPr>
                <a:t>T</a:t>
              </a:r>
              <a:endParaRPr kumimoji="0" lang="zh-CN" altLang="en-US" sz="7200" b="1" i="0" u="none" strike="noStrike" kern="1200" cap="none" spc="0" normalizeH="0" baseline="0" noProof="0" dirty="0">
                <a:ln>
                  <a:noFill/>
                </a:ln>
                <a:solidFill>
                  <a:srgbClr val="264E4E"/>
                </a:solidFill>
                <a:effectLst/>
                <a:uLnTx/>
                <a:uFillTx/>
                <a:latin typeface="+mj-lt"/>
                <a:ea typeface="字魂95号-手刻宋" panose="00000500000000000000" charset="-122"/>
                <a:cs typeface="+mn-cs"/>
              </a:endParaRPr>
            </a:p>
          </p:txBody>
        </p:sp>
      </p:grpSp>
      <p:grpSp>
        <p:nvGrpSpPr>
          <p:cNvPr id="28" name="组合 27"/>
          <p:cNvGrpSpPr/>
          <p:nvPr/>
        </p:nvGrpSpPr>
        <p:grpSpPr>
          <a:xfrm>
            <a:off x="4570361" y="1187988"/>
            <a:ext cx="1331420" cy="1331420"/>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a:ln>
                  <a:noFill/>
                </a:ln>
                <a:solidFill>
                  <a:srgbClr val="264E4E"/>
                </a:solidFill>
                <a:effectLst/>
                <a:uLnTx/>
                <a:uFillTx/>
                <a:latin typeface="+mj-lt"/>
                <a:ea typeface="字魂95号-手刻宋" panose="00000500000000000000" charset="-122"/>
                <a:cs typeface="+mn-cs"/>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264E4E"/>
                  </a:solidFill>
                  <a:effectLst/>
                  <a:uLnTx/>
                  <a:uFillTx/>
                  <a:latin typeface="+mj-lt"/>
                  <a:ea typeface="字魂95号-手刻宋" panose="00000500000000000000" charset="-122"/>
                  <a:cs typeface="+mn-cs"/>
                </a:rPr>
                <a:t>O</a:t>
              </a:r>
              <a:endParaRPr kumimoji="0" lang="zh-CN" altLang="en-US" sz="7200" b="1" i="0" u="none" strike="noStrike" kern="1200" cap="none" spc="0" normalizeH="0" baseline="0" noProof="0" dirty="0">
                <a:ln>
                  <a:noFill/>
                </a:ln>
                <a:solidFill>
                  <a:srgbClr val="264E4E"/>
                </a:solidFill>
                <a:effectLst/>
                <a:uLnTx/>
                <a:uFillTx/>
                <a:latin typeface="+mj-lt"/>
                <a:ea typeface="字魂95号-手刻宋" panose="00000500000000000000" charset="-122"/>
                <a:cs typeface="+mn-cs"/>
              </a:endParaRPr>
            </a:p>
          </p:txBody>
        </p:sp>
      </p:grpSp>
      <p:grpSp>
        <p:nvGrpSpPr>
          <p:cNvPr id="31" name="组合 30"/>
          <p:cNvGrpSpPr/>
          <p:nvPr/>
        </p:nvGrpSpPr>
        <p:grpSpPr>
          <a:xfrm>
            <a:off x="5948946" y="1187988"/>
            <a:ext cx="1331420" cy="1331420"/>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a:ln>
                  <a:noFill/>
                </a:ln>
                <a:solidFill>
                  <a:srgbClr val="264E4E"/>
                </a:solidFill>
                <a:effectLst/>
                <a:uLnTx/>
                <a:uFillTx/>
                <a:latin typeface="+mj-lt"/>
                <a:ea typeface="字魂95号-手刻宋" panose="00000500000000000000" charset="-122"/>
                <a:cs typeface="+mn-cs"/>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264E4E"/>
                  </a:solidFill>
                  <a:effectLst/>
                  <a:uLnTx/>
                  <a:uFillTx/>
                  <a:latin typeface="+mj-lt"/>
                  <a:ea typeface="字魂95号-手刻宋" panose="00000500000000000000" charset="-122"/>
                  <a:cs typeface="+mn-cs"/>
                </a:rPr>
                <a:t>Á</a:t>
              </a:r>
              <a:endParaRPr kumimoji="0" lang="zh-CN" altLang="en-US" sz="7200" b="1" i="0" u="none" strike="noStrike" kern="1200" cap="none" spc="0" normalizeH="0" baseline="0" noProof="0" dirty="0">
                <a:ln>
                  <a:noFill/>
                </a:ln>
                <a:solidFill>
                  <a:srgbClr val="264E4E"/>
                </a:solidFill>
                <a:effectLst/>
                <a:uLnTx/>
                <a:uFillTx/>
                <a:latin typeface="+mj-lt"/>
                <a:ea typeface="字魂95号-手刻宋" panose="00000500000000000000" charset="-122"/>
                <a:cs typeface="+mn-cs"/>
              </a:endParaRPr>
            </a:p>
          </p:txBody>
        </p:sp>
      </p:grpSp>
      <p:grpSp>
        <p:nvGrpSpPr>
          <p:cNvPr id="34" name="组合 33"/>
          <p:cNvGrpSpPr/>
          <p:nvPr/>
        </p:nvGrpSpPr>
        <p:grpSpPr>
          <a:xfrm>
            <a:off x="7346581" y="1187988"/>
            <a:ext cx="1331420" cy="1331420"/>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a:ln>
                  <a:noFill/>
                </a:ln>
                <a:solidFill>
                  <a:srgbClr val="264E4E"/>
                </a:solidFill>
                <a:effectLst/>
                <a:uLnTx/>
                <a:uFillTx/>
                <a:latin typeface="+mj-lt"/>
                <a:ea typeface="字魂95号-手刻宋" panose="00000500000000000000" charset="-122"/>
                <a:cs typeface="+mn-cs"/>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264E4E"/>
                  </a:solidFill>
                  <a:effectLst/>
                  <a:uLnTx/>
                  <a:uFillTx/>
                  <a:latin typeface="+mj-lt"/>
                  <a:ea typeface="字魂95号-手刻宋" panose="00000500000000000000" charset="-122"/>
                  <a:cs typeface="+mn-cs"/>
                </a:rPr>
                <a:t>N</a:t>
              </a:r>
              <a:endParaRPr kumimoji="0" lang="zh-CN" altLang="en-US" sz="7200" b="1" i="0" u="none" strike="noStrike" kern="1200" cap="none" spc="0" normalizeH="0" baseline="0" noProof="0" dirty="0">
                <a:ln>
                  <a:noFill/>
                </a:ln>
                <a:solidFill>
                  <a:srgbClr val="264E4E"/>
                </a:solidFill>
                <a:effectLst/>
                <a:uLnTx/>
                <a:uFillTx/>
                <a:latin typeface="+mj-lt"/>
                <a:ea typeface="字魂95号-手刻宋" panose="00000500000000000000" charset="-122"/>
                <a:cs typeface="+mn-cs"/>
              </a:endParaRPr>
            </a:p>
          </p:txBody>
        </p:sp>
      </p:grpSp>
      <p:pic>
        <p:nvPicPr>
          <p:cNvPr id="43" name="图片 42" descr="sfd"/>
          <p:cNvPicPr>
            <a:picLocks noChangeAspect="1"/>
          </p:cNvPicPr>
          <p:nvPr/>
        </p:nvPicPr>
        <p:blipFill>
          <a:blip r:embed="rId8"/>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9"/>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8"/>
          <a:stretch>
            <a:fillRect/>
          </a:stretch>
        </p:blipFill>
        <p:spPr>
          <a:xfrm>
            <a:off x="10148570" y="5429250"/>
            <a:ext cx="3119755" cy="1873250"/>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98156" y="2420506"/>
            <a:ext cx="638174" cy="872717"/>
          </a:xfrm>
          <a:prstGeom prst="rect">
            <a:avLst/>
          </a:prstGeom>
        </p:spPr>
      </p:pic>
      <p:pic>
        <p:nvPicPr>
          <p:cNvPr id="6" name="图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5056" y="2299992"/>
            <a:ext cx="538761" cy="607377"/>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49" name="图片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
        <p:nvSpPr>
          <p:cNvPr id="46" name="TextBox 11">
            <a:extLst>
              <a:ext uri="{FF2B5EF4-FFF2-40B4-BE49-F238E27FC236}">
                <a16:creationId xmlns:a16="http://schemas.microsoft.com/office/drawing/2014/main" id="{A4F0A469-7002-4A8B-BB11-B48D4178DC26}"/>
              </a:ext>
            </a:extLst>
          </p:cNvPr>
          <p:cNvSpPr txBox="1"/>
          <p:nvPr/>
        </p:nvSpPr>
        <p:spPr>
          <a:xfrm>
            <a:off x="1049942" y="-75078"/>
            <a:ext cx="10208047" cy="778355"/>
          </a:xfrm>
          <a:prstGeom prst="rect">
            <a:avLst/>
          </a:prstGeom>
        </p:spPr>
        <p:txBody>
          <a:bodyPr lIns="0" tIns="0" rIns="0" bIns="0" rtlCol="0" anchor="t">
            <a:spAutoFit/>
          </a:bodyPr>
          <a:lstStyle/>
          <a:p>
            <a:pPr algn="ctr">
              <a:lnSpc>
                <a:spcPts val="7000"/>
              </a:lnSpc>
            </a:pPr>
            <a:r>
              <a:rPr lang="en-US" sz="3200" dirty="0" err="1">
                <a:solidFill>
                  <a:srgbClr val="2A5474"/>
                </a:solidFill>
                <a:latin typeface="Calibri" panose="020F0502020204030204" pitchFamily="34" charset="0"/>
                <a:cs typeface="Calibri" panose="020F0502020204030204" pitchFamily="34" charset="0"/>
              </a:rPr>
              <a:t>Thứ</a:t>
            </a:r>
            <a:r>
              <a:rPr lang="en-US" sz="3200" dirty="0">
                <a:solidFill>
                  <a:srgbClr val="2A5474"/>
                </a:solidFill>
                <a:latin typeface="Calibri" panose="020F0502020204030204" pitchFamily="34" charset="0"/>
                <a:cs typeface="Calibri" panose="020F0502020204030204" pitchFamily="34" charset="0"/>
              </a:rPr>
              <a:t> ... </a:t>
            </a:r>
            <a:r>
              <a:rPr lang="en-US" sz="3200" dirty="0" err="1">
                <a:solidFill>
                  <a:srgbClr val="2A5474"/>
                </a:solidFill>
                <a:latin typeface="Calibri" panose="020F0502020204030204" pitchFamily="34" charset="0"/>
                <a:cs typeface="Calibri" panose="020F0502020204030204" pitchFamily="34" charset="0"/>
              </a:rPr>
              <a:t>ngày</a:t>
            </a:r>
            <a:r>
              <a:rPr lang="en-US" sz="3200" dirty="0">
                <a:solidFill>
                  <a:srgbClr val="2A5474"/>
                </a:solidFill>
                <a:latin typeface="Calibri" panose="020F0502020204030204" pitchFamily="34" charset="0"/>
                <a:cs typeface="Calibri" panose="020F0502020204030204" pitchFamily="34" charset="0"/>
              </a:rPr>
              <a:t> ... </a:t>
            </a:r>
            <a:r>
              <a:rPr lang="en-US" sz="3200" dirty="0" err="1">
                <a:solidFill>
                  <a:srgbClr val="2A5474"/>
                </a:solidFill>
                <a:latin typeface="Calibri" panose="020F0502020204030204" pitchFamily="34" charset="0"/>
                <a:cs typeface="Calibri" panose="020F0502020204030204" pitchFamily="34" charset="0"/>
              </a:rPr>
              <a:t>tháng</a:t>
            </a:r>
            <a:r>
              <a:rPr lang="en-US" sz="3200" dirty="0">
                <a:solidFill>
                  <a:srgbClr val="2A5474"/>
                </a:solidFill>
                <a:latin typeface="Calibri" panose="020F0502020204030204" pitchFamily="34" charset="0"/>
                <a:cs typeface="Calibri" panose="020F0502020204030204" pitchFamily="34" charset="0"/>
              </a:rPr>
              <a:t> ... </a:t>
            </a:r>
            <a:r>
              <a:rPr lang="en-US" sz="3200" dirty="0" err="1">
                <a:solidFill>
                  <a:srgbClr val="2A5474"/>
                </a:solidFill>
                <a:latin typeface="Calibri" panose="020F0502020204030204" pitchFamily="34" charset="0"/>
                <a:cs typeface="Calibri" panose="020F0502020204030204" pitchFamily="34" charset="0"/>
              </a:rPr>
              <a:t>năm</a:t>
            </a:r>
            <a:r>
              <a:rPr lang="en-US" sz="3200" dirty="0">
                <a:solidFill>
                  <a:srgbClr val="2A5474"/>
                </a:solidFill>
                <a:latin typeface="Calibri" panose="020F0502020204030204" pitchFamily="34" charset="0"/>
                <a:cs typeface="Calibri" panose="020F0502020204030204" pitchFamily="34" charset="0"/>
              </a:rPr>
              <a:t> ....</a:t>
            </a:r>
          </a:p>
        </p:txBody>
      </p:sp>
      <p:pic>
        <p:nvPicPr>
          <p:cNvPr id="14" name="Picture 13">
            <a:extLst>
              <a:ext uri="{FF2B5EF4-FFF2-40B4-BE49-F238E27FC236}">
                <a16:creationId xmlns:a16="http://schemas.microsoft.com/office/drawing/2014/main" id="{BB739A25-3F68-1AE9-1BBC-81980733BC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9085" y="2590511"/>
            <a:ext cx="14357850" cy="34619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childTnLst>
                          </p:cTn>
                        </p:par>
                        <p:par>
                          <p:cTn id="63" fill="hold">
                            <p:stCondLst>
                              <p:cond delay="3000"/>
                            </p:stCondLst>
                            <p:childTnLst>
                              <p:par>
                                <p:cTn id="64" presetID="53" presetClass="entr" presetSubtype="16"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par>
                                <p:cTn id="69" presetID="53" presetClass="entr" presetSubtype="16"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par>
                                <p:cTn id="74" presetID="53" presetClass="entr" presetSubtype="16" fill="hold" nodeType="with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p:cTn id="76" dur="500" fill="hold"/>
                                        <p:tgtEl>
                                          <p:spTgt spid="49"/>
                                        </p:tgtEl>
                                        <p:attrNameLst>
                                          <p:attrName>ppt_w</p:attrName>
                                        </p:attrNameLst>
                                      </p:cBhvr>
                                      <p:tavLst>
                                        <p:tav tm="0">
                                          <p:val>
                                            <p:fltVal val="0"/>
                                          </p:val>
                                        </p:tav>
                                        <p:tav tm="100000">
                                          <p:val>
                                            <p:strVal val="#ppt_w"/>
                                          </p:val>
                                        </p:tav>
                                      </p:tavLst>
                                    </p:anim>
                                    <p:anim calcmode="lin" valueType="num">
                                      <p:cBhvr>
                                        <p:cTn id="77" dur="500" fill="hold"/>
                                        <p:tgtEl>
                                          <p:spTgt spid="49"/>
                                        </p:tgtEl>
                                        <p:attrNameLst>
                                          <p:attrName>ppt_h</p:attrName>
                                        </p:attrNameLst>
                                      </p:cBhvr>
                                      <p:tavLst>
                                        <p:tav tm="0">
                                          <p:val>
                                            <p:fltVal val="0"/>
                                          </p:val>
                                        </p:tav>
                                        <p:tav tm="100000">
                                          <p:val>
                                            <p:strVal val="#ppt_h"/>
                                          </p:val>
                                        </p:tav>
                                      </p:tavLst>
                                    </p:anim>
                                    <p:animEffect transition="in" filter="fade">
                                      <p:cBhvr>
                                        <p:cTn id="78" dur="500"/>
                                        <p:tgtEl>
                                          <p:spTgt spid="49"/>
                                        </p:tgtEl>
                                      </p:cBhvr>
                                    </p:animEffect>
                                  </p:childTnLst>
                                </p:cTn>
                              </p:par>
                              <p:par>
                                <p:cTn id="79" presetID="53" presetClass="entr" presetSubtype="16"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p:cTn id="81" dur="500" fill="hold"/>
                                        <p:tgtEl>
                                          <p:spTgt spid="53"/>
                                        </p:tgtEl>
                                        <p:attrNameLst>
                                          <p:attrName>ppt_w</p:attrName>
                                        </p:attrNameLst>
                                      </p:cBhvr>
                                      <p:tavLst>
                                        <p:tav tm="0">
                                          <p:val>
                                            <p:fltVal val="0"/>
                                          </p:val>
                                        </p:tav>
                                        <p:tav tm="100000">
                                          <p:val>
                                            <p:strVal val="#ppt_w"/>
                                          </p:val>
                                        </p:tav>
                                      </p:tavLst>
                                    </p:anim>
                                    <p:anim calcmode="lin" valueType="num">
                                      <p:cBhvr>
                                        <p:cTn id="82" dur="500" fill="hold"/>
                                        <p:tgtEl>
                                          <p:spTgt spid="53"/>
                                        </p:tgtEl>
                                        <p:attrNameLst>
                                          <p:attrName>ppt_h</p:attrName>
                                        </p:attrNameLst>
                                      </p:cBhvr>
                                      <p:tavLst>
                                        <p:tav tm="0">
                                          <p:val>
                                            <p:fltVal val="0"/>
                                          </p:val>
                                        </p:tav>
                                        <p:tav tm="100000">
                                          <p:val>
                                            <p:strVal val="#ppt_h"/>
                                          </p:val>
                                        </p:tav>
                                      </p:tavLst>
                                    </p:anim>
                                    <p:animEffect transition="in" filter="fade">
                                      <p:cBhvr>
                                        <p:cTn id="83" dur="500"/>
                                        <p:tgtEl>
                                          <p:spTgt spid="53"/>
                                        </p:tgtEl>
                                      </p:cBhvr>
                                    </p:animEffect>
                                  </p:childTnLst>
                                </p:cTn>
                              </p:par>
                              <p:par>
                                <p:cTn id="84" presetID="53" presetClass="entr" presetSubtype="16" fill="hold" nodeType="with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ppt_w</p:attrName>
                                        </p:attrNameLst>
                                      </p:cBhvr>
                                      <p:tavLst>
                                        <p:tav tm="0">
                                          <p:val>
                                            <p:fltVal val="0"/>
                                          </p:val>
                                        </p:tav>
                                        <p:tav tm="100000">
                                          <p:val>
                                            <p:strVal val="#ppt_w"/>
                                          </p:val>
                                        </p:tav>
                                      </p:tavLst>
                                    </p:anim>
                                    <p:anim calcmode="lin" valueType="num">
                                      <p:cBhvr>
                                        <p:cTn id="87" dur="500" fill="hold"/>
                                        <p:tgtEl>
                                          <p:spTgt spid="19"/>
                                        </p:tgtEl>
                                        <p:attrNameLst>
                                          <p:attrName>ppt_h</p:attrName>
                                        </p:attrNameLst>
                                      </p:cBhvr>
                                      <p:tavLst>
                                        <p:tav tm="0">
                                          <p:val>
                                            <p:fltVal val="0"/>
                                          </p:val>
                                        </p:tav>
                                        <p:tav tm="100000">
                                          <p:val>
                                            <p:strVal val="#ppt_h"/>
                                          </p:val>
                                        </p:tav>
                                      </p:tavLst>
                                    </p:anim>
                                    <p:animEffect transition="in" filter="fade">
                                      <p:cBhvr>
                                        <p:cTn id="88" dur="500"/>
                                        <p:tgtEl>
                                          <p:spTgt spid="19"/>
                                        </p:tgtEl>
                                      </p:cBhvr>
                                    </p:animEffect>
                                  </p:childTnLst>
                                </p:cTn>
                              </p:par>
                              <p:par>
                                <p:cTn id="89" presetID="53" presetClass="entr" presetSubtype="16"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500" fill="hold"/>
                                        <p:tgtEl>
                                          <p:spTgt spid="44"/>
                                        </p:tgtEl>
                                        <p:attrNameLst>
                                          <p:attrName>ppt_w</p:attrName>
                                        </p:attrNameLst>
                                      </p:cBhvr>
                                      <p:tavLst>
                                        <p:tav tm="0">
                                          <p:val>
                                            <p:fltVal val="0"/>
                                          </p:val>
                                        </p:tav>
                                        <p:tav tm="100000">
                                          <p:val>
                                            <p:strVal val="#ppt_w"/>
                                          </p:val>
                                        </p:tav>
                                      </p:tavLst>
                                    </p:anim>
                                    <p:anim calcmode="lin" valueType="num">
                                      <p:cBhvr>
                                        <p:cTn id="92" dur="500" fill="hold"/>
                                        <p:tgtEl>
                                          <p:spTgt spid="44"/>
                                        </p:tgtEl>
                                        <p:attrNameLst>
                                          <p:attrName>ppt_h</p:attrName>
                                        </p:attrNameLst>
                                      </p:cBhvr>
                                      <p:tavLst>
                                        <p:tav tm="0">
                                          <p:val>
                                            <p:fltVal val="0"/>
                                          </p:val>
                                        </p:tav>
                                        <p:tav tm="100000">
                                          <p:val>
                                            <p:strVal val="#ppt_h"/>
                                          </p:val>
                                        </p:tav>
                                      </p:tavLst>
                                    </p:anim>
                                    <p:animEffect transition="in" filter="fade">
                                      <p:cBhvr>
                                        <p:cTn id="93" dur="500"/>
                                        <p:tgtEl>
                                          <p:spTgt spid="44"/>
                                        </p:tgtEl>
                                      </p:cBhvr>
                                    </p:animEffect>
                                  </p:childTnLst>
                                </p:cTn>
                              </p:par>
                              <p:par>
                                <p:cTn id="94" presetID="53" presetClass="entr" presetSubtype="16" fill="hold" nodeType="withEffect">
                                  <p:stCondLst>
                                    <p:cond delay="0"/>
                                  </p:stCondLst>
                                  <p:childTnLst>
                                    <p:set>
                                      <p:cBhvr>
                                        <p:cTn id="95" dur="1" fill="hold">
                                          <p:stCondLst>
                                            <p:cond delay="0"/>
                                          </p:stCondLst>
                                        </p:cTn>
                                        <p:tgtEl>
                                          <p:spTgt spid="3"/>
                                        </p:tgtEl>
                                        <p:attrNameLst>
                                          <p:attrName>style.visibility</p:attrName>
                                        </p:attrNameLst>
                                      </p:cBhvr>
                                      <p:to>
                                        <p:strVal val="visible"/>
                                      </p:to>
                                    </p:set>
                                    <p:anim calcmode="lin" valueType="num">
                                      <p:cBhvr>
                                        <p:cTn id="96" dur="500" fill="hold"/>
                                        <p:tgtEl>
                                          <p:spTgt spid="3"/>
                                        </p:tgtEl>
                                        <p:attrNameLst>
                                          <p:attrName>ppt_w</p:attrName>
                                        </p:attrNameLst>
                                      </p:cBhvr>
                                      <p:tavLst>
                                        <p:tav tm="0">
                                          <p:val>
                                            <p:fltVal val="0"/>
                                          </p:val>
                                        </p:tav>
                                        <p:tav tm="100000">
                                          <p:val>
                                            <p:strVal val="#ppt_w"/>
                                          </p:val>
                                        </p:tav>
                                      </p:tavLst>
                                    </p:anim>
                                    <p:anim calcmode="lin" valueType="num">
                                      <p:cBhvr>
                                        <p:cTn id="97" dur="500" fill="hold"/>
                                        <p:tgtEl>
                                          <p:spTgt spid="3"/>
                                        </p:tgtEl>
                                        <p:attrNameLst>
                                          <p:attrName>ppt_h</p:attrName>
                                        </p:attrNameLst>
                                      </p:cBhvr>
                                      <p:tavLst>
                                        <p:tav tm="0">
                                          <p:val>
                                            <p:fltVal val="0"/>
                                          </p:val>
                                        </p:tav>
                                        <p:tav tm="100000">
                                          <p:val>
                                            <p:strVal val="#ppt_h"/>
                                          </p:val>
                                        </p:tav>
                                      </p:tavLst>
                                    </p:anim>
                                    <p:animEffect transition="in" filter="fade">
                                      <p:cBhvr>
                                        <p:cTn id="98" dur="500"/>
                                        <p:tgtEl>
                                          <p:spTgt spid="3"/>
                                        </p:tgtEl>
                                      </p:cBhvr>
                                    </p:animEffec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par>
                          <p:cTn id="104" fill="hold">
                            <p:stCondLst>
                              <p:cond delay="3500"/>
                            </p:stCondLst>
                            <p:childTnLst>
                              <p:par>
                                <p:cTn id="105" presetID="22" presetClass="entr" presetSubtype="8" fill="hold" nodeType="after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left)">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fade">
                                      <p:cBhvr>
                                        <p:cTn id="112" dur="500"/>
                                        <p:tgtEl>
                                          <p:spTgt spid="46"/>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wipe(down)">
                                      <p:cBhvr>
                                        <p:cTn id="1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sp>
        <p:nvSpPr>
          <p:cNvPr id="2" name="Hộp Văn bản 11">
            <a:extLst>
              <a:ext uri="{FF2B5EF4-FFF2-40B4-BE49-F238E27FC236}">
                <a16:creationId xmlns:a16="http://schemas.microsoft.com/office/drawing/2014/main" id="{48919E3B-6233-0C1A-F2A3-482D88C51B07}"/>
              </a:ext>
            </a:extLst>
          </p:cNvPr>
          <p:cNvSpPr txBox="1"/>
          <p:nvPr/>
        </p:nvSpPr>
        <p:spPr>
          <a:xfrm>
            <a:off x="1306853" y="320805"/>
            <a:ext cx="10264661" cy="2062103"/>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Người ta cần dán các mảnh nhựa màu vừa đủ vào khung của những chiếc đèn hình lập phương như hình dưới đây. Hãy tính diện tích các mảnh nhựa màu cần sử dụng cho mỗi bóng đèn.</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Oval 2">
            <a:extLst>
              <a:ext uri="{FF2B5EF4-FFF2-40B4-BE49-F238E27FC236}">
                <a16:creationId xmlns:a16="http://schemas.microsoft.com/office/drawing/2014/main" id="{2AC48CE1-763C-200F-7051-9D8CE1A43D49}"/>
              </a:ext>
            </a:extLst>
          </p:cNvPr>
          <p:cNvSpPr/>
          <p:nvPr/>
        </p:nvSpPr>
        <p:spPr>
          <a:xfrm>
            <a:off x="435230" y="482864"/>
            <a:ext cx="774403" cy="7267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1</a:t>
            </a:r>
          </a:p>
        </p:txBody>
      </p:sp>
      <p:pic>
        <p:nvPicPr>
          <p:cNvPr id="6" name="Picture 5">
            <a:extLst>
              <a:ext uri="{FF2B5EF4-FFF2-40B4-BE49-F238E27FC236}">
                <a16:creationId xmlns:a16="http://schemas.microsoft.com/office/drawing/2014/main" id="{3CB0C2F0-D09A-3D02-F837-5ABAFC3857E6}"/>
              </a:ext>
            </a:extLst>
          </p:cNvPr>
          <p:cNvPicPr>
            <a:picLocks noChangeAspect="1"/>
          </p:cNvPicPr>
          <p:nvPr/>
        </p:nvPicPr>
        <p:blipFill>
          <a:blip r:embed="rId3"/>
          <a:stretch>
            <a:fillRect/>
          </a:stretch>
        </p:blipFill>
        <p:spPr>
          <a:xfrm>
            <a:off x="1731508" y="2508476"/>
            <a:ext cx="8522834" cy="371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sp>
        <p:nvSpPr>
          <p:cNvPr id="2" name="TextBox 1">
            <a:extLst>
              <a:ext uri="{FF2B5EF4-FFF2-40B4-BE49-F238E27FC236}">
                <a16:creationId xmlns:a16="http://schemas.microsoft.com/office/drawing/2014/main" id="{5D8A0248-3728-D27E-0516-190710531D60}"/>
              </a:ext>
            </a:extLst>
          </p:cNvPr>
          <p:cNvSpPr txBox="1"/>
          <p:nvPr/>
        </p:nvSpPr>
        <p:spPr>
          <a:xfrm>
            <a:off x="816429" y="685800"/>
            <a:ext cx="10003971" cy="5632311"/>
          </a:xfrm>
          <a:prstGeom prst="rect">
            <a:avLst/>
          </a:prstGeom>
          <a:noFill/>
        </p:spPr>
        <p:txBody>
          <a:bodyPr wrap="square" rtlCol="0">
            <a:spAutoFit/>
          </a:bodyPr>
          <a:lstStyle/>
          <a:p>
            <a:pPr algn="ctr"/>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nhựa</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cần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sử</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dụng</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cho</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bóng</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đèn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cạnh</a:t>
            </a:r>
            <a:r>
              <a:rPr lang="en-US" sz="4000" b="0" i="0" dirty="0">
                <a:solidFill>
                  <a:srgbClr val="FF0000"/>
                </a:solidFill>
                <a:effectLst/>
                <a:latin typeface="Cambria" panose="02040503050406030204" pitchFamily="18" charset="0"/>
                <a:ea typeface="Cambria" panose="02040503050406030204" pitchFamily="18" charset="0"/>
              </a:rPr>
              <a:t> 25 cm </a:t>
            </a:r>
            <a:r>
              <a:rPr lang="en-US" sz="4000" b="0" i="0" dirty="0" err="1">
                <a:solidFill>
                  <a:srgbClr val="FF0000"/>
                </a:solidFill>
                <a:effectLst/>
                <a:latin typeface="Cambria" panose="02040503050406030204" pitchFamily="18" charset="0"/>
                <a:ea typeface="Cambria" panose="02040503050406030204" pitchFamily="18" charset="0"/>
              </a:rPr>
              <a:t>là</a:t>
            </a:r>
            <a:r>
              <a:rPr lang="en-US" sz="4000" b="0" i="0" dirty="0">
                <a:solidFill>
                  <a:srgbClr val="FF0000"/>
                </a:solidFill>
                <a:effectLst/>
                <a:latin typeface="Cambria" panose="02040503050406030204" pitchFamily="18" charset="0"/>
                <a:ea typeface="Cambria" panose="02040503050406030204" pitchFamily="18" charset="0"/>
              </a:rPr>
              <a:t>:</a:t>
            </a:r>
          </a:p>
          <a:p>
            <a:pPr algn="ctr"/>
            <a:r>
              <a:rPr lang="en-US" sz="4000" b="0" i="0" dirty="0">
                <a:solidFill>
                  <a:srgbClr val="FF0000"/>
                </a:solidFill>
                <a:effectLst/>
                <a:latin typeface="Cambria" panose="02040503050406030204" pitchFamily="18" charset="0"/>
                <a:ea typeface="Cambria" panose="02040503050406030204" pitchFamily="18" charset="0"/>
              </a:rPr>
              <a:t>25 × 25 × 6 = 3 750 (cm</a:t>
            </a:r>
            <a:r>
              <a:rPr lang="en-US" sz="4000" b="0" i="0" baseline="30000" dirty="0">
                <a:solidFill>
                  <a:srgbClr val="FF0000"/>
                </a:solidFill>
                <a:effectLst/>
                <a:latin typeface="Cambria" panose="02040503050406030204" pitchFamily="18" charset="0"/>
                <a:ea typeface="Cambria" panose="02040503050406030204" pitchFamily="18" charset="0"/>
              </a:rPr>
              <a:t>2</a:t>
            </a:r>
            <a:r>
              <a:rPr lang="en-US" sz="4000" b="0" i="0" dirty="0">
                <a:solidFill>
                  <a:srgbClr val="FF0000"/>
                </a:solidFill>
                <a:effectLst/>
                <a:latin typeface="Cambria" panose="02040503050406030204" pitchFamily="18" charset="0"/>
                <a:ea typeface="Cambria" panose="02040503050406030204" pitchFamily="18" charset="0"/>
              </a:rPr>
              <a:t>)</a:t>
            </a:r>
          </a:p>
          <a:p>
            <a:pPr algn="ctr"/>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nhựa</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cần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sử</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dụng</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cho</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bóng</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đèn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cạnh</a:t>
            </a:r>
            <a:r>
              <a:rPr lang="en-US" sz="4000" b="0" i="0" dirty="0">
                <a:solidFill>
                  <a:srgbClr val="FF0000"/>
                </a:solidFill>
                <a:effectLst/>
                <a:latin typeface="Cambria" panose="02040503050406030204" pitchFamily="18" charset="0"/>
                <a:ea typeface="Cambria" panose="02040503050406030204" pitchFamily="18" charset="0"/>
              </a:rPr>
              <a:t> 15 cm </a:t>
            </a:r>
            <a:r>
              <a:rPr lang="en-US" sz="4000" b="0" i="0" dirty="0" err="1">
                <a:solidFill>
                  <a:srgbClr val="FF0000"/>
                </a:solidFill>
                <a:effectLst/>
                <a:latin typeface="Cambria" panose="02040503050406030204" pitchFamily="18" charset="0"/>
                <a:ea typeface="Cambria" panose="02040503050406030204" pitchFamily="18" charset="0"/>
              </a:rPr>
              <a:t>là</a:t>
            </a:r>
            <a:r>
              <a:rPr lang="en-US" sz="4000" b="0" i="0" dirty="0">
                <a:solidFill>
                  <a:srgbClr val="FF0000"/>
                </a:solidFill>
                <a:effectLst/>
                <a:latin typeface="Cambria" panose="02040503050406030204" pitchFamily="18" charset="0"/>
                <a:ea typeface="Cambria" panose="02040503050406030204" pitchFamily="18" charset="0"/>
              </a:rPr>
              <a:t>:</a:t>
            </a:r>
          </a:p>
          <a:p>
            <a:pPr algn="ctr"/>
            <a:r>
              <a:rPr lang="en-US" sz="4000" b="0" i="0" dirty="0">
                <a:solidFill>
                  <a:srgbClr val="FF0000"/>
                </a:solidFill>
                <a:effectLst/>
                <a:latin typeface="Cambria" panose="02040503050406030204" pitchFamily="18" charset="0"/>
                <a:ea typeface="Cambria" panose="02040503050406030204" pitchFamily="18" charset="0"/>
              </a:rPr>
              <a:t>15 × 15 × 6 = 1 350 (cm</a:t>
            </a:r>
            <a:r>
              <a:rPr lang="en-US" sz="4000" b="0" i="0" baseline="30000" dirty="0">
                <a:solidFill>
                  <a:srgbClr val="FF0000"/>
                </a:solidFill>
                <a:effectLst/>
                <a:latin typeface="Cambria" panose="02040503050406030204" pitchFamily="18" charset="0"/>
                <a:ea typeface="Cambria" panose="02040503050406030204" pitchFamily="18" charset="0"/>
              </a:rPr>
              <a:t>2</a:t>
            </a:r>
            <a:r>
              <a:rPr lang="en-US" sz="4000" b="0" i="0" dirty="0">
                <a:solidFill>
                  <a:srgbClr val="FF0000"/>
                </a:solidFill>
                <a:effectLst/>
                <a:latin typeface="Cambria" panose="02040503050406030204" pitchFamily="18" charset="0"/>
                <a:ea typeface="Cambria" panose="02040503050406030204" pitchFamily="18" charset="0"/>
              </a:rPr>
              <a:t>)</a:t>
            </a:r>
          </a:p>
          <a:p>
            <a:pPr algn="ctr"/>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nhựa</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cần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sử</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dụng</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cho</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bóng</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đèn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cạnh</a:t>
            </a:r>
            <a:r>
              <a:rPr lang="en-US" sz="4000" b="0" i="0" dirty="0">
                <a:solidFill>
                  <a:srgbClr val="FF0000"/>
                </a:solidFill>
                <a:effectLst/>
                <a:latin typeface="Cambria" panose="02040503050406030204" pitchFamily="18" charset="0"/>
                <a:ea typeface="Cambria" panose="02040503050406030204" pitchFamily="18" charset="0"/>
              </a:rPr>
              <a:t> 25 cm </a:t>
            </a:r>
            <a:r>
              <a:rPr lang="en-US" sz="4000" b="0" i="0" dirty="0" err="1">
                <a:solidFill>
                  <a:srgbClr val="FF0000"/>
                </a:solidFill>
                <a:effectLst/>
                <a:latin typeface="Cambria" panose="02040503050406030204" pitchFamily="18" charset="0"/>
                <a:ea typeface="Cambria" panose="02040503050406030204" pitchFamily="18" charset="0"/>
              </a:rPr>
              <a:t>là</a:t>
            </a:r>
            <a:r>
              <a:rPr lang="en-US" sz="4000" b="0" i="0" dirty="0">
                <a:solidFill>
                  <a:srgbClr val="FF0000"/>
                </a:solidFill>
                <a:effectLst/>
                <a:latin typeface="Cambria" panose="02040503050406030204" pitchFamily="18" charset="0"/>
                <a:ea typeface="Cambria" panose="02040503050406030204" pitchFamily="18" charset="0"/>
              </a:rPr>
              <a:t>:</a:t>
            </a:r>
          </a:p>
          <a:p>
            <a:pPr algn="ctr"/>
            <a:r>
              <a:rPr lang="en-US" sz="4000" b="0" i="0" dirty="0">
                <a:solidFill>
                  <a:srgbClr val="FF0000"/>
                </a:solidFill>
                <a:effectLst/>
                <a:latin typeface="Cambria" panose="02040503050406030204" pitchFamily="18" charset="0"/>
                <a:ea typeface="Cambria" panose="02040503050406030204" pitchFamily="18" charset="0"/>
              </a:rPr>
              <a:t>30 × 30 × 6 = 5 400 (cm</a:t>
            </a:r>
            <a:r>
              <a:rPr lang="en-US" sz="4000" b="0" i="0" baseline="30000" dirty="0">
                <a:solidFill>
                  <a:srgbClr val="FF0000"/>
                </a:solidFill>
                <a:effectLst/>
                <a:latin typeface="Cambria" panose="02040503050406030204" pitchFamily="18" charset="0"/>
                <a:ea typeface="Cambria" panose="02040503050406030204" pitchFamily="18" charset="0"/>
              </a:rPr>
              <a:t>2</a:t>
            </a:r>
            <a:r>
              <a:rPr lang="en-US" sz="4000" b="0" i="0" dirty="0">
                <a:solidFill>
                  <a:srgbClr val="FF0000"/>
                </a:solidFill>
                <a:effectLst/>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sp>
        <p:nvSpPr>
          <p:cNvPr id="2" name="Hộp Văn bản 11">
            <a:extLst>
              <a:ext uri="{FF2B5EF4-FFF2-40B4-BE49-F238E27FC236}">
                <a16:creationId xmlns:a16="http://schemas.microsoft.com/office/drawing/2014/main" id="{48919E3B-6233-0C1A-F2A3-482D88C51B07}"/>
              </a:ext>
            </a:extLst>
          </p:cNvPr>
          <p:cNvSpPr txBox="1"/>
          <p:nvPr/>
        </p:nvSpPr>
        <p:spPr>
          <a:xfrm>
            <a:off x="1306853" y="320805"/>
            <a:ext cx="10264661" cy="2308324"/>
          </a:xfrm>
          <a:prstGeom prst="rect">
            <a:avLst/>
          </a:prstGeom>
          <a:noFill/>
        </p:spPr>
        <p:txBody>
          <a:bodyPr wrap="square">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Mai muốn phủ các mặt xung quanh và mặt trên cùng của một chiếc bánh có dạng hình lập phương cạnh 10 cm bằng một lớp kem. Tính diện tích phần bánh cần phủ.</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Oval 2">
            <a:extLst>
              <a:ext uri="{FF2B5EF4-FFF2-40B4-BE49-F238E27FC236}">
                <a16:creationId xmlns:a16="http://schemas.microsoft.com/office/drawing/2014/main" id="{2AC48CE1-763C-200F-7051-9D8CE1A43D49}"/>
              </a:ext>
            </a:extLst>
          </p:cNvPr>
          <p:cNvSpPr/>
          <p:nvPr/>
        </p:nvSpPr>
        <p:spPr>
          <a:xfrm>
            <a:off x="435230" y="482864"/>
            <a:ext cx="774403" cy="7267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pic>
        <p:nvPicPr>
          <p:cNvPr id="8" name="Picture 7">
            <a:extLst>
              <a:ext uri="{FF2B5EF4-FFF2-40B4-BE49-F238E27FC236}">
                <a16:creationId xmlns:a16="http://schemas.microsoft.com/office/drawing/2014/main" id="{50A160B4-877B-BB42-1700-D704F6500E4C}"/>
              </a:ext>
            </a:extLst>
          </p:cNvPr>
          <p:cNvPicPr>
            <a:picLocks noChangeAspect="1"/>
          </p:cNvPicPr>
          <p:nvPr/>
        </p:nvPicPr>
        <p:blipFill>
          <a:blip r:embed="rId3"/>
          <a:stretch>
            <a:fillRect/>
          </a:stretch>
        </p:blipFill>
        <p:spPr>
          <a:xfrm>
            <a:off x="7490353" y="2481942"/>
            <a:ext cx="4183215" cy="3073854"/>
          </a:xfrm>
          <a:prstGeom prst="rect">
            <a:avLst/>
          </a:prstGeom>
        </p:spPr>
      </p:pic>
      <p:sp>
        <p:nvSpPr>
          <p:cNvPr id="9" name="TextBox 8">
            <a:extLst>
              <a:ext uri="{FF2B5EF4-FFF2-40B4-BE49-F238E27FC236}">
                <a16:creationId xmlns:a16="http://schemas.microsoft.com/office/drawing/2014/main" id="{7BE06220-8D7A-C95D-784A-7334467EE302}"/>
              </a:ext>
            </a:extLst>
          </p:cNvPr>
          <p:cNvSpPr txBox="1"/>
          <p:nvPr/>
        </p:nvSpPr>
        <p:spPr>
          <a:xfrm>
            <a:off x="1012371" y="3135086"/>
            <a:ext cx="6792686" cy="2308324"/>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bánh </a:t>
            </a:r>
            <a:r>
              <a:rPr lang="en-US" sz="3600" b="0" i="0" dirty="0" err="1">
                <a:solidFill>
                  <a:srgbClr val="FF0000"/>
                </a:solidFill>
                <a:effectLst/>
                <a:latin typeface="Cambria" panose="02040503050406030204" pitchFamily="18" charset="0"/>
                <a:ea typeface="Cambria" panose="02040503050406030204" pitchFamily="18" charset="0"/>
              </a:rPr>
              <a:t>cần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phủ</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10 × 10 × 5 = 500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a:t>
            </a:r>
          </a:p>
          <a:p>
            <a:pPr algn="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500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01230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sp>
        <p:nvSpPr>
          <p:cNvPr id="2" name="Hộp Văn bản 11">
            <a:extLst>
              <a:ext uri="{FF2B5EF4-FFF2-40B4-BE49-F238E27FC236}">
                <a16:creationId xmlns:a16="http://schemas.microsoft.com/office/drawing/2014/main" id="{48919E3B-6233-0C1A-F2A3-482D88C51B07}"/>
              </a:ext>
            </a:extLst>
          </p:cNvPr>
          <p:cNvSpPr txBox="1"/>
          <p:nvPr/>
        </p:nvSpPr>
        <p:spPr>
          <a:xfrm>
            <a:off x="1306853" y="320805"/>
            <a:ext cx="10264661" cy="2062103"/>
          </a:xfrm>
          <a:prstGeom prst="rect">
            <a:avLst/>
          </a:prstGeom>
          <a:noFill/>
        </p:spPr>
        <p:txBody>
          <a:bodyPr wrap="square">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Rô-bốt cung cấp dịch vụ trang trí chậu cây với giá 25 đồng cho 1 cm</a:t>
            </a:r>
            <a:r>
              <a:rPr lang="vi-VN" sz="3200" baseline="30000" dirty="0">
                <a:solidFill>
                  <a:srgbClr val="002060"/>
                </a:solidFill>
                <a:latin typeface="Cambria" panose="02040503050406030204" pitchFamily="18" charset="0"/>
                <a:ea typeface="Cambria" panose="02040503050406030204" pitchFamily="18" charset="0"/>
              </a:rPr>
              <a:t>2</a:t>
            </a:r>
            <a:r>
              <a:rPr lang="vi-VN" sz="3200" dirty="0">
                <a:solidFill>
                  <a:srgbClr val="002060"/>
                </a:solidFill>
                <a:latin typeface="Cambria" panose="02040503050406030204" pitchFamily="18" charset="0"/>
                <a:ea typeface="Cambria" panose="02040503050406030204" pitchFamily="18" charset="0"/>
              </a:rPr>
              <a:t> chậu cây. Nam muốn trang trí các mặt xung quanh của chậu cây có dạng hình lập phương cạnh 20 cm. Hãy tính số tiền mà Nam cần trả cho Rô-bốt.</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Oval 2">
            <a:extLst>
              <a:ext uri="{FF2B5EF4-FFF2-40B4-BE49-F238E27FC236}">
                <a16:creationId xmlns:a16="http://schemas.microsoft.com/office/drawing/2014/main" id="{2AC48CE1-763C-200F-7051-9D8CE1A43D49}"/>
              </a:ext>
            </a:extLst>
          </p:cNvPr>
          <p:cNvSpPr/>
          <p:nvPr/>
        </p:nvSpPr>
        <p:spPr>
          <a:xfrm>
            <a:off x="435230" y="482864"/>
            <a:ext cx="774403" cy="7267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id="{1C743C95-580C-D869-97DE-371B2A95861C}"/>
              </a:ext>
            </a:extLst>
          </p:cNvPr>
          <p:cNvPicPr>
            <a:picLocks noChangeAspect="1"/>
          </p:cNvPicPr>
          <p:nvPr/>
        </p:nvPicPr>
        <p:blipFill>
          <a:blip r:embed="rId3"/>
          <a:stretch>
            <a:fillRect/>
          </a:stretch>
        </p:blipFill>
        <p:spPr>
          <a:xfrm>
            <a:off x="7441545" y="2710543"/>
            <a:ext cx="4321149" cy="2642507"/>
          </a:xfrm>
          <a:prstGeom prst="rect">
            <a:avLst/>
          </a:prstGeom>
        </p:spPr>
      </p:pic>
      <p:sp>
        <p:nvSpPr>
          <p:cNvPr id="10" name="TextBox 9">
            <a:extLst>
              <a:ext uri="{FF2B5EF4-FFF2-40B4-BE49-F238E27FC236}">
                <a16:creationId xmlns:a16="http://schemas.microsoft.com/office/drawing/2014/main" id="{7BE06220-8D7A-C95D-784A-7334467EE302}"/>
              </a:ext>
            </a:extLst>
          </p:cNvPr>
          <p:cNvSpPr txBox="1"/>
          <p:nvPr/>
        </p:nvSpPr>
        <p:spPr>
          <a:xfrm>
            <a:off x="1012371" y="3135086"/>
            <a:ext cx="6792686"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20 × 20 × 4 = 1 600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a:t>
            </a:r>
            <a:r>
              <a:rPr lang="en-US" sz="3200" dirty="0">
                <a:solidFill>
                  <a:srgbClr val="FF0000"/>
                </a:solidFill>
                <a:latin typeface="Cambria" panose="02040503050406030204" pitchFamily="18" charset="0"/>
                <a:ea typeface="Cambria" panose="02040503050406030204" pitchFamily="18" charset="0"/>
              </a:rPr>
              <a:t> Nam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Rô-bốt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25 × 1 600 = 40 000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40 000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6432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sp>
        <p:nvSpPr>
          <p:cNvPr id="2" name="Hộp Văn bản 11">
            <a:extLst>
              <a:ext uri="{FF2B5EF4-FFF2-40B4-BE49-F238E27FC236}">
                <a16:creationId xmlns:a16="http://schemas.microsoft.com/office/drawing/2014/main" id="{48919E3B-6233-0C1A-F2A3-482D88C51B07}"/>
              </a:ext>
            </a:extLst>
          </p:cNvPr>
          <p:cNvSpPr txBox="1"/>
          <p:nvPr/>
        </p:nvSpPr>
        <p:spPr>
          <a:xfrm>
            <a:off x="1306853" y="320805"/>
            <a:ext cx="10264661" cy="1815882"/>
          </a:xfrm>
          <a:prstGeom prst="rect">
            <a:avLst/>
          </a:prstGeom>
          <a:noFill/>
        </p:spPr>
        <p:txBody>
          <a:bodyPr wrap="square">
            <a:spAutoFit/>
          </a:bodyPr>
          <a:lstStyle/>
          <a:p>
            <a:pPr lvl="0" algn="just">
              <a:defRPr/>
            </a:pPr>
            <a:r>
              <a:rPr lang="vi-VN" sz="2800" dirty="0">
                <a:solidFill>
                  <a:srgbClr val="002060"/>
                </a:solidFill>
                <a:latin typeface="Cambria" panose="02040503050406030204" pitchFamily="18" charset="0"/>
                <a:ea typeface="Cambria" panose="02040503050406030204" pitchFamily="18" charset="0"/>
              </a:rPr>
              <a:t>Nam có hai hình lập phương cạnh 4 cm. Bạn ấy đặt hai hình cạnh nhau để tạo thành một hình hộp chữ nhật. Mai nói rằng: “Diện tích toàn phần của hình hộp chữ nhật gấp 2 lần diện tích toàn phần của hình lập phương.”. Hỏi Mai nhận xét như vậy có đúng không?</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Oval 2">
            <a:extLst>
              <a:ext uri="{FF2B5EF4-FFF2-40B4-BE49-F238E27FC236}">
                <a16:creationId xmlns:a16="http://schemas.microsoft.com/office/drawing/2014/main" id="{2AC48CE1-763C-200F-7051-9D8CE1A43D49}"/>
              </a:ext>
            </a:extLst>
          </p:cNvPr>
          <p:cNvSpPr/>
          <p:nvPr/>
        </p:nvSpPr>
        <p:spPr>
          <a:xfrm>
            <a:off x="435230" y="482864"/>
            <a:ext cx="774403" cy="7267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10" name="TextBox 9">
            <a:extLst>
              <a:ext uri="{FF2B5EF4-FFF2-40B4-BE49-F238E27FC236}">
                <a16:creationId xmlns:a16="http://schemas.microsoft.com/office/drawing/2014/main" id="{7BE06220-8D7A-C95D-784A-7334467EE302}"/>
              </a:ext>
            </a:extLst>
          </p:cNvPr>
          <p:cNvSpPr txBox="1"/>
          <p:nvPr/>
        </p:nvSpPr>
        <p:spPr>
          <a:xfrm>
            <a:off x="816428" y="2122714"/>
            <a:ext cx="6792686" cy="4401205"/>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Diện tích toàn phần của hình lập phương là: 4 × 4 × 6 = 96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Khi xếp 2 hình lập phương cạnh nhau thì mỗi hình lập phương bị che mất 1 mặt.</a:t>
            </a:r>
          </a:p>
          <a:p>
            <a:pPr algn="ctr"/>
            <a:r>
              <a:rPr lang="vi-VN" sz="2800" dirty="0">
                <a:solidFill>
                  <a:srgbClr val="FF0000"/>
                </a:solidFill>
                <a:latin typeface="Cambria" panose="02040503050406030204" pitchFamily="18" charset="0"/>
                <a:ea typeface="Cambria" panose="02040503050406030204" pitchFamily="18" charset="0"/>
              </a:rPr>
              <a:t>Diện tích toàn phần của hình hộp chữ nhật là: (4 × 4 × 5) × 2 = 160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just"/>
            <a:r>
              <a:rPr lang="vi-VN" sz="2800" dirty="0">
                <a:solidFill>
                  <a:srgbClr val="FF0000"/>
                </a:solidFill>
                <a:latin typeface="Cambria" panose="02040503050406030204" pitchFamily="18" charset="0"/>
                <a:ea typeface="Cambria" panose="02040503050406030204" pitchFamily="18" charset="0"/>
              </a:rPr>
              <a:t>Do đó diện tích toàn phần của hình hộp chữ nhật không gấp 2 lần diện tích toàn phần của hình lập phương.</a:t>
            </a:r>
          </a:p>
          <a:p>
            <a:pPr algn="ctr"/>
            <a:r>
              <a:rPr lang="vi-VN" sz="2800" dirty="0">
                <a:solidFill>
                  <a:srgbClr val="FF0000"/>
                </a:solidFill>
                <a:latin typeface="Cambria" panose="02040503050406030204" pitchFamily="18" charset="0"/>
                <a:ea typeface="Cambria" panose="02040503050406030204" pitchFamily="18" charset="0"/>
              </a:rPr>
              <a:t>Vậy Mai nhận xét sai.</a:t>
            </a:r>
          </a:p>
        </p:txBody>
      </p:sp>
      <p:pic>
        <p:nvPicPr>
          <p:cNvPr id="8" name="Picture 7">
            <a:extLst>
              <a:ext uri="{FF2B5EF4-FFF2-40B4-BE49-F238E27FC236}">
                <a16:creationId xmlns:a16="http://schemas.microsoft.com/office/drawing/2014/main" id="{1F378A2E-3FEA-6DC3-AD8E-F06CFC7C3C4F}"/>
              </a:ext>
            </a:extLst>
          </p:cNvPr>
          <p:cNvPicPr>
            <a:picLocks noChangeAspect="1"/>
          </p:cNvPicPr>
          <p:nvPr/>
        </p:nvPicPr>
        <p:blipFill>
          <a:blip r:embed="rId3"/>
          <a:stretch>
            <a:fillRect/>
          </a:stretch>
        </p:blipFill>
        <p:spPr>
          <a:xfrm>
            <a:off x="7928881" y="3316060"/>
            <a:ext cx="3867150" cy="2686050"/>
          </a:xfrm>
          <a:prstGeom prst="rect">
            <a:avLst/>
          </a:prstGeom>
        </p:spPr>
      </p:pic>
    </p:spTree>
    <p:extLst>
      <p:ext uri="{BB962C8B-B14F-4D97-AF65-F5344CB8AC3E}">
        <p14:creationId xmlns:p14="http://schemas.microsoft.com/office/powerpoint/2010/main" val="686176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animBg="1"/>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450</Words>
  <Application>Microsoft Office PowerPoint</Application>
  <PresentationFormat>Widescreen</PresentationFormat>
  <Paragraphs>36</Paragraphs>
  <Slides>11</Slides>
  <Notes>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新学期|新规划|新气象</dc:title>
  <dc:creator>Thao Tran</dc:creator>
  <cp:lastModifiedBy>Bùi Văn Đtạ</cp:lastModifiedBy>
  <cp:revision>47</cp:revision>
  <dcterms:created xsi:type="dcterms:W3CDTF">2022-09-13T07:29:09Z</dcterms:created>
  <dcterms:modified xsi:type="dcterms:W3CDTF">2025-02-18T02:34:23Z</dcterms:modified>
</cp:coreProperties>
</file>