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7"/>
  </p:notesMasterIdLst>
  <p:sldIdLst>
    <p:sldId id="369" r:id="rId2"/>
    <p:sldId id="256" r:id="rId3"/>
    <p:sldId id="493" r:id="rId4"/>
    <p:sldId id="259" r:id="rId5"/>
    <p:sldId id="261" r:id="rId6"/>
    <p:sldId id="370" r:id="rId7"/>
    <p:sldId id="371" r:id="rId8"/>
    <p:sldId id="373" r:id="rId9"/>
    <p:sldId id="422" r:id="rId10"/>
    <p:sldId id="383" r:id="rId11"/>
    <p:sldId id="384" r:id="rId12"/>
    <p:sldId id="385" r:id="rId13"/>
    <p:sldId id="423" r:id="rId14"/>
    <p:sldId id="424" r:id="rId15"/>
    <p:sldId id="266" r:id="rId16"/>
    <p:sldId id="397" r:id="rId17"/>
    <p:sldId id="398" r:id="rId18"/>
    <p:sldId id="491" r:id="rId19"/>
    <p:sldId id="405" r:id="rId20"/>
    <p:sldId id="401" r:id="rId21"/>
    <p:sldId id="399" r:id="rId22"/>
    <p:sldId id="400" r:id="rId23"/>
    <p:sldId id="404" r:id="rId24"/>
    <p:sldId id="402" r:id="rId25"/>
    <p:sldId id="403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Nunito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07D62"/>
    <a:srgbClr val="F6A078"/>
    <a:srgbClr val="FAB919"/>
    <a:srgbClr val="FDE3A2"/>
    <a:srgbClr val="E63813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1989" autoAdjust="0"/>
  </p:normalViewPr>
  <p:slideViewPr>
    <p:cSldViewPr>
      <p:cViewPr varScale="1">
        <p:scale>
          <a:sx n="92" d="100"/>
          <a:sy n="9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4633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58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298450" eaLnBrk="1" hangingPunct="1">
              <a:spcBef>
                <a:spcPct val="0"/>
              </a:spcBef>
              <a:buFontTx/>
              <a:buChar char="-"/>
            </a:pPr>
            <a:r>
              <a:rPr lang="en-US" altLang="zh-TW" dirty="0"/>
              <a:t>Click to numbers at the top to answer</a:t>
            </a:r>
            <a:r>
              <a:rPr lang="en-US" altLang="zh-TW" baseline="0" dirty="0"/>
              <a:t> the questions</a:t>
            </a:r>
          </a:p>
          <a:p>
            <a:pPr marL="457200" indent="-298450" eaLnBrk="1" hangingPunct="1">
              <a:spcBef>
                <a:spcPct val="0"/>
              </a:spcBef>
              <a:buFontTx/>
              <a:buChar char="-"/>
            </a:pPr>
            <a:r>
              <a:rPr lang="en-US" altLang="zh-TW" baseline="0" dirty="0"/>
              <a:t>Click to numbers in the bricks to review points</a:t>
            </a:r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9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</a:t>
            </a:r>
            <a:r>
              <a:rPr lang="en-US" dirty="0"/>
              <a:t>the red angry bird to come back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1417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4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2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91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answers can be accepted if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the red angry bird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67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39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3638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8" name="Google Shape;2628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Explain that student chooses to describe their mother or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</a:t>
            </a:r>
            <a:r>
              <a:rPr lang="en-US" dirty="0"/>
              <a:t>the red angry bird to come back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852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25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quickly review body parts, focus on Face features.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Teacher plays "Teacher says": Touch your ears/nose/face/eyes/hair .... to review face features.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0248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21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756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69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5373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69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bg>
      <p:bgPr>
        <a:solidFill>
          <a:schemeClr val="lt1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" name="Google Shape;1745;p27"/>
          <p:cNvGrpSpPr/>
          <p:nvPr/>
        </p:nvGrpSpPr>
        <p:grpSpPr>
          <a:xfrm rot="10800000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746" name="Google Shape;1746;p27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7" name="Google Shape;1747;p27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48" name="Google Shape;1748;p27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9" name="Google Shape;1749;p27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0" name="Google Shape;1750;p27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1" name="Google Shape;1751;p27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2" name="Google Shape;1752;p27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3" name="Google Shape;1753;p27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4" name="Google Shape;1754;p27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5" name="Google Shape;1755;p27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6" name="Google Shape;1756;p27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7" name="Google Shape;1757;p27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7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9" name="Google Shape;1759;p27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0" name="Google Shape;1760;p27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1" name="Google Shape;1761;p27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2" name="Google Shape;1762;p27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3" name="Google Shape;1763;p27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4" name="Google Shape;1764;p27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5" name="Google Shape;1765;p27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6" name="Google Shape;1766;p27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7" name="Google Shape;1767;p27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8" name="Google Shape;1768;p27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9" name="Google Shape;1769;p27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0" name="Google Shape;1770;p27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1" name="Google Shape;1771;p27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" name="Google Shape;1772;p27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3" name="Google Shape;1773;p27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4" name="Google Shape;1774;p27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5" name="Google Shape;1775;p27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6" name="Google Shape;1776;p27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7" name="Google Shape;1777;p27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8" name="Google Shape;1778;p27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9" name="Google Shape;1779;p27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0" name="Google Shape;1780;p27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1" name="Google Shape;1781;p27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2" name="Google Shape;1782;p27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83" name="Google Shape;1783;p27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4" name="Google Shape;1784;p27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5" name="Google Shape;1785;p27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6" name="Google Shape;1786;p27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87" name="Google Shape;1787;p27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8" name="Google Shape;1788;p27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9" name="Google Shape;1789;p27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0" name="Google Shape;1790;p27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1" name="Google Shape;1791;p27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92" name="Google Shape;1792;p27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3" name="Google Shape;1793;p27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94" name="Google Shape;1794;p27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5" name="Google Shape;1795;p27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96" name="Google Shape;1796;p27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7"/>
          <p:cNvSpPr txBox="1">
            <a:spLocks noGrp="1"/>
          </p:cNvSpPr>
          <p:nvPr>
            <p:ph type="title"/>
          </p:nvPr>
        </p:nvSpPr>
        <p:spPr>
          <a:xfrm>
            <a:off x="562400" y="540000"/>
            <a:ext cx="8019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44E384A-4023-462F-A5AF-6C646D33C70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1" r:id="rId6"/>
    <p:sldLayoutId id="214748367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34" Type="http://schemas.openxmlformats.org/officeDocument/2006/relationships/slide" Target="slide2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slide" Target="slide22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slide" Target="slide21.xml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slide" Target="slide25.xml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slide" Target="slide19.xml"/><Relationship Id="rId35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" Target="slide17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685800" y="3790950"/>
            <a:ext cx="46858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has a round face.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3" y="1277850"/>
            <a:ext cx="1924233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143250"/>
            <a:ext cx="1180272" cy="200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112" y="1581150"/>
            <a:ext cx="20288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1143000" y="3790950"/>
            <a:ext cx="42286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has big eyes.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7718D6B-E16D-4B1F-8A5A-B5CFDC8C2459}"/>
              </a:ext>
            </a:extLst>
          </p:cNvPr>
          <p:cNvSpPr/>
          <p:nvPr/>
        </p:nvSpPr>
        <p:spPr>
          <a:xfrm>
            <a:off x="3406304" y="1657350"/>
            <a:ext cx="1798015" cy="186552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E0C4B94C-9864-4824-95DB-07D43BE9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14" b="7914"/>
          <a:stretch/>
        </p:blipFill>
        <p:spPr bwMode="auto">
          <a:xfrm>
            <a:off x="3429000" y="1735908"/>
            <a:ext cx="1752625" cy="15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3" y="1277850"/>
            <a:ext cx="1924233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862537"/>
            <a:ext cx="1345910" cy="22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1143000" y="3790950"/>
            <a:ext cx="42286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has 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3" y="1277850"/>
            <a:ext cx="1924233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862537"/>
            <a:ext cx="1345910" cy="22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04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941411" y="2391607"/>
            <a:ext cx="3208133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Let's talk.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1E9CA50-6297-4833-A243-47CA9AF9D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6750"/>
            <a:ext cx="7521654" cy="38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" name="Google Shape;3000;p53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3001" name="Google Shape;3001;p53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53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3006" name="Google Shape;3006;p53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2" name="Google Shape;3012;p53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3013" name="Google Shape;3013;p53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3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53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8" name="Google Shape;3018;p53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3019" name="Google Shape;3019;p53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29;p48">
            <a:extLst>
              <a:ext uri="{FF2B5EF4-FFF2-40B4-BE49-F238E27FC236}">
                <a16:creationId xmlns:a16="http://schemas.microsoft.com/office/drawing/2014/main" id="{9C68A855-CCC2-4DBB-8208-45F1DE6F6C75}"/>
              </a:ext>
            </a:extLst>
          </p:cNvPr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830;p48">
            <a:extLst>
              <a:ext uri="{FF2B5EF4-FFF2-40B4-BE49-F238E27FC236}">
                <a16:creationId xmlns:a16="http://schemas.microsoft.com/office/drawing/2014/main" id="{DCDDE0E7-7A55-43FB-8F08-FAB438E07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5125" y="2305244"/>
            <a:ext cx="7033163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>
                <a:latin typeface="Comic Sans MS" panose="030F0702030302020204" pitchFamily="66" charset="0"/>
              </a:rPr>
              <a:t>Fun corner and wrap-up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30" name="Google Shape;2831;p48">
            <a:extLst>
              <a:ext uri="{FF2B5EF4-FFF2-40B4-BE49-F238E27FC236}">
                <a16:creationId xmlns:a16="http://schemas.microsoft.com/office/drawing/2014/main" id="{98FC667E-A28C-456C-95EB-D665F6434F18}"/>
              </a:ext>
            </a:extLst>
          </p:cNvPr>
          <p:cNvSpPr txBox="1">
            <a:spLocks/>
          </p:cNvSpPr>
          <p:nvPr/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4400" b="1" dirty="0">
                <a:solidFill>
                  <a:schemeClr val="lt2"/>
                </a:solidFill>
                <a:cs typeface="Amatic SC"/>
                <a:sym typeface="Amatic SC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9" y="-297969"/>
            <a:ext cx="7695010" cy="21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55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41264" y="0"/>
            <a:ext cx="9102736" cy="51435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4" y="2001165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57" y="3566836"/>
            <a:ext cx="521494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07" y="2054743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307" y="3675184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42" y="4731268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4470521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20" y="4309787"/>
            <a:ext cx="321469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80" y="4752698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20" y="2919136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992" y="2916755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16" y="2001165"/>
            <a:ext cx="750094" cy="5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11" y="2757211"/>
            <a:ext cx="750094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1947587"/>
            <a:ext cx="1393031" cy="1069241"/>
            <a:chOff x="3428992" y="2214554"/>
            <a:chExt cx="1857388" cy="1425116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4" cy="135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1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5761435" y="1952349"/>
            <a:ext cx="1393031" cy="607576"/>
            <a:chOff x="3428992" y="2214554"/>
            <a:chExt cx="1857388" cy="810106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2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7336632" y="1952349"/>
            <a:ext cx="1393031" cy="607576"/>
            <a:chOff x="3428992" y="2214554"/>
            <a:chExt cx="1857388" cy="810106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3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45" y="4309786"/>
            <a:ext cx="57983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2702442"/>
            <a:ext cx="1409700" cy="696516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4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5761435" y="2702442"/>
            <a:ext cx="1409700" cy="696516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5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2702442"/>
            <a:ext cx="1409700" cy="696516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6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3506115"/>
            <a:ext cx="1409700" cy="696515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CN" sz="3000" kern="120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7</a:t>
              </a:r>
              <a:endParaRPr kumimoji="0" lang="zh-TW" altLang="en-US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7373541" y="3513259"/>
            <a:ext cx="1409700" cy="696515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en-US" altLang="zh-TW" sz="3000" kern="1200" dirty="0">
                  <a:solidFill>
                    <a:prstClr val="white"/>
                  </a:solidFill>
                  <a:latin typeface="Comic Sans MS" panose="030F0902030302020204" pitchFamily="66" charset="0"/>
                  <a:cs typeface="+mn-cs"/>
                </a:rPr>
                <a:t>8</a:t>
              </a:r>
              <a:endParaRPr kumimoji="0" lang="zh-TW" altLang="en-US" sz="3000" kern="1200" dirty="0">
                <a:solidFill>
                  <a:prstClr val="white"/>
                </a:solidFill>
                <a:latin typeface="Comic Sans MS" panose="030F0902030302020204" pitchFamily="66" charset="0"/>
                <a:cs typeface="+mn-cs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202630"/>
            <a:ext cx="1446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1 point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2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256208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3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3000" kern="120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4 points</a:t>
            </a:r>
            <a:endParaRPr kumimoji="0" lang="zh-TW" altLang="en-US" sz="3000" kern="120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816" y="4394833"/>
            <a:ext cx="17680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zh-TW" sz="2100" kern="1200" dirty="0">
                <a:solidFill>
                  <a:prstClr val="white"/>
                </a:solidFill>
                <a:latin typeface="Comic Sans MS" panose="030F0902030302020204" pitchFamily="66" charset="0"/>
                <a:cs typeface="+mn-cs"/>
              </a:rPr>
              <a:t>Take 5 points</a:t>
            </a:r>
            <a:endParaRPr kumimoji="0" lang="zh-TW" altLang="en-US" sz="2100" kern="1200" dirty="0">
              <a:solidFill>
                <a:prstClr val="white"/>
              </a:solidFill>
              <a:latin typeface="Comic Sans MS" panose="030F0902030302020204" pitchFamily="66" charset="0"/>
              <a:cs typeface="+mn-cs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422" y="46026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10986" y="2002355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4360" y="26488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66" y="1148678"/>
            <a:ext cx="1875234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26" y="2378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500" y="235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85" y="2757212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7122" y="47169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71707" y="1230830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060" y="2763164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22" y="2059505"/>
            <a:ext cx="1875235" cy="18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74" y="352149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200" y="137836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02255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148677"/>
            <a:ext cx="135731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203" y="-726558"/>
            <a:ext cx="500063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54" y="1952349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453" y="3452536"/>
            <a:ext cx="482204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075" y="3566836"/>
            <a:ext cx="48220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49" y="2384417"/>
            <a:ext cx="1875235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41264" y="-99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kumimoji="0" lang="vi-VN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77"/>
              </a:rPr>
              <a:t>1</a:t>
            </a:r>
          </a:p>
        </p:txBody>
      </p:sp>
      <p:sp>
        <p:nvSpPr>
          <p:cNvPr id="92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216681" y="-99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2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3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2392098" y="0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3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4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3554332" y="30202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4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5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56624" y="913419"/>
            <a:ext cx="658556" cy="700504"/>
          </a:xfrm>
          <a:custGeom>
            <a:avLst/>
            <a:gdLst>
              <a:gd name="connsiteX0" fmla="*/ 0 w 658556"/>
              <a:gd name="connsiteY0" fmla="*/ 0 h 700504"/>
              <a:gd name="connsiteX1" fmla="*/ 658556 w 658556"/>
              <a:gd name="connsiteY1" fmla="*/ 0 h 700504"/>
              <a:gd name="connsiteX2" fmla="*/ 658556 w 658556"/>
              <a:gd name="connsiteY2" fmla="*/ 364262 h 700504"/>
              <a:gd name="connsiteX3" fmla="*/ 658556 w 658556"/>
              <a:gd name="connsiteY3" fmla="*/ 700504 h 700504"/>
              <a:gd name="connsiteX4" fmla="*/ 0 w 658556"/>
              <a:gd name="connsiteY4" fmla="*/ 700504 h 700504"/>
              <a:gd name="connsiteX5" fmla="*/ 0 w 658556"/>
              <a:gd name="connsiteY5" fmla="*/ 364262 h 700504"/>
              <a:gd name="connsiteX6" fmla="*/ 0 w 658556"/>
              <a:gd name="connsiteY6" fmla="*/ 0 h 70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00504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60634" y="148751"/>
                  <a:pt x="666867" y="259450"/>
                  <a:pt x="658556" y="364262"/>
                </a:cubicBezTo>
                <a:cubicBezTo>
                  <a:pt x="650245" y="469074"/>
                  <a:pt x="672932" y="541080"/>
                  <a:pt x="658556" y="700504"/>
                </a:cubicBezTo>
                <a:cubicBezTo>
                  <a:pt x="333971" y="672254"/>
                  <a:pt x="221488" y="731094"/>
                  <a:pt x="0" y="700504"/>
                </a:cubicBezTo>
                <a:cubicBezTo>
                  <a:pt x="10291" y="596273"/>
                  <a:pt x="7908" y="450646"/>
                  <a:pt x="0" y="364262"/>
                </a:cubicBezTo>
                <a:cubicBezTo>
                  <a:pt x="-7908" y="277878"/>
                  <a:pt x="15184" y="176030"/>
                  <a:pt x="0" y="0"/>
                </a:cubicBezTo>
                <a:close/>
              </a:path>
              <a:path w="658556" h="700504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5776" y="98783"/>
                  <a:pt x="672078" y="235650"/>
                  <a:pt x="658556" y="364262"/>
                </a:cubicBezTo>
                <a:cubicBezTo>
                  <a:pt x="645034" y="492874"/>
                  <a:pt x="662597" y="575568"/>
                  <a:pt x="658556" y="700504"/>
                </a:cubicBezTo>
                <a:cubicBezTo>
                  <a:pt x="343282" y="706838"/>
                  <a:pt x="148109" y="692654"/>
                  <a:pt x="0" y="700504"/>
                </a:cubicBezTo>
                <a:cubicBezTo>
                  <a:pt x="1428" y="628347"/>
                  <a:pt x="17705" y="437844"/>
                  <a:pt x="0" y="343247"/>
                </a:cubicBezTo>
                <a:cubicBezTo>
                  <a:pt x="-17705" y="248650"/>
                  <a:pt x="10797" y="14112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5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6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234186" y="940453"/>
            <a:ext cx="658556" cy="667010"/>
          </a:xfrm>
          <a:custGeom>
            <a:avLst/>
            <a:gdLst>
              <a:gd name="connsiteX0" fmla="*/ 0 w 658556"/>
              <a:gd name="connsiteY0" fmla="*/ 0 h 667010"/>
              <a:gd name="connsiteX1" fmla="*/ 658556 w 658556"/>
              <a:gd name="connsiteY1" fmla="*/ 0 h 667010"/>
              <a:gd name="connsiteX2" fmla="*/ 658556 w 658556"/>
              <a:gd name="connsiteY2" fmla="*/ 667010 h 667010"/>
              <a:gd name="connsiteX3" fmla="*/ 0 w 658556"/>
              <a:gd name="connsiteY3" fmla="*/ 667010 h 667010"/>
              <a:gd name="connsiteX4" fmla="*/ 0 w 658556"/>
              <a:gd name="connsiteY4" fmla="*/ 0 h 6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67010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54220" y="153469"/>
                  <a:pt x="636598" y="336145"/>
                  <a:pt x="658556" y="667010"/>
                </a:cubicBezTo>
                <a:cubicBezTo>
                  <a:pt x="364408" y="698686"/>
                  <a:pt x="309235" y="657061"/>
                  <a:pt x="0" y="667010"/>
                </a:cubicBezTo>
                <a:cubicBezTo>
                  <a:pt x="25460" y="345713"/>
                  <a:pt x="-30070" y="269427"/>
                  <a:pt x="0" y="0"/>
                </a:cubicBezTo>
                <a:close/>
              </a:path>
              <a:path w="658556" h="667010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0732" y="165349"/>
                  <a:pt x="656774" y="434902"/>
                  <a:pt x="658556" y="667010"/>
                </a:cubicBezTo>
                <a:cubicBezTo>
                  <a:pt x="373464" y="690061"/>
                  <a:pt x="158171" y="641963"/>
                  <a:pt x="0" y="667010"/>
                </a:cubicBezTo>
                <a:cubicBezTo>
                  <a:pt x="1668" y="415376"/>
                  <a:pt x="4101" y="321629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6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7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2389016" y="957850"/>
            <a:ext cx="658556" cy="654815"/>
          </a:xfrm>
          <a:custGeom>
            <a:avLst/>
            <a:gdLst>
              <a:gd name="connsiteX0" fmla="*/ 0 w 658556"/>
              <a:gd name="connsiteY0" fmla="*/ 0 h 654815"/>
              <a:gd name="connsiteX1" fmla="*/ 658556 w 658556"/>
              <a:gd name="connsiteY1" fmla="*/ 0 h 654815"/>
              <a:gd name="connsiteX2" fmla="*/ 658556 w 658556"/>
              <a:gd name="connsiteY2" fmla="*/ 654815 h 654815"/>
              <a:gd name="connsiteX3" fmla="*/ 0 w 658556"/>
              <a:gd name="connsiteY3" fmla="*/ 654815 h 654815"/>
              <a:gd name="connsiteX4" fmla="*/ 0 w 658556"/>
              <a:gd name="connsiteY4" fmla="*/ 0 h 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4815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75458" y="219749"/>
                  <a:pt x="639463" y="359651"/>
                  <a:pt x="658556" y="654815"/>
                </a:cubicBezTo>
                <a:cubicBezTo>
                  <a:pt x="364408" y="686491"/>
                  <a:pt x="309235" y="644866"/>
                  <a:pt x="0" y="654815"/>
                </a:cubicBezTo>
                <a:cubicBezTo>
                  <a:pt x="11109" y="424862"/>
                  <a:pt x="-20151" y="265232"/>
                  <a:pt x="0" y="0"/>
                </a:cubicBezTo>
                <a:close/>
              </a:path>
              <a:path w="658556" h="654815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40330" y="154495"/>
                  <a:pt x="635193" y="490694"/>
                  <a:pt x="658556" y="654815"/>
                </a:cubicBezTo>
                <a:cubicBezTo>
                  <a:pt x="373464" y="677866"/>
                  <a:pt x="158171" y="629768"/>
                  <a:pt x="0" y="654815"/>
                </a:cubicBezTo>
                <a:cubicBezTo>
                  <a:pt x="24265" y="488969"/>
                  <a:pt x="-17025" y="170932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</a:rPr>
              <a:t>7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98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3590306" y="964504"/>
            <a:ext cx="658556" cy="650738"/>
          </a:xfrm>
          <a:custGeom>
            <a:avLst/>
            <a:gdLst>
              <a:gd name="connsiteX0" fmla="*/ 0 w 658556"/>
              <a:gd name="connsiteY0" fmla="*/ 0 h 650738"/>
              <a:gd name="connsiteX1" fmla="*/ 658556 w 658556"/>
              <a:gd name="connsiteY1" fmla="*/ 0 h 650738"/>
              <a:gd name="connsiteX2" fmla="*/ 658556 w 658556"/>
              <a:gd name="connsiteY2" fmla="*/ 650738 h 650738"/>
              <a:gd name="connsiteX3" fmla="*/ 0 w 658556"/>
              <a:gd name="connsiteY3" fmla="*/ 650738 h 650738"/>
              <a:gd name="connsiteX4" fmla="*/ 0 w 658556"/>
              <a:gd name="connsiteY4" fmla="*/ 0 h 65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0738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85881" y="295400"/>
                  <a:pt x="655735" y="359446"/>
                  <a:pt x="658556" y="650738"/>
                </a:cubicBezTo>
                <a:cubicBezTo>
                  <a:pt x="364408" y="682414"/>
                  <a:pt x="309235" y="640789"/>
                  <a:pt x="0" y="650738"/>
                </a:cubicBezTo>
                <a:cubicBezTo>
                  <a:pt x="-15295" y="428332"/>
                  <a:pt x="-21204" y="174491"/>
                  <a:pt x="0" y="0"/>
                </a:cubicBezTo>
                <a:close/>
              </a:path>
              <a:path w="658556" h="650738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2573" y="322839"/>
                  <a:pt x="680594" y="409484"/>
                  <a:pt x="658556" y="650738"/>
                </a:cubicBezTo>
                <a:cubicBezTo>
                  <a:pt x="373464" y="673789"/>
                  <a:pt x="158171" y="625691"/>
                  <a:pt x="0" y="650738"/>
                </a:cubicBezTo>
                <a:cubicBezTo>
                  <a:pt x="6933" y="464322"/>
                  <a:pt x="28133" y="18936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3000"/>
              <a:buFontTx/>
              <a:buNone/>
              <a:tabLst/>
              <a:defRPr/>
            </a:pPr>
            <a:r>
              <a:rPr lang="vi-VN" b="0" noProof="0" dirty="0">
                <a:solidFill>
                  <a:prstClr val="black"/>
                </a:solidFill>
                <a:latin typeface="Quicksand" pitchFamily="2" charset="77"/>
              </a:rPr>
              <a:t>8</a:t>
            </a:r>
            <a:endParaRPr kumimoji="0" lang="vi-VN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EC5A3-8F24-437D-A8E2-DE9DB8A2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1.11111E-6 L 0.02864 0.38086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6 -0.00996 L 0.04427 0.68472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12775" y="1420685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04" y="3486150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828026" y="3868985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short hair.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02228" y="709433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2060"/>
                </a:solidFill>
                <a:latin typeface="Comic Sans MS" panose="030F0702030302020204" pitchFamily="66" charset="0"/>
              </a:rPr>
              <a:t>What does Mai look like?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2" descr="Page 2 | Short hair cartoon Images | Free Vectors, Stock Photos &amp; PSD">
            <a:extLst>
              <a:ext uri="{FF2B5EF4-FFF2-40B4-BE49-F238E27FC236}">
                <a16:creationId xmlns:a16="http://schemas.microsoft.com/office/drawing/2014/main" id="{EA3DDE2E-E1A5-4D78-9E4A-85C768FFC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294" r="52029" b="-294"/>
          <a:stretch/>
        </p:blipFill>
        <p:spPr bwMode="auto">
          <a:xfrm>
            <a:off x="2667000" y="1420685"/>
            <a:ext cx="1451308" cy="18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23,639 Short Hair Stock Illustrations, Cliparts and Royalty Free Short Hair  Vectors">
            <a:extLst>
              <a:ext uri="{FF2B5EF4-FFF2-40B4-BE49-F238E27FC236}">
                <a16:creationId xmlns:a16="http://schemas.microsoft.com/office/drawing/2014/main" id="{A931956E-FD47-4A89-A08B-32C109361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8" r="50000"/>
          <a:stretch/>
        </p:blipFill>
        <p:spPr bwMode="auto">
          <a:xfrm>
            <a:off x="4800600" y="1182422"/>
            <a:ext cx="1462173" cy="21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13C4C-8B17-4C8B-B38D-23FFFD6BCAB4}"/>
              </a:ext>
            </a:extLst>
          </p:cNvPr>
          <p:cNvSpPr txBox="1"/>
          <p:nvPr/>
        </p:nvSpPr>
        <p:spPr>
          <a:xfrm>
            <a:off x="2798231" y="328421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Mai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C3B675-EA38-4DED-8E12-6DED2811C6D8}"/>
              </a:ext>
            </a:extLst>
          </p:cNvPr>
          <p:cNvSpPr txBox="1"/>
          <p:nvPr/>
        </p:nvSpPr>
        <p:spPr>
          <a:xfrm>
            <a:off x="4867806" y="3284209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Hoa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3854400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long hair.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489501"/>
            <a:ext cx="6810680" cy="588129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What does Hoa look like?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2" descr="Page 2 | Short hair cartoon Images | Free Vectors, Stock Photos &amp; PSD">
            <a:extLst>
              <a:ext uri="{FF2B5EF4-FFF2-40B4-BE49-F238E27FC236}">
                <a16:creationId xmlns:a16="http://schemas.microsoft.com/office/drawing/2014/main" id="{02C5BB47-C82F-49F8-826B-CC3451839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294" r="52029" b="-294"/>
          <a:stretch/>
        </p:blipFill>
        <p:spPr bwMode="auto">
          <a:xfrm>
            <a:off x="2667000" y="1420685"/>
            <a:ext cx="1451308" cy="18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23,639 Short Hair Stock Illustrations, Cliparts and Royalty Free Short Hair  Vectors">
            <a:extLst>
              <a:ext uri="{FF2B5EF4-FFF2-40B4-BE49-F238E27FC236}">
                <a16:creationId xmlns:a16="http://schemas.microsoft.com/office/drawing/2014/main" id="{9FD8939C-6D17-4BC3-BBCC-0DC11E192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8" r="50000"/>
          <a:stretch/>
        </p:blipFill>
        <p:spPr bwMode="auto">
          <a:xfrm>
            <a:off x="4800600" y="1182422"/>
            <a:ext cx="1462173" cy="21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F6EC65C-1900-4E77-9750-F5E78279F23C}"/>
              </a:ext>
            </a:extLst>
          </p:cNvPr>
          <p:cNvSpPr txBox="1"/>
          <p:nvPr/>
        </p:nvSpPr>
        <p:spPr>
          <a:xfrm>
            <a:off x="2798231" y="328421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Mai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91E698-EF84-40FC-B3F8-45A62337992D}"/>
              </a:ext>
            </a:extLst>
          </p:cNvPr>
          <p:cNvSpPr txBox="1"/>
          <p:nvPr/>
        </p:nvSpPr>
        <p:spPr>
          <a:xfrm>
            <a:off x="4867806" y="3284209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17911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latin typeface="Comic Sans MS" panose="030F0702030302020204" pitchFamily="66" charset="0"/>
              </a:rPr>
              <a:t>Lesson 2 - Period 3</a:t>
            </a:r>
            <a:endParaRPr sz="2400" b="1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has big eyes.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2060"/>
                </a:solidFill>
                <a:latin typeface="Comic Sans MS" panose="030F0702030302020204" pitchFamily="66" charset="0"/>
              </a:rPr>
              <a:t>What does Ben look like?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Premium Vector | Little boy standing and try to see far away">
            <a:extLst>
              <a:ext uri="{FF2B5EF4-FFF2-40B4-BE49-F238E27FC236}">
                <a16:creationId xmlns:a16="http://schemas.microsoft.com/office/drawing/2014/main" id="{9BD59AB9-754F-4DE5-8A98-E2237E67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48" y="514153"/>
            <a:ext cx="3133725" cy="40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Active boy simple cartoon character">
            <a:extLst>
              <a:ext uri="{FF2B5EF4-FFF2-40B4-BE49-F238E27FC236}">
                <a16:creationId xmlns:a16="http://schemas.microsoft.com/office/drawing/2014/main" id="{E80715C2-BD6D-405F-B8DF-C5752FB8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72" y="1215388"/>
            <a:ext cx="1844675" cy="28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D4399E1-A618-498A-8504-41842CD0BBD1}"/>
              </a:ext>
            </a:extLst>
          </p:cNvPr>
          <p:cNvSpPr txBox="1"/>
          <p:nvPr/>
        </p:nvSpPr>
        <p:spPr>
          <a:xfrm>
            <a:off x="1752600" y="286336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Minh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C191DA-A7AF-4266-B623-61A17F1C1B1C}"/>
              </a:ext>
            </a:extLst>
          </p:cNvPr>
          <p:cNvSpPr txBox="1"/>
          <p:nvPr/>
        </p:nvSpPr>
        <p:spPr>
          <a:xfrm>
            <a:off x="5691097" y="2931416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10833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805317" y="3715117"/>
            <a:ext cx="6229197" cy="1198975"/>
          </a:xfrm>
          <a:prstGeom prst="wedgeRoundRectCallout">
            <a:avLst>
              <a:gd name="adj1" fmla="val 61845"/>
              <a:gd name="adj2" fmla="val -2877"/>
              <a:gd name="adj3" fmla="val 16667"/>
            </a:avLst>
          </a:prstGeom>
          <a:solidFill>
            <a:schemeClr val="bg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is slim. He has a round face.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6"/>
            <a:ext cx="6810680" cy="1037127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...........................?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Picture 4" descr="Free Vector | Active boy simple cartoon character">
            <a:extLst>
              <a:ext uri="{FF2B5EF4-FFF2-40B4-BE49-F238E27FC236}">
                <a16:creationId xmlns:a16="http://schemas.microsoft.com/office/drawing/2014/main" id="{B63EA773-1450-4F70-823F-59508C02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33373"/>
            <a:ext cx="1844675" cy="28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D6C90-DA80-4C78-AA80-93851CE0460B}"/>
              </a:ext>
            </a:extLst>
          </p:cNvPr>
          <p:cNvSpPr txBox="1"/>
          <p:nvPr/>
        </p:nvSpPr>
        <p:spPr>
          <a:xfrm>
            <a:off x="1981200" y="283052"/>
            <a:ext cx="609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u="none" strike="noStrike" cap="none">
                <a:solidFill>
                  <a:schemeClr val="tx2"/>
                </a:solidFill>
                <a:latin typeface="Comic Sans MS" panose="030F0702030302020204" pitchFamily="66" charset="0"/>
                <a:sym typeface="Arial"/>
              </a:rPr>
              <a:t>What does he look like</a:t>
            </a:r>
          </a:p>
        </p:txBody>
      </p:sp>
    </p:spTree>
    <p:extLst>
      <p:ext uri="{BB962C8B-B14F-4D97-AF65-F5344CB8AC3E}">
        <p14:creationId xmlns:p14="http://schemas.microsoft.com/office/powerpoint/2010/main" val="6828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has a round face.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231003" y="239620"/>
            <a:ext cx="7009038" cy="588129"/>
          </a:xfrm>
          <a:prstGeom prst="wedgeRoundRectCallout">
            <a:avLst>
              <a:gd name="adj1" fmla="val -53394"/>
              <a:gd name="adj2" fmla="val 69984"/>
              <a:gd name="adj3" fmla="val 16667"/>
            </a:avLst>
          </a:prstGeom>
          <a:solidFill>
            <a:schemeClr val="bg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What does Peter look like?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07BF3-3296-4A5D-9BD3-C6E1F5E5B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9" b="99454" l="8924" r="93343">
                        <a14:foregroundMark x1="22805" y1="3279" x2="16572" y2="20765"/>
                        <a14:foregroundMark x1="28895" y1="6284" x2="18555" y2="33607"/>
                        <a14:foregroundMark x1="33853" y1="11749" x2="27337" y2="36885"/>
                        <a14:foregroundMark x1="10482" y1="26230" x2="14589" y2="56831"/>
                        <a14:foregroundMark x1="8924" y1="34973" x2="10482" y2="43169"/>
                        <a14:foregroundMark x1="10765" y1="31148" x2="11331" y2="38798"/>
                        <a14:foregroundMark x1="23513" y1="72131" x2="18839" y2="94262"/>
                        <a14:foregroundMark x1="32295" y1="84699" x2="35269" y2="99454"/>
                        <a14:foregroundMark x1="14164" y1="91803" x2="24504" y2="91530"/>
                        <a14:foregroundMark x1="24504" y1="91530" x2="32578" y2="91803"/>
                        <a14:foregroundMark x1="30878" y1="40984" x2="30028" y2="71858"/>
                        <a14:foregroundMark x1="34561" y1="35519" x2="30878" y2="66120"/>
                        <a14:foregroundMark x1="20397" y1="39344" x2="20255" y2="71038"/>
                        <a14:foregroundMark x1="79745" y1="24590" x2="71813" y2="66940"/>
                        <a14:foregroundMark x1="73513" y1="16393" x2="65722" y2="34973"/>
                        <a14:foregroundMark x1="70538" y1="36066" x2="70255" y2="57377"/>
                        <a14:foregroundMark x1="83994" y1="35519" x2="80028" y2="70219"/>
                        <a14:foregroundMark x1="77762" y1="73497" x2="72096" y2="98634"/>
                        <a14:foregroundMark x1="68555" y1="86066" x2="65439" y2="98907"/>
                        <a14:foregroundMark x1="79037" y1="84153" x2="90085" y2="95628"/>
                        <a14:foregroundMark x1="75637" y1="82240" x2="86402" y2="91530"/>
                        <a14:foregroundMark x1="72663" y1="82787" x2="74504" y2="91257"/>
                        <a14:foregroundMark x1="93343" y1="97541" x2="86119" y2="99454"/>
                        <a14:foregroundMark x1="84703" y1="28689" x2="75921" y2="67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404" y="1047750"/>
            <a:ext cx="5029200" cy="26072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4428D0C-6502-4A14-A1FD-56BA344FD6F8}"/>
              </a:ext>
            </a:extLst>
          </p:cNvPr>
          <p:cNvSpPr txBox="1"/>
          <p:nvPr/>
        </p:nvSpPr>
        <p:spPr>
          <a:xfrm>
            <a:off x="2615732" y="3542245"/>
            <a:ext cx="162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omic Sans MS" panose="030F0702030302020204" pitchFamily="66" charset="0"/>
              </a:rPr>
              <a:t>Peter</a:t>
            </a:r>
            <a:endParaRPr lang="en-US" sz="3200" b="1" i="0" u="none" strike="noStrike" cap="none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40BA52-9F40-43CB-B271-19344CC75DDF}"/>
              </a:ext>
            </a:extLst>
          </p:cNvPr>
          <p:cNvSpPr txBox="1"/>
          <p:nvPr/>
        </p:nvSpPr>
        <p:spPr>
          <a:xfrm>
            <a:off x="5320347" y="3542246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8778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1D242356-21A4-0C44-B8A1-F8EA59DF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big eyes.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1" y="195437"/>
            <a:ext cx="6472179" cy="656486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.........................?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E6465-00EF-4D22-8491-73D44413BDB4}"/>
              </a:ext>
            </a:extLst>
          </p:cNvPr>
          <p:cNvSpPr txBox="1"/>
          <p:nvPr/>
        </p:nvSpPr>
        <p:spPr>
          <a:xfrm>
            <a:off x="1452620" y="135623"/>
            <a:ext cx="647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u="none" strike="noStrike" cap="none">
                <a:solidFill>
                  <a:schemeClr val="tx2"/>
                </a:solidFill>
                <a:latin typeface="Comic Sans MS" panose="030F0702030302020204" pitchFamily="66" charset="0"/>
                <a:sym typeface="Arial"/>
              </a:rPr>
              <a:t>What does she look like</a:t>
            </a:r>
          </a:p>
        </p:txBody>
      </p:sp>
      <p:pic>
        <p:nvPicPr>
          <p:cNvPr id="2050" name="Picture 2" descr="Girl clipart Vectors &amp; Illustrations for Free Download | Freepik">
            <a:extLst>
              <a:ext uri="{FF2B5EF4-FFF2-40B4-BE49-F238E27FC236}">
                <a16:creationId xmlns:a16="http://schemas.microsoft.com/office/drawing/2014/main" id="{054A5801-66E1-42A9-A6EE-5B45661B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037"/>
            <a:ext cx="3848100" cy="47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She has long hair.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1525362" y="195437"/>
            <a:ext cx="7085238" cy="77904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Comic Sans MS" panose="030F0702030302020204" pitchFamily="66" charset="0"/>
              </a:rPr>
              <a:t>What does she look like?</a:t>
            </a:r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Premium Vector | Little princess rapunzel with long hair">
            <a:extLst>
              <a:ext uri="{FF2B5EF4-FFF2-40B4-BE49-F238E27FC236}">
                <a16:creationId xmlns:a16="http://schemas.microsoft.com/office/drawing/2014/main" id="{0B07C6D6-4BE4-4BB0-9A03-7CABB841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23" y="870956"/>
            <a:ext cx="3298065" cy="32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323CC4-D1F5-42BA-B0BB-8E02A36A6F10}"/>
              </a:ext>
            </a:extLst>
          </p:cNvPr>
          <p:cNvCxnSpPr>
            <a:cxnSpLocks/>
          </p:cNvCxnSpPr>
          <p:nvPr/>
        </p:nvCxnSpPr>
        <p:spPr>
          <a:xfrm flipV="1">
            <a:off x="3200400" y="2090928"/>
            <a:ext cx="762000" cy="2285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2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me Angry Birds - Những chú chim điên - Game24H">
            <a:hlinkClick r:id="rId3" action="ppaction://hlinksldjump"/>
            <a:extLst>
              <a:ext uri="{FF2B5EF4-FFF2-40B4-BE49-F238E27FC236}">
                <a16:creationId xmlns:a16="http://schemas.microsoft.com/office/drawing/2014/main" id="{5A813FEF-E305-466E-8A72-4973245B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415539" y="6379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pointing cartoon">
            <a:extLst>
              <a:ext uri="{FF2B5EF4-FFF2-40B4-BE49-F238E27FC236}">
                <a16:creationId xmlns:a16="http://schemas.microsoft.com/office/drawing/2014/main" id="{1CDB4979-153B-49E0-86B4-43028A4D026E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Kết quả hình ảnh cho girl cartoon">
            <a:extLst>
              <a:ext uri="{FF2B5EF4-FFF2-40B4-BE49-F238E27FC236}">
                <a16:creationId xmlns:a16="http://schemas.microsoft.com/office/drawing/2014/main" id="{7BC04A19-1A35-4A1F-939A-B0A1B32D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31">
            <a:extLst>
              <a:ext uri="{FF2B5EF4-FFF2-40B4-BE49-F238E27FC236}">
                <a16:creationId xmlns:a16="http://schemas.microsoft.com/office/drawing/2014/main" id="{F4C42BD7-D93F-4657-A20D-E4D69B37B9E0}"/>
              </a:ext>
            </a:extLst>
          </p:cNvPr>
          <p:cNvSpPr/>
          <p:nvPr/>
        </p:nvSpPr>
        <p:spPr>
          <a:xfrm>
            <a:off x="964407" y="4169021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itchFamily="66" charset="0"/>
              </a:rPr>
              <a:t>He has small eyes.</a:t>
            </a:r>
            <a:endParaRPr lang="en-US" sz="4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Rounded Rectangular Callout 32">
            <a:extLst>
              <a:ext uri="{FF2B5EF4-FFF2-40B4-BE49-F238E27FC236}">
                <a16:creationId xmlns:a16="http://schemas.microsoft.com/office/drawing/2014/main" id="{AC626C76-C7FD-4617-8D9E-A5380F73B36D}"/>
              </a:ext>
            </a:extLst>
          </p:cNvPr>
          <p:cNvSpPr/>
          <p:nvPr/>
        </p:nvSpPr>
        <p:spPr>
          <a:xfrm>
            <a:off x="1525362" y="195437"/>
            <a:ext cx="6551838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bg2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002060"/>
                </a:solidFill>
                <a:latin typeface="Comic Sans MS" panose="030F0702030302020204" pitchFamily="66" charset="0"/>
              </a:rPr>
              <a:t>What does Minh look like?</a:t>
            </a:r>
            <a:endParaRPr lang="en-GB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Premium Vector | Little boy standing and try to see far away">
            <a:extLst>
              <a:ext uri="{FF2B5EF4-FFF2-40B4-BE49-F238E27FC236}">
                <a16:creationId xmlns:a16="http://schemas.microsoft.com/office/drawing/2014/main" id="{0769222B-F9AA-401F-BDDF-38E746C6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48" y="514153"/>
            <a:ext cx="3133725" cy="40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Vector | Active boy simple cartoon character">
            <a:extLst>
              <a:ext uri="{FF2B5EF4-FFF2-40B4-BE49-F238E27FC236}">
                <a16:creationId xmlns:a16="http://schemas.microsoft.com/office/drawing/2014/main" id="{98FBF40D-FD80-42A9-AD7A-35C2E7AD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72" y="1215388"/>
            <a:ext cx="1844675" cy="28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5CDE00-3917-47FE-B8DD-1DE953A67D15}"/>
              </a:ext>
            </a:extLst>
          </p:cNvPr>
          <p:cNvSpPr txBox="1"/>
          <p:nvPr/>
        </p:nvSpPr>
        <p:spPr>
          <a:xfrm>
            <a:off x="1752600" y="2863360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Minh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75D37-2278-4B5D-87A0-5CCA6672B89F}"/>
              </a:ext>
            </a:extLst>
          </p:cNvPr>
          <p:cNvSpPr txBox="1"/>
          <p:nvPr/>
        </p:nvSpPr>
        <p:spPr>
          <a:xfrm>
            <a:off x="5691097" y="2931416"/>
            <a:ext cx="113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13718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6" y="1300198"/>
            <a:ext cx="37185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02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20063" y="2570252"/>
            <a:ext cx="3666335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44194" y="1873285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04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44194" y="3074530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97560" y="179420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905422" y="298981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5785495" y="3096303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1820064" y="3663501"/>
            <a:ext cx="336153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5785495" y="2017824"/>
            <a:ext cx="229473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22703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2114308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02949" y="3224020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Game: "Teacher says…"</a:t>
            </a:r>
            <a:endParaRPr sz="3600"/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31025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428750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02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87015" y="2320038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Look, listen and repeat.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907"/>
            <a:ext cx="9144000" cy="38305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he? Who is she?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2FB3A-8FC7-4588-B3E0-9CA4ED8FE655}"/>
              </a:ext>
            </a:extLst>
          </p:cNvPr>
          <p:cNvSpPr/>
          <p:nvPr/>
        </p:nvSpPr>
        <p:spPr>
          <a:xfrm>
            <a:off x="697576" y="2724150"/>
            <a:ext cx="1524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01E20D-50A8-47E2-89B9-1876C2C5CB8F}"/>
              </a:ext>
            </a:extLst>
          </p:cNvPr>
          <p:cNvSpPr/>
          <p:nvPr/>
        </p:nvSpPr>
        <p:spPr>
          <a:xfrm>
            <a:off x="7543800" y="2495550"/>
            <a:ext cx="1295400" cy="113344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DF4B51-B39A-4CAF-9492-8DEA3806CA2B}"/>
              </a:ext>
            </a:extLst>
          </p:cNvPr>
          <p:cNvSpPr/>
          <p:nvPr/>
        </p:nvSpPr>
        <p:spPr>
          <a:xfrm>
            <a:off x="2533135" y="2631252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046380-C34A-494B-B6DE-4C585A6D806C}"/>
              </a:ext>
            </a:extLst>
          </p:cNvPr>
          <p:cNvSpPr txBox="1">
            <a:spLocks/>
          </p:cNvSpPr>
          <p:nvPr/>
        </p:nvSpPr>
        <p:spPr>
          <a:xfrm>
            <a:off x="514573" y="618530"/>
            <a:ext cx="81148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/>
              <a:t>Look at Mai's father. Is his face round?</a:t>
            </a:r>
          </a:p>
        </p:txBody>
      </p:sp>
    </p:spTree>
    <p:extLst>
      <p:ext uri="{BB962C8B-B14F-4D97-AF65-F5344CB8AC3E}">
        <p14:creationId xmlns:p14="http://schemas.microsoft.com/office/powerpoint/2010/main" val="37294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9" grpId="0" animBg="1"/>
      <p:bldP spid="9" grpId="1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Look, listen and repeat.</a:t>
            </a:r>
          </a:p>
        </p:txBody>
      </p:sp>
      <p:pic>
        <p:nvPicPr>
          <p:cNvPr id="2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90550"/>
            <a:ext cx="762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2907"/>
            <a:ext cx="9144000" cy="38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03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601462" y="2291350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Listen, point and say.</a:t>
            </a:r>
            <a:endParaRPr sz="36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D0F02-BF73-454A-8982-350806B6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349394"/>
            <a:ext cx="7695302" cy="612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Listen, point and say.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D33910-5287-4A49-AF94-130388E9D9B4}"/>
              </a:ext>
            </a:extLst>
          </p:cNvPr>
          <p:cNvSpPr txBox="1">
            <a:spLocks/>
          </p:cNvSpPr>
          <p:nvPr/>
        </p:nvSpPr>
        <p:spPr>
          <a:xfrm>
            <a:off x="1205303" y="365457"/>
            <a:ext cx="71766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Work in pairs. Practise.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8" y="1200150"/>
            <a:ext cx="7657651" cy="3943350"/>
          </a:xfrm>
          <a:prstGeom prst="rect">
            <a:avLst/>
          </a:prstGeom>
        </p:spPr>
      </p:pic>
      <p:pic>
        <p:nvPicPr>
          <p:cNvPr id="4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0051" y="810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3097</TotalTime>
  <Words>454</Words>
  <Application>Microsoft Office PowerPoint</Application>
  <PresentationFormat>On-screen Show (16:9)</PresentationFormat>
  <Paragraphs>104</Paragraphs>
  <Slides>25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Times New Roman</vt:lpstr>
      <vt:lpstr>Comic Sans MS</vt:lpstr>
      <vt:lpstr>Quicksand</vt:lpstr>
      <vt:lpstr>Amatic SC</vt:lpstr>
      <vt:lpstr>Arial</vt:lpstr>
      <vt:lpstr>Nunito</vt:lpstr>
      <vt:lpstr>Children's Day by Slidesgo</vt:lpstr>
      <vt:lpstr>PowerPoint Presentation</vt:lpstr>
      <vt:lpstr>Unit 13 Appearance</vt:lpstr>
      <vt:lpstr>Warm-up and review</vt:lpstr>
      <vt:lpstr>Warm-up</vt:lpstr>
      <vt:lpstr>02</vt:lpstr>
      <vt:lpstr>Who is he? Who is she?</vt:lpstr>
      <vt:lpstr>Look, listen and repeat.</vt:lpstr>
      <vt:lpstr>03</vt:lpstr>
      <vt:lpstr>Listen, point and say.</vt:lpstr>
      <vt:lpstr>What does he look like?</vt:lpstr>
      <vt:lpstr>What does she look like?</vt:lpstr>
      <vt:lpstr>What does he/she look like?</vt:lpstr>
      <vt:lpstr>04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46</cp:revision>
  <dcterms:modified xsi:type="dcterms:W3CDTF">2025-02-24T02:51:46Z</dcterms:modified>
  <cp:category>9Slide.vn</cp:category>
</cp:coreProperties>
</file>