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73" r:id="rId2"/>
    <p:sldId id="329" r:id="rId3"/>
    <p:sldId id="261" r:id="rId4"/>
    <p:sldId id="287" r:id="rId5"/>
    <p:sldId id="364" r:id="rId6"/>
    <p:sldId id="365" r:id="rId7"/>
    <p:sldId id="366" r:id="rId8"/>
    <p:sldId id="367" r:id="rId9"/>
    <p:sldId id="330" r:id="rId10"/>
    <p:sldId id="368" r:id="rId11"/>
    <p:sldId id="332" r:id="rId12"/>
    <p:sldId id="326" r:id="rId13"/>
    <p:sldId id="309" r:id="rId14"/>
    <p:sldId id="338" r:id="rId15"/>
    <p:sldId id="325" r:id="rId16"/>
    <p:sldId id="336" r:id="rId17"/>
    <p:sldId id="270" r:id="rId18"/>
    <p:sldId id="308" r:id="rId19"/>
    <p:sldId id="337" r:id="rId20"/>
    <p:sldId id="369" r:id="rId21"/>
    <p:sldId id="370" r:id="rId22"/>
    <p:sldId id="371" r:id="rId23"/>
    <p:sldId id="372" r:id="rId24"/>
    <p:sldId id="3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BC071C-6C73-4DE0-81A5-EFEDF5C7FF4D}">
          <p14:sldIdLst>
            <p14:sldId id="373"/>
            <p14:sldId id="329"/>
          </p14:sldIdLst>
        </p14:section>
        <p14:section name="Warm up" id="{D1495900-0294-4E4B-B222-42C1C4111C3B}">
          <p14:sldIdLst>
            <p14:sldId id="261"/>
            <p14:sldId id="287"/>
            <p14:sldId id="364"/>
            <p14:sldId id="365"/>
            <p14:sldId id="366"/>
            <p14:sldId id="367"/>
            <p14:sldId id="330"/>
            <p14:sldId id="368"/>
            <p14:sldId id="332"/>
          </p14:sldIdLst>
        </p14:section>
        <p14:section name="Listen and Repeat" id="{A19BAC87-BCFB-4574-8660-01CA430C80FC}">
          <p14:sldIdLst>
            <p14:sldId id="326"/>
            <p14:sldId id="309"/>
            <p14:sldId id="338"/>
          </p14:sldIdLst>
        </p14:section>
        <p14:section name="Let's talk" id="{2BDD28A9-A492-4992-95B6-C3F323141136}">
          <p14:sldIdLst>
            <p14:sldId id="325"/>
            <p14:sldId id="336"/>
          </p14:sldIdLst>
        </p14:section>
        <p14:section name="Let's sing" id="{2AEB3651-FF4D-4DA7-8B81-1630E3BFEF71}">
          <p14:sldIdLst>
            <p14:sldId id="270"/>
          </p14:sldIdLst>
        </p14:section>
        <p14:section name="Game" id="{57DAB1AB-E4E8-4625-B006-57129C776835}">
          <p14:sldIdLst>
            <p14:sldId id="308"/>
            <p14:sldId id="337"/>
          </p14:sldIdLst>
        </p14:section>
        <p14:section name="Wrap up" id="{6D2004DD-EBF3-44B0-A348-5731FAB54851}">
          <p14:sldIdLst>
            <p14:sldId id="369"/>
            <p14:sldId id="370"/>
            <p14:sldId id="371"/>
            <p14:sldId id="372"/>
            <p14:sldId id="3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58508" autoAdjust="0"/>
  </p:normalViewPr>
  <p:slideViewPr>
    <p:cSldViewPr snapToGrid="0">
      <p:cViewPr varScale="1">
        <p:scale>
          <a:sx n="48" d="100"/>
          <a:sy n="48" d="100"/>
        </p:scale>
        <p:origin x="145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ddiesville.com/games/body-parts-word-search-puzzle-online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the end of the lesson, pupils will be able to:</a:t>
            </a:r>
          </a:p>
          <a:p>
            <a:r>
              <a:rPr lang="en-US" dirty="0"/>
              <a:t>- introduce a thing with the structure </a:t>
            </a:r>
            <a:r>
              <a:rPr lang="en-US" i="1" dirty="0"/>
              <a:t>He’s having</a:t>
            </a:r>
            <a:r>
              <a:rPr lang="en-US" dirty="0"/>
              <a:t>_________. </a:t>
            </a:r>
          </a:p>
          <a:p>
            <a:r>
              <a:rPr lang="en-US" dirty="0"/>
              <a:t>- sing along the unit song.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507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52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the vocabulary of the lesson on slide.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say goodbye.</a:t>
            </a:r>
            <a:r>
              <a:rPr lang="en-VN" dirty="0">
                <a:effectLst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056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13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187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868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unit keywords.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 the model sentence.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play the game in groups.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look at the screen and guess what it is, using the structure </a:t>
            </a:r>
            <a:r>
              <a:rPr lang="en-SG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 see a…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 and correct answer will get point to the group.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repeat the words.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repeat </a:t>
            </a:r>
            <a:r>
              <a:rPr lang="en-US" dirty="0"/>
              <a:t>is divided in to 2 steps.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93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understand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your _____.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minutes. </a:t>
            </a:r>
          </a:p>
          <a:p>
            <a:endParaRPr lang="en-US" dirty="0"/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dirty="0"/>
              <a:t>Have pupils look at the screen and ask </a:t>
            </a:r>
            <a:r>
              <a:rPr lang="en-SG" i="1" dirty="0"/>
              <a:t>What can you see?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i="0" dirty="0"/>
              <a:t>Then say </a:t>
            </a:r>
            <a:r>
              <a:rPr lang="en-SG" i="1" dirty="0"/>
              <a:t>Yes, I can see a face. Where’s you face?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SG" i="0" dirty="0"/>
              <a:t>(Vietnamese if needed)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i="0" dirty="0"/>
              <a:t>Say </a:t>
            </a:r>
            <a:r>
              <a:rPr lang="en-SG" i="1" dirty="0"/>
              <a:t>Point to your face </a:t>
            </a:r>
            <a:r>
              <a:rPr lang="en-SG" i="0" dirty="0"/>
              <a:t>then use the finger, point to the teacher’s face.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SG" i="0" dirty="0"/>
              <a:t>(Explain in Vietnamese if needed)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i="0" dirty="0"/>
              <a:t>Repeat again 2 times and ask student to listen, repeat and do.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SG" i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83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Step 2</a:t>
            </a:r>
          </a:p>
          <a:p>
            <a:r>
              <a:rPr lang="en-US" b="1" dirty="0"/>
              <a:t>Goal: </a:t>
            </a:r>
            <a:r>
              <a:rPr lang="en-US" b="0" dirty="0"/>
              <a:t>Pupils will practice listen and repeat.</a:t>
            </a:r>
          </a:p>
          <a:p>
            <a:r>
              <a:rPr lang="en-US" b="1" dirty="0"/>
              <a:t>Time: </a:t>
            </a:r>
            <a:r>
              <a:rPr lang="en-US" b="0" dirty="0"/>
              <a:t>3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Have pupils look at the screen.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Say </a:t>
            </a:r>
            <a:r>
              <a:rPr lang="en-US" b="0" i="1" dirty="0"/>
              <a:t>Point to your hand</a:t>
            </a:r>
            <a:r>
              <a:rPr lang="en-US" b="0" i="0" dirty="0"/>
              <a:t>, then teacher point to teacher’s hand.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Have pupils repeat and do the same.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Repeat it in chorus, group then individual.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Do the same with some more objects that teacher can find in the class (ex: face, foot, book….).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3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talk is divided into 2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point and say using the new structure.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do the activity 7 in the book.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the activity, point and say.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your hand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have pupils point to their hand.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pupils to do the same thing in pairs, 1 says, 1 does the action.</a:t>
            </a:r>
          </a:p>
          <a:p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Pupils will be able to practice saying more with the new structure in a game.</a:t>
            </a:r>
            <a:endParaRPr lang="en-US" i="1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5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Call 1 pupil to be teacher’s assistant: click the timer to count the time for each team.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 team play at a time.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Call the team to line up.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Says: </a:t>
            </a:r>
            <a:r>
              <a:rPr lang="en-US" i="1" dirty="0"/>
              <a:t>Point to your head</a:t>
            </a:r>
            <a:r>
              <a:rPr lang="en-US" dirty="0"/>
              <a:t>! The 1</a:t>
            </a:r>
            <a:r>
              <a:rPr lang="en-US" baseline="30000" dirty="0"/>
              <a:t>st</a:t>
            </a:r>
            <a:r>
              <a:rPr lang="en-US" dirty="0"/>
              <a:t> pupil does the action, then turns around and says another sentence to his/her friend to act (ex: </a:t>
            </a:r>
            <a:r>
              <a:rPr lang="en-US" i="1" dirty="0"/>
              <a:t>point to your hand)</a:t>
            </a:r>
            <a:r>
              <a:rPr lang="en-US" dirty="0"/>
              <a:t>, then he/she comes back to the seat. Continue to the last pupil of the group.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team can finish in the shortest of time is the winner.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68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61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Let’s sing </a:t>
            </a:r>
            <a:r>
              <a:rPr lang="en-US" b="0" dirty="0"/>
              <a:t>can be divided into </a:t>
            </a:r>
            <a:r>
              <a:rPr lang="en-US" dirty="0"/>
              <a:t>3 steps.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read the song lyrics.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read the song lyrics in chorus then in groups.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sing along the song.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r>
              <a:rPr lang="en-US" dirty="0"/>
              <a:t>Have pupils listen and sing along the song in chorus then in groups.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sing the song with TPR.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r>
              <a:rPr lang="en-US" dirty="0"/>
              <a:t>Have groups create their own TPR for the song then present.</a:t>
            </a:r>
          </a:p>
          <a:p>
            <a:r>
              <a:rPr lang="en-US" dirty="0"/>
              <a:t>Finish the song with the TRP for high five and fist bump. </a:t>
            </a:r>
          </a:p>
          <a:p>
            <a:endParaRPr lang="en-US" dirty="0"/>
          </a:p>
          <a:p>
            <a:r>
              <a:rPr lang="en-US" dirty="0"/>
              <a:t>If possible, have pupils create their own song lyrics.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0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Review the unit keywords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dirty="0"/>
          </a:p>
          <a:p>
            <a:r>
              <a:rPr lang="en-US" dirty="0"/>
              <a:t>Game: </a:t>
            </a:r>
            <a:r>
              <a:rPr lang="en-US" dirty="0">
                <a:hlinkClick r:id="rId3"/>
              </a:rPr>
              <a:t>https://www.freddiesville.com/games/body-parts-word-search-puzzle-online/</a:t>
            </a:r>
            <a:endParaRPr lang="en-US" dirty="0"/>
          </a:p>
          <a:p>
            <a:r>
              <a:rPr lang="en-US" dirty="0"/>
              <a:t>Click on the link and have pupils look at the table of letters.</a:t>
            </a:r>
          </a:p>
          <a:p>
            <a:r>
              <a:rPr lang="en-US" dirty="0"/>
              <a:t>Group will get star if they can find the meaningful word.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44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fish clipart">
            <a:extLst>
              <a:ext uri="{FF2B5EF4-FFF2-40B4-BE49-F238E27FC236}">
                <a16:creationId xmlns:a16="http://schemas.microsoft.com/office/drawing/2014/main" id="{EA5B35B7-FDB3-412B-BC9F-410D1BF3E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1" y="1296630"/>
            <a:ext cx="6597649" cy="469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alka 3">
            <a:extLst>
              <a:ext uri="{FF2B5EF4-FFF2-40B4-BE49-F238E27FC236}">
                <a16:creationId xmlns:a16="http://schemas.microsoft.com/office/drawing/2014/main" id="{E5B52EF6-BD47-4735-A56E-CC2A54C17B65}"/>
              </a:ext>
            </a:extLst>
          </p:cNvPr>
          <p:cNvSpPr/>
          <p:nvPr/>
        </p:nvSpPr>
        <p:spPr>
          <a:xfrm>
            <a:off x="-5831920" y="-6915151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2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30976 0.29653 L -0.28438 0.2831 L -0.27735 -0.35625 L 0.28958 -0.35625 L 0.29883 0.22917 L -0.203 0.20231 L -0.19987 -0.24815 L 0.19544 -0.25532 L 0.19544 0.12199 L 0.0194 -0.14398 L -0.11602 0.04444 L 0.01667 0.1625 L 0.2582 -0.01273 L 0.01198 -0.31574 L -0.23138 -0.00949 L 0.01667 0.2662 L 0.30976 0.01366 L 0.01198 -0.37477 L -0.30534 -0.00301 L 0.01667 0.33148 L 0.01445 0.01759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09E7F8-E3F1-4C8A-95C3-31F7C4309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528" y="1128712"/>
            <a:ext cx="4960397" cy="4600575"/>
          </a:xfrm>
          <a:prstGeom prst="rect">
            <a:avLst/>
          </a:prstGeom>
        </p:spPr>
      </p:pic>
      <p:sp>
        <p:nvSpPr>
          <p:cNvPr id="5" name="Halka 3">
            <a:extLst>
              <a:ext uri="{FF2B5EF4-FFF2-40B4-BE49-F238E27FC236}">
                <a16:creationId xmlns:a16="http://schemas.microsoft.com/office/drawing/2014/main" id="{EFA38953-357C-49D5-90B4-AD8C0D195272}"/>
              </a:ext>
            </a:extLst>
          </p:cNvPr>
          <p:cNvSpPr/>
          <p:nvPr/>
        </p:nvSpPr>
        <p:spPr>
          <a:xfrm>
            <a:off x="-5831920" y="-6915151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4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30976 0.29653 L -0.28438 0.2831 L -0.27735 -0.35625 L 0.28958 -0.35625 L 0.29883 0.22917 L -0.203 0.20231 L -0.19987 -0.24815 L 0.19544 -0.25532 L 0.19544 0.12199 L 0.0194 -0.14398 L -0.11602 0.04444 L 0.01667 0.1625 L 0.2582 -0.01273 L 0.01198 -0.31574 L -0.23138 -0.00949 L 0.01667 0.2662 L 0.30976 0.01366 L 0.01198 -0.37477 L -0.30534 -0.00301 L 0.01667 0.33148 L 0.01445 0.01759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D0B05F-C57E-40E5-9EAA-2FA92254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F26E05-F315-4D97-9628-E99749EB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76263"/>
            <a:ext cx="5206802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Listen and repeat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7A465B-6667-4FD4-AA8F-F394C2D3C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2797" y="1357959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AF9581-3CC8-4E19-BB29-4FBCB0F3E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7748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11B13D0-916A-4B34-AD9F-C5691567B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2162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22" y="1357960"/>
            <a:ext cx="1997091" cy="19933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970" y="3533361"/>
            <a:ext cx="1863308" cy="185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79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F4F3A6-AC15-44C2-96F1-67239040B2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5" r="3" b="3"/>
          <a:stretch/>
        </p:blipFill>
        <p:spPr>
          <a:xfrm>
            <a:off x="3675374" y="643467"/>
            <a:ext cx="4841251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3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24" y="1186077"/>
            <a:ext cx="10121462" cy="4490508"/>
          </a:xfrm>
          <a:prstGeom prst="rect">
            <a:avLst/>
          </a:prstGeom>
        </p:spPr>
      </p:pic>
      <p:pic>
        <p:nvPicPr>
          <p:cNvPr id="4" name="Track 08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91759" y="4414345"/>
            <a:ext cx="361129" cy="36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7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B1D95-F2DC-4E65-9246-8BA7CBB4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97" y="3424348"/>
            <a:ext cx="9426806" cy="14244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1B1B1B"/>
                </a:solidFill>
              </a:rPr>
              <a:t>Let’s talk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BC3EAFD-A275-4F9B-8F62-72B6678F3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8526" y="933319"/>
            <a:ext cx="2463430" cy="2486070"/>
          </a:xfrm>
          <a:prstGeom prst="ellipse">
            <a:avLst/>
          </a:prstGeom>
          <a:solidFill>
            <a:srgbClr val="43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6E64A6D-2B9F-4AAD-AB42-A61BAF01A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92" y="1268361"/>
            <a:ext cx="1956816" cy="1953058"/>
          </a:xfrm>
          <a:prstGeom prst="ellipse">
            <a:avLst/>
          </a:prstGeom>
          <a:solidFill>
            <a:srgbClr val="FFFFFF"/>
          </a:solidFill>
          <a:ln>
            <a:solidFill>
              <a:srgbClr val="433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C51881DD-AD85-41BE-8A49-C2FB45800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5" t="5243" r="33525" b="36180"/>
          <a:stretch>
            <a:fillRect/>
          </a:stretch>
        </p:blipFill>
        <p:spPr>
          <a:xfrm>
            <a:off x="4860081" y="896194"/>
            <a:ext cx="2560320" cy="2560320"/>
          </a:xfrm>
          <a:custGeom>
            <a:avLst/>
            <a:gdLst>
              <a:gd name="connsiteX0" fmla="*/ 2008598 w 4017196"/>
              <a:gd name="connsiteY0" fmla="*/ 0 h 4017196"/>
              <a:gd name="connsiteX1" fmla="*/ 4017196 w 4017196"/>
              <a:gd name="connsiteY1" fmla="*/ 2008598 h 4017196"/>
              <a:gd name="connsiteX2" fmla="*/ 2008598 w 4017196"/>
              <a:gd name="connsiteY2" fmla="*/ 4017196 h 4017196"/>
              <a:gd name="connsiteX3" fmla="*/ 0 w 4017196"/>
              <a:gd name="connsiteY3" fmla="*/ 2008598 h 4017196"/>
              <a:gd name="connsiteX4" fmla="*/ 2008598 w 4017196"/>
              <a:gd name="connsiteY4" fmla="*/ 0 h 401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196" h="4017196">
                <a:moveTo>
                  <a:pt x="2008598" y="0"/>
                </a:moveTo>
                <a:cubicBezTo>
                  <a:pt x="3117916" y="0"/>
                  <a:pt x="4017196" y="899280"/>
                  <a:pt x="4017196" y="2008598"/>
                </a:cubicBezTo>
                <a:cubicBezTo>
                  <a:pt x="4017196" y="3117916"/>
                  <a:pt x="3117916" y="4017196"/>
                  <a:pt x="2008598" y="4017196"/>
                </a:cubicBezTo>
                <a:cubicBezTo>
                  <a:pt x="899280" y="4017196"/>
                  <a:pt x="0" y="3117916"/>
                  <a:pt x="0" y="2008598"/>
                </a:cubicBezTo>
                <a:cubicBezTo>
                  <a:pt x="0" y="899280"/>
                  <a:pt x="899280" y="0"/>
                  <a:pt x="2008598" y="0"/>
                </a:cubicBezTo>
                <a:close/>
              </a:path>
            </a:pathLst>
          </a:cu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AD20FE8-ED02-4CDE-83B1-A1436305C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5960" y="4971278"/>
            <a:ext cx="640080" cy="0"/>
          </a:xfrm>
          <a:prstGeom prst="line">
            <a:avLst/>
          </a:prstGeom>
          <a:ln w="28575">
            <a:solidFill>
              <a:srgbClr val="FFF4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77" y="933319"/>
            <a:ext cx="2679803" cy="267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33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589" y="0"/>
            <a:ext cx="8414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88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4234D-ACBD-4448-B0E1-6A811DF1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and sing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62" y="1408145"/>
            <a:ext cx="10300138" cy="5260098"/>
          </a:xfrm>
          <a:prstGeom prst="rect">
            <a:avLst/>
          </a:prstGeom>
        </p:spPr>
      </p:pic>
      <p:pic>
        <p:nvPicPr>
          <p:cNvPr id="6" name="Track 08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72454" y="876245"/>
            <a:ext cx="316460" cy="31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CE8A07-2BF7-4823-9F62-F7E4F6FFBD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50" t="23543" r="34500" b="11092"/>
          <a:stretch/>
        </p:blipFill>
        <p:spPr>
          <a:xfrm>
            <a:off x="1767840" y="451917"/>
            <a:ext cx="9113520" cy="595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13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CCAFB3E-E6E2-4587-A5FC-061F9AED9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975841F-9161-4650-BCE5-20FFE7E29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>
            <a:off x="575867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057" y="3121701"/>
            <a:ext cx="3658053" cy="1786515"/>
          </a:xfrm>
        </p:spPr>
        <p:txBody>
          <a:bodyPr anchor="t">
            <a:normAutofit/>
          </a:bodyPr>
          <a:lstStyle/>
          <a:p>
            <a:pPr algn="l"/>
            <a:r>
              <a:rPr lang="en-US" sz="2800" dirty="0">
                <a:solidFill>
                  <a:srgbClr val="FFFFFF"/>
                </a:solidFill>
              </a:rPr>
              <a:t>Unit 15</a:t>
            </a:r>
            <a:br>
              <a:rPr lang="en-US" sz="2800" dirty="0">
                <a:solidFill>
                  <a:srgbClr val="FFFFFF"/>
                </a:solidFill>
              </a:rPr>
            </a:b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At the football match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Lesson 3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057" y="2032347"/>
            <a:ext cx="3658053" cy="955111"/>
          </a:xfrm>
        </p:spPr>
        <p:txBody>
          <a:bodyPr anchor="b">
            <a:normAutofit/>
          </a:bodyPr>
          <a:lstStyle/>
          <a:p>
            <a:pPr algn="l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40086A0-762B-44EE-AA70-A7268A72A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1262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327DAEF-B970-4FA7-A4C1-976D6B54B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6905" y="743798"/>
            <a:ext cx="5435471" cy="5367528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828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95FFA8-248A-405F-A264-98942D3F1E24}"/>
              </a:ext>
            </a:extLst>
          </p:cNvPr>
          <p:cNvSpPr txBox="1"/>
          <p:nvPr/>
        </p:nvSpPr>
        <p:spPr>
          <a:xfrm>
            <a:off x="8573642" y="4424906"/>
            <a:ext cx="361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f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oot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00" y="1835373"/>
            <a:ext cx="3723086" cy="25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6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284" y="1269255"/>
            <a:ext cx="3196057" cy="386316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0F9D7A-E51E-4A26-B2B5-896F682E3AC6}"/>
              </a:ext>
            </a:extLst>
          </p:cNvPr>
          <p:cNvSpPr txBox="1"/>
          <p:nvPr/>
        </p:nvSpPr>
        <p:spPr>
          <a:xfrm>
            <a:off x="8018133" y="5010239"/>
            <a:ext cx="361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f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ace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55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69EEF3-D075-4461-88B9-B6885AC31265}"/>
              </a:ext>
            </a:extLst>
          </p:cNvPr>
          <p:cNvGrpSpPr/>
          <p:nvPr/>
        </p:nvGrpSpPr>
        <p:grpSpPr>
          <a:xfrm>
            <a:off x="8085735" y="1404256"/>
            <a:ext cx="3281391" cy="4773374"/>
            <a:chOff x="6387107" y="858420"/>
            <a:chExt cx="3695299" cy="52491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EDC6C6-8334-4AA5-8A5B-012F0B324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2931" y="858420"/>
              <a:ext cx="3419475" cy="362902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3E37A0-E6B8-4CC7-A65B-B9D4B4FE46E2}"/>
                </a:ext>
              </a:extLst>
            </p:cNvPr>
            <p:cNvSpPr txBox="1"/>
            <p:nvPr/>
          </p:nvSpPr>
          <p:spPr>
            <a:xfrm>
              <a:off x="6387107" y="4907193"/>
              <a:ext cx="356379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Times New Roman" panose="02020603050405020304" pitchFamily="18" charset="0"/>
                </a:rPr>
                <a:t>f</a:t>
              </a: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Times New Roman" panose="02020603050405020304" pitchFamily="18" charset="0"/>
                </a:rPr>
                <a:t>ootball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991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25 -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5BDA5-4E43-45E6-9B94-F85483FF9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630" y="576076"/>
            <a:ext cx="3585366" cy="44817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7006F6-BFDF-4745-A6F8-E9F3199B76F1}"/>
              </a:ext>
            </a:extLst>
          </p:cNvPr>
          <p:cNvSpPr txBox="1"/>
          <p:nvPr/>
        </p:nvSpPr>
        <p:spPr>
          <a:xfrm>
            <a:off x="8504866" y="5057783"/>
            <a:ext cx="361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f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ather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11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1890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2C58A91-4641-4DE2-A76C-6904B367AF65}"/>
              </a:ext>
            </a:extLst>
          </p:cNvPr>
          <p:cNvSpPr txBox="1"/>
          <p:nvPr/>
        </p:nvSpPr>
        <p:spPr>
          <a:xfrm>
            <a:off x="3482976" y="4621213"/>
            <a:ext cx="19218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kite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D145AB-D18B-4E92-88E1-DCF4DA7D8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976" y="813594"/>
            <a:ext cx="4439759" cy="5654282"/>
          </a:xfrm>
          <a:prstGeom prst="rect">
            <a:avLst/>
          </a:prstGeom>
        </p:spPr>
      </p:pic>
      <p:sp>
        <p:nvSpPr>
          <p:cNvPr id="4" name="Halka 3">
            <a:extLst>
              <a:ext uri="{FF2B5EF4-FFF2-40B4-BE49-F238E27FC236}">
                <a16:creationId xmlns:a16="http://schemas.microsoft.com/office/drawing/2014/main" id="{D6FC3E66-C1B3-458C-8376-824740FA994A}"/>
              </a:ext>
            </a:extLst>
          </p:cNvPr>
          <p:cNvSpPr/>
          <p:nvPr/>
        </p:nvSpPr>
        <p:spPr>
          <a:xfrm>
            <a:off x="-6129926" y="-6360516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30977 0.29652 L -0.28438 0.2831 L -0.27734 -0.35625 L 0.28958 -0.35625 L 0.29883 0.22916 L -0.203 0.20231 L -0.19987 -0.24815 L 0.19544 -0.25533 L 0.19544 0.12199 L 0.0194 -0.14398 L -0.11602 0.04444 L 0.01667 0.1625 L 0.2582 -0.01273 L 0.01198 -0.31574 L -0.23138 -0.00949 L 0.01667 0.2662 L 0.30977 0.01365 L 0.01198 -0.37477 L -0.30534 -0.00301 L 0.01667 0.33148 L 0.01445 0.01759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fire truck clipart">
            <a:extLst>
              <a:ext uri="{FF2B5EF4-FFF2-40B4-BE49-F238E27FC236}">
                <a16:creationId xmlns:a16="http://schemas.microsoft.com/office/drawing/2014/main" id="{53AC16BB-2501-466A-9DE4-2B4BD0C9A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80" y="489283"/>
            <a:ext cx="7564520" cy="567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alka 3">
            <a:extLst>
              <a:ext uri="{FF2B5EF4-FFF2-40B4-BE49-F238E27FC236}">
                <a16:creationId xmlns:a16="http://schemas.microsoft.com/office/drawing/2014/main" id="{A87D6BF4-DBDB-42EA-B7CF-978AE2D5AD82}"/>
              </a:ext>
            </a:extLst>
          </p:cNvPr>
          <p:cNvSpPr/>
          <p:nvPr/>
        </p:nvSpPr>
        <p:spPr>
          <a:xfrm>
            <a:off x="-5715835" y="-6675273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6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0.30977 0.29653 L -0.28437 0.28311 L -0.27734 -0.35625 L 0.28959 -0.35625 L 0.29883 0.22917 L -0.20299 0.20232 L -0.19987 -0.24814 L 0.19545 -0.25532 L 0.19545 0.12199 L 0.0194 -0.14398 L -0.11601 0.04445 L 0.01667 0.1625 L 0.25821 -0.01273 L 0.01198 -0.31574 L -0.23138 -0.00949 L 0.01667 0.26621 L 0.30977 0.01366 L 0.01198 -0.37476 L -0.30533 -0.00301 L 0.01667 0.33149 L 0.01446 0.0176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467911-B8EF-4F64-AE42-F9E58BA4FC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121" y="1314450"/>
            <a:ext cx="6431757" cy="4229100"/>
          </a:xfrm>
          <a:prstGeom prst="rect">
            <a:avLst/>
          </a:prstGeom>
        </p:spPr>
      </p:pic>
      <p:sp>
        <p:nvSpPr>
          <p:cNvPr id="3" name="Halka 3">
            <a:extLst>
              <a:ext uri="{FF2B5EF4-FFF2-40B4-BE49-F238E27FC236}">
                <a16:creationId xmlns:a16="http://schemas.microsoft.com/office/drawing/2014/main" id="{3B6506BC-548F-432C-8B44-682EF8E1CEBD}"/>
              </a:ext>
            </a:extLst>
          </p:cNvPr>
          <p:cNvSpPr/>
          <p:nvPr/>
        </p:nvSpPr>
        <p:spPr>
          <a:xfrm>
            <a:off x="-5793820" y="-7018338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30977 0.29653 L -0.28437 0.28311 L -0.27734 -0.35625 L 0.28959 -0.35625 L 0.29883 0.22917 L -0.20299 0.20232 L -0.19987 -0.24814 L 0.19545 -0.25532 L 0.19545 0.12199 L 0.0194 -0.14398 L -0.11601 0.04445 L 0.01667 0.1625 L 0.25821 -0.01273 L 0.01198 -0.31574 L -0.23138 -0.00949 L 0.01667 0.26621 L 0.30977 0.01366 L 0.01198 -0.37476 L -0.30534 -0.00301 L 0.01667 0.33149 L 0.01446 0.0176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frog clipart">
            <a:extLst>
              <a:ext uri="{FF2B5EF4-FFF2-40B4-BE49-F238E27FC236}">
                <a16:creationId xmlns:a16="http://schemas.microsoft.com/office/drawing/2014/main" id="{7A1CB65D-0F8D-4406-97D0-4ECCF9B4A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285" y="623607"/>
            <a:ext cx="6652415" cy="561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alka 3">
            <a:extLst>
              <a:ext uri="{FF2B5EF4-FFF2-40B4-BE49-F238E27FC236}">
                <a16:creationId xmlns:a16="http://schemas.microsoft.com/office/drawing/2014/main" id="{E99B39E5-93E3-448F-AA22-AFD01B761950}"/>
              </a:ext>
            </a:extLst>
          </p:cNvPr>
          <p:cNvSpPr/>
          <p:nvPr/>
        </p:nvSpPr>
        <p:spPr>
          <a:xfrm>
            <a:off x="-5831283" y="-7018338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6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30976 0.29653 L -0.28438 0.28311 L -0.27735 -0.35625 L 0.28958 -0.35625 L 0.29883 0.22917 L -0.203 0.20232 L -0.19987 -0.24814 L 0.19544 -0.25532 L 0.19544 0.12199 L 0.0194 -0.14398 L -0.11602 0.04445 L 0.01667 0.1625 L 0.2582 -0.01273 L 0.01198 -0.31574 L -0.23138 -0.00949 L 0.01667 0.26621 L 0.30976 0.01366 L 0.01198 -0.37476 L -0.30534 -0.00301 L 0.01667 0.33149 L 0.01445 0.0176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ết quả hình ảnh cho farmer clipart">
            <a:extLst>
              <a:ext uri="{FF2B5EF4-FFF2-40B4-BE49-F238E27FC236}">
                <a16:creationId xmlns:a16="http://schemas.microsoft.com/office/drawing/2014/main" id="{29478674-0768-491E-8C9A-7C9B5BA42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6"/>
          <a:stretch/>
        </p:blipFill>
        <p:spPr bwMode="auto">
          <a:xfrm>
            <a:off x="2247900" y="363019"/>
            <a:ext cx="6091927" cy="613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alka 3">
            <a:extLst>
              <a:ext uri="{FF2B5EF4-FFF2-40B4-BE49-F238E27FC236}">
                <a16:creationId xmlns:a16="http://schemas.microsoft.com/office/drawing/2014/main" id="{618C7EC7-22DA-423C-8EFB-4621297D4396}"/>
              </a:ext>
            </a:extLst>
          </p:cNvPr>
          <p:cNvSpPr/>
          <p:nvPr/>
        </p:nvSpPr>
        <p:spPr>
          <a:xfrm>
            <a:off x="-5831920" y="-6572251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6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30976 0.29653 L -0.28438 0.2831 L -0.27735 -0.35625 L 0.28958 -0.35625 L 0.29883 0.22917 L -0.203 0.20231 L -0.19987 -0.24815 L 0.19544 -0.25532 L 0.19544 0.12199 L 0.0194 -0.14398 L -0.11602 0.04444 L 0.01667 0.1625 L 0.2582 -0.01273 L 0.01198 -0.31574 L -0.23138 -0.00949 L 0.01667 0.2662 L 0.30976 0.01366 L 0.01198 -0.37477 L -0.30534 -0.00301 L 0.01667 0.33148 L 0.01445 0.01759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3901F7-5234-4953-873B-FA9A3597CF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4200" y="239251"/>
            <a:ext cx="5103599" cy="6379498"/>
          </a:xfrm>
          <a:prstGeom prst="rect">
            <a:avLst/>
          </a:prstGeom>
        </p:spPr>
      </p:pic>
      <p:sp>
        <p:nvSpPr>
          <p:cNvPr id="3" name="Halka 3">
            <a:extLst>
              <a:ext uri="{FF2B5EF4-FFF2-40B4-BE49-F238E27FC236}">
                <a16:creationId xmlns:a16="http://schemas.microsoft.com/office/drawing/2014/main" id="{D1E74ED3-F9EB-4785-AD8F-398206817B57}"/>
              </a:ext>
            </a:extLst>
          </p:cNvPr>
          <p:cNvSpPr/>
          <p:nvPr/>
        </p:nvSpPr>
        <p:spPr>
          <a:xfrm>
            <a:off x="-5908120" y="-6865938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9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30976 0.29652 L -0.28438 0.2831 L -0.27735 -0.35625 L 0.28958 -0.35625 L 0.29883 0.22916 L -0.203 0.20231 L -0.19987 -0.24815 L 0.19544 -0.25533 L 0.19544 0.12199 L 0.0194 -0.14399 L -0.11602 0.04444 L 0.01667 0.1625 L 0.2582 -0.01274 L 0.01198 -0.31574 L -0.23138 -0.00949 L 0.01667 0.2662 L 0.30976 0.01365 L 0.01198 -0.37477 L -0.30534 -0.00301 L 0.01667 0.33148 L 0.01445 0.01759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724</Words>
  <Application>Microsoft Office PowerPoint</Application>
  <PresentationFormat>Widescreen</PresentationFormat>
  <Paragraphs>125</Paragraphs>
  <Slides>24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.VnAvant</vt:lpstr>
      <vt:lpstr>Arial</vt:lpstr>
      <vt:lpstr>Calibri</vt:lpstr>
      <vt:lpstr>Calibri Light</vt:lpstr>
      <vt:lpstr>Office Theme</vt:lpstr>
      <vt:lpstr>PowerPoint Presentation</vt:lpstr>
      <vt:lpstr>Unit 15  At the football match Lesson 3 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 and repeat</vt:lpstr>
      <vt:lpstr>PowerPoint Presentation</vt:lpstr>
      <vt:lpstr>PowerPoint Presentation</vt:lpstr>
      <vt:lpstr>Let’s talk</vt:lpstr>
      <vt:lpstr>PowerPoint Presentation</vt:lpstr>
      <vt:lpstr>Listen and sing</vt:lpstr>
      <vt:lpstr>Game</vt:lpstr>
      <vt:lpstr>PowerPoint Presentation</vt:lpstr>
      <vt:lpstr>Goodbye</vt:lpstr>
      <vt:lpstr>Goodbye</vt:lpstr>
      <vt:lpstr>Goodbye</vt:lpstr>
      <vt:lpstr>Goodbye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15  At the football match Lesson 3</dc:title>
  <dc:creator>Nguyễn Phúc Khánh Thy</dc:creator>
  <cp:lastModifiedBy>Administrator</cp:lastModifiedBy>
  <cp:revision>11</cp:revision>
  <dcterms:created xsi:type="dcterms:W3CDTF">2020-05-18T03:06:59Z</dcterms:created>
  <dcterms:modified xsi:type="dcterms:W3CDTF">2025-05-05T03:12:28Z</dcterms:modified>
</cp:coreProperties>
</file>