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303" r:id="rId3"/>
    <p:sldId id="260" r:id="rId4"/>
    <p:sldId id="267" r:id="rId5"/>
    <p:sldId id="568" r:id="rId6"/>
    <p:sldId id="578" r:id="rId7"/>
    <p:sldId id="304" r:id="rId8"/>
    <p:sldId id="274" r:id="rId9"/>
    <p:sldId id="573" r:id="rId10"/>
    <p:sldId id="516" r:id="rId11"/>
    <p:sldId id="602" r:id="rId12"/>
    <p:sldId id="258" r:id="rId13"/>
    <p:sldId id="603" r:id="rId14"/>
    <p:sldId id="257" r:id="rId15"/>
    <p:sldId id="604" r:id="rId16"/>
    <p:sldId id="259" r:id="rId17"/>
    <p:sldId id="261" r:id="rId18"/>
    <p:sldId id="262" r:id="rId19"/>
    <p:sldId id="264" r:id="rId20"/>
    <p:sldId id="263" r:id="rId21"/>
    <p:sldId id="266" r:id="rId22"/>
    <p:sldId id="601" r:id="rId23"/>
    <p:sldId id="268" r:id="rId24"/>
    <p:sldId id="269" r:id="rId25"/>
    <p:sldId id="270" r:id="rId26"/>
    <p:sldId id="271" r:id="rId27"/>
    <p:sldId id="289" r:id="rId28"/>
  </p:sldIdLst>
  <p:sldSz cx="12192000" cy="6858000"/>
  <p:notesSz cx="6797675" cy="9926638"/>
  <p:embeddedFontLst>
    <p:embeddedFont>
      <p:font typeface="Montserrat SemiBold" panose="00000700000000000000" pitchFamily="2"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VIuEPBnHugtN6gWnBSx/tsKae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75250-F08E-4E32-AE80-77FE4059B28F}" v="1" dt="2025-03-15T06:18:51.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57" autoAdjust="0"/>
  </p:normalViewPr>
  <p:slideViewPr>
    <p:cSldViewPr snapToGrid="0">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c Long Vu" userId="39ca014fa08720cf" providerId="LiveId" clId="{A7275250-F08E-4E32-AE80-77FE4059B28F}"/>
    <pc:docChg chg="undo custSel modSld">
      <pc:chgData name="Ngoc Long Vu" userId="39ca014fa08720cf" providerId="LiveId" clId="{A7275250-F08E-4E32-AE80-77FE4059B28F}" dt="2025-03-15T06:36:56.288" v="174" actId="14100"/>
      <pc:docMkLst>
        <pc:docMk/>
      </pc:docMkLst>
      <pc:sldChg chg="modSp mod">
        <pc:chgData name="Ngoc Long Vu" userId="39ca014fa08720cf" providerId="LiveId" clId="{A7275250-F08E-4E32-AE80-77FE4059B28F}" dt="2025-03-15T06:34:24.386" v="159" actId="5793"/>
        <pc:sldMkLst>
          <pc:docMk/>
          <pc:sldMk cId="0" sldId="260"/>
        </pc:sldMkLst>
        <pc:spChg chg="mod">
          <ac:chgData name="Ngoc Long Vu" userId="39ca014fa08720cf" providerId="LiveId" clId="{A7275250-F08E-4E32-AE80-77FE4059B28F}" dt="2025-03-15T06:34:24.386" v="159" actId="5793"/>
          <ac:spMkLst>
            <pc:docMk/>
            <pc:sldMk cId="0" sldId="260"/>
            <ac:spMk id="91" creationId="{00000000-0000-0000-0000-000000000000}"/>
          </ac:spMkLst>
        </pc:spChg>
      </pc:sldChg>
      <pc:sldChg chg="modSp mod">
        <pc:chgData name="Ngoc Long Vu" userId="39ca014fa08720cf" providerId="LiveId" clId="{A7275250-F08E-4E32-AE80-77FE4059B28F}" dt="2025-03-15T06:34:44.420" v="165" actId="20577"/>
        <pc:sldMkLst>
          <pc:docMk/>
          <pc:sldMk cId="0" sldId="267"/>
        </pc:sldMkLst>
        <pc:spChg chg="mod">
          <ac:chgData name="Ngoc Long Vu" userId="39ca014fa08720cf" providerId="LiveId" clId="{A7275250-F08E-4E32-AE80-77FE4059B28F}" dt="2025-03-15T06:34:37.954" v="160" actId="113"/>
          <ac:spMkLst>
            <pc:docMk/>
            <pc:sldMk cId="0" sldId="267"/>
            <ac:spMk id="179" creationId="{00000000-0000-0000-0000-000000000000}"/>
          </ac:spMkLst>
        </pc:spChg>
        <pc:spChg chg="mod">
          <ac:chgData name="Ngoc Long Vu" userId="39ca014fa08720cf" providerId="LiveId" clId="{A7275250-F08E-4E32-AE80-77FE4059B28F}" dt="2025-03-15T06:34:44.420" v="165" actId="20577"/>
          <ac:spMkLst>
            <pc:docMk/>
            <pc:sldMk cId="0" sldId="267"/>
            <ac:spMk id="195" creationId="{00000000-0000-0000-0000-000000000000}"/>
          </ac:spMkLst>
        </pc:spChg>
      </pc:sldChg>
      <pc:sldChg chg="modSp mod">
        <pc:chgData name="Ngoc Long Vu" userId="39ca014fa08720cf" providerId="LiveId" clId="{A7275250-F08E-4E32-AE80-77FE4059B28F}" dt="2025-03-15T06:36:56.288" v="174" actId="14100"/>
        <pc:sldMkLst>
          <pc:docMk/>
          <pc:sldMk cId="0" sldId="273"/>
        </pc:sldMkLst>
        <pc:spChg chg="mod">
          <ac:chgData name="Ngoc Long Vu" userId="39ca014fa08720cf" providerId="LiveId" clId="{A7275250-F08E-4E32-AE80-77FE4059B28F}" dt="2025-03-15T06:36:56.288" v="174" actId="14100"/>
          <ac:spMkLst>
            <pc:docMk/>
            <pc:sldMk cId="0" sldId="273"/>
            <ac:spMk id="256" creationId="{00000000-0000-0000-0000-000000000000}"/>
          </ac:spMkLst>
        </pc:spChg>
      </pc:sldChg>
      <pc:sldChg chg="modSp mod">
        <pc:chgData name="Ngoc Long Vu" userId="39ca014fa08720cf" providerId="LiveId" clId="{A7275250-F08E-4E32-AE80-77FE4059B28F}" dt="2025-03-15T06:29:48.088" v="52" actId="255"/>
        <pc:sldMkLst>
          <pc:docMk/>
          <pc:sldMk cId="0" sldId="275"/>
        </pc:sldMkLst>
        <pc:spChg chg="mod">
          <ac:chgData name="Ngoc Long Vu" userId="39ca014fa08720cf" providerId="LiveId" clId="{A7275250-F08E-4E32-AE80-77FE4059B28F}" dt="2025-03-15T06:29:48.088" v="52" actId="255"/>
          <ac:spMkLst>
            <pc:docMk/>
            <pc:sldMk cId="0" sldId="275"/>
            <ac:spMk id="286" creationId="{00000000-0000-0000-0000-000000000000}"/>
          </ac:spMkLst>
        </pc:spChg>
      </pc:sldChg>
      <pc:sldChg chg="modSp mod">
        <pc:chgData name="Ngoc Long Vu" userId="39ca014fa08720cf" providerId="LiveId" clId="{A7275250-F08E-4E32-AE80-77FE4059B28F}" dt="2025-03-15T06:19:21.822" v="13" actId="6549"/>
        <pc:sldMkLst>
          <pc:docMk/>
          <pc:sldMk cId="1854257486" sldId="295"/>
        </pc:sldMkLst>
        <pc:spChg chg="mod">
          <ac:chgData name="Ngoc Long Vu" userId="39ca014fa08720cf" providerId="LiveId" clId="{A7275250-F08E-4E32-AE80-77FE4059B28F}" dt="2025-03-15T06:19:21.822" v="13" actId="6549"/>
          <ac:spMkLst>
            <pc:docMk/>
            <pc:sldMk cId="1854257486" sldId="295"/>
            <ac:spMk id="225" creationId="{81EE4716-EBC8-733E-F05F-2FC149AEC472}"/>
          </ac:spMkLst>
        </pc:spChg>
      </pc:sldChg>
      <pc:sldChg chg="modSp mod">
        <pc:chgData name="Ngoc Long Vu" userId="39ca014fa08720cf" providerId="LiveId" clId="{A7275250-F08E-4E32-AE80-77FE4059B28F}" dt="2025-03-15T06:35:59.644" v="171" actId="6549"/>
        <pc:sldMkLst>
          <pc:docMk/>
          <pc:sldMk cId="122138196" sldId="300"/>
        </pc:sldMkLst>
        <pc:spChg chg="mod">
          <ac:chgData name="Ngoc Long Vu" userId="39ca014fa08720cf" providerId="LiveId" clId="{A7275250-F08E-4E32-AE80-77FE4059B28F}" dt="2025-03-15T06:35:59.644" v="171" actId="6549"/>
          <ac:spMkLst>
            <pc:docMk/>
            <pc:sldMk cId="122138196" sldId="300"/>
            <ac:spMk id="225" creationId="{B8D08936-878C-6BEB-3C7B-5C06ECC7F308}"/>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59016092565676E-2"/>
          <c:y val="3.593018883775026E-2"/>
          <c:w val="0.91392911911508679"/>
          <c:h val="0.72264552284151351"/>
        </c:manualLayout>
      </c:layout>
      <c:barChart>
        <c:barDir val="col"/>
        <c:grouping val="clustered"/>
        <c:varyColors val="0"/>
        <c:ser>
          <c:idx val="0"/>
          <c:order val="0"/>
          <c:tx>
            <c:strRef>
              <c:f>Sheet1!$B$1</c:f>
              <c:strCache>
                <c:ptCount val="1"/>
                <c:pt idx="0">
                  <c:v>Tỷ lệ %</c:v>
                </c:pt>
              </c:strCache>
            </c:strRef>
          </c:tx>
          <c:spPr>
            <a:solidFill>
              <a:srgbClr val="FFC000"/>
            </a:solidFill>
            <a:ln w="23172">
              <a:solidFill>
                <a:schemeClr val="accent1"/>
              </a:solidFill>
            </a:ln>
            <a:effectLst/>
          </c:spPr>
          <c:invertIfNegative val="0"/>
          <c:dLbls>
            <c:spPr>
              <a:noFill/>
              <a:ln>
                <a:noFill/>
              </a:ln>
              <a:effectLst/>
            </c:spPr>
            <c:txPr>
              <a:bodyPr wrap="square" lIns="38100" tIns="19050" rIns="38100" bIns="19050" anchor="ctr">
                <a:spAutoFit/>
              </a:bodyPr>
              <a:lstStyle/>
              <a:p>
                <a:pPr>
                  <a:defRPr sz="1454"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&lt; 6 tháng</c:v>
                </c:pt>
                <c:pt idx="1">
                  <c:v>6-&lt; 9 tháng</c:v>
                </c:pt>
                <c:pt idx="2">
                  <c:v>9-&lt; 1 tuổi</c:v>
                </c:pt>
                <c:pt idx="3">
                  <c:v>1-4 tuổi</c:v>
                </c:pt>
                <c:pt idx="4">
                  <c:v>5-9 tuổi</c:v>
                </c:pt>
                <c:pt idx="5">
                  <c:v>10-14 tuổi</c:v>
                </c:pt>
                <c:pt idx="6">
                  <c:v>15-19 tuổi</c:v>
                </c:pt>
                <c:pt idx="7">
                  <c:v>20-24 tuổi</c:v>
                </c:pt>
                <c:pt idx="8">
                  <c:v>&gt; 24 tuổi</c:v>
                </c:pt>
              </c:strCache>
            </c:strRef>
          </c:cat>
          <c:val>
            <c:numRef>
              <c:f>Sheet1!$B$2:$B$10</c:f>
              <c:numCache>
                <c:formatCode>General</c:formatCode>
                <c:ptCount val="9"/>
                <c:pt idx="0">
                  <c:v>5.84</c:v>
                </c:pt>
                <c:pt idx="1">
                  <c:v>9.58</c:v>
                </c:pt>
                <c:pt idx="2">
                  <c:v>9.06</c:v>
                </c:pt>
                <c:pt idx="3">
                  <c:v>37.97</c:v>
                </c:pt>
                <c:pt idx="4">
                  <c:v>23.85</c:v>
                </c:pt>
                <c:pt idx="5">
                  <c:v>7.15</c:v>
                </c:pt>
                <c:pt idx="6">
                  <c:v>0.91</c:v>
                </c:pt>
                <c:pt idx="7">
                  <c:v>0.64</c:v>
                </c:pt>
                <c:pt idx="8">
                  <c:v>5</c:v>
                </c:pt>
              </c:numCache>
            </c:numRef>
          </c:val>
          <c:extLst>
            <c:ext xmlns:c16="http://schemas.microsoft.com/office/drawing/2014/chart" uri="{C3380CC4-5D6E-409C-BE32-E72D297353CC}">
              <c16:uniqueId val="{00000000-357E-46C6-BC0D-F71B0B58A27B}"/>
            </c:ext>
          </c:extLst>
        </c:ser>
        <c:dLbls>
          <c:showLegendKey val="0"/>
          <c:showVal val="0"/>
          <c:showCatName val="0"/>
          <c:showSerName val="0"/>
          <c:showPercent val="0"/>
          <c:showBubbleSize val="0"/>
        </c:dLbls>
        <c:gapWidth val="150"/>
        <c:axId val="232288704"/>
        <c:axId val="1"/>
      </c:barChart>
      <c:catAx>
        <c:axId val="232288704"/>
        <c:scaling>
          <c:orientation val="minMax"/>
        </c:scaling>
        <c:delete val="0"/>
        <c:axPos val="b"/>
        <c:title>
          <c:tx>
            <c:rich>
              <a:bodyPr/>
              <a:lstStyle/>
              <a:p>
                <a:pPr>
                  <a:defRPr sz="1460" b="0" i="0" u="none" strike="noStrike" baseline="0">
                    <a:solidFill>
                      <a:srgbClr val="000000"/>
                    </a:solidFill>
                    <a:latin typeface="Calibri"/>
                    <a:ea typeface="Calibri"/>
                    <a:cs typeface="Calibri"/>
                  </a:defRPr>
                </a:pPr>
                <a:r>
                  <a:rPr lang="en-US" sz="1618" b="0" i="0" u="none" strike="noStrike" baseline="0">
                    <a:solidFill>
                      <a:srgbClr val="333333"/>
                    </a:solidFill>
                    <a:latin typeface="Calibri"/>
                    <a:cs typeface="Calibri"/>
                  </a:rPr>
                  <a:t>Nhóm tuổi</a:t>
                </a:r>
              </a:p>
            </c:rich>
          </c:tx>
          <c:layout>
            <c:manualLayout>
              <c:xMode val="edge"/>
              <c:yMode val="edge"/>
              <c:x val="0.4620116794466253"/>
              <c:y val="0.90483382392162337"/>
            </c:manualLayout>
          </c:layout>
          <c:overlay val="0"/>
          <c:spPr>
            <a:noFill/>
            <a:ln>
              <a:noFill/>
            </a:ln>
            <a:effectLst/>
          </c:spPr>
        </c:title>
        <c:numFmt formatCode="General" sourceLinked="1"/>
        <c:majorTickMark val="out"/>
        <c:minorTickMark val="none"/>
        <c:tickLblPos val="nextTo"/>
        <c:spPr>
          <a:noFill/>
          <a:ln w="11586" cap="flat" cmpd="sng" algn="ctr">
            <a:solidFill>
              <a:schemeClr val="tx1">
                <a:lumMod val="15000"/>
                <a:lumOff val="85000"/>
              </a:schemeClr>
            </a:solidFill>
            <a:round/>
          </a:ln>
          <a:effectLst/>
        </c:spPr>
        <c:txPr>
          <a:bodyPr rot="0" vert="horz"/>
          <a:lstStyle/>
          <a:p>
            <a:pPr>
              <a:defRPr sz="16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title>
          <c:tx>
            <c:rich>
              <a:bodyPr/>
              <a:lstStyle/>
              <a:p>
                <a:pPr>
                  <a:defRPr sz="1460" b="0" i="0" u="none" strike="noStrike" baseline="0">
                    <a:solidFill>
                      <a:srgbClr val="000000"/>
                    </a:solidFill>
                    <a:latin typeface="Calibri"/>
                    <a:ea typeface="Calibri"/>
                    <a:cs typeface="Calibri"/>
                  </a:defRPr>
                </a:pPr>
                <a:r>
                  <a:rPr lang="en-US" sz="1618" b="0" i="0" u="none" strike="noStrike" baseline="0">
                    <a:solidFill>
                      <a:srgbClr val="333333"/>
                    </a:solidFill>
                    <a:latin typeface="Calibri"/>
                    <a:cs typeface="Calibri"/>
                  </a:rPr>
                  <a:t>Tỷ lệ %</a:t>
                </a:r>
              </a:p>
            </c:rich>
          </c:tx>
          <c:overlay val="0"/>
          <c:spPr>
            <a:noFill/>
            <a:ln>
              <a:noFill/>
            </a:ln>
            <a:effectLst/>
          </c:spPr>
        </c:title>
        <c:numFmt formatCode="General" sourceLinked="1"/>
        <c:majorTickMark val="out"/>
        <c:minorTickMark val="none"/>
        <c:tickLblPos val="nextTo"/>
        <c:spPr>
          <a:noFill/>
          <a:ln>
            <a:noFill/>
          </a:ln>
          <a:effectLst/>
        </c:spPr>
        <c:txPr>
          <a:bodyPr rot="0" vert="horz"/>
          <a:lstStyle/>
          <a:p>
            <a:pPr>
              <a:defRPr sz="1454" b="0" i="0" u="none" strike="noStrike" baseline="0">
                <a:solidFill>
                  <a:srgbClr val="333333"/>
                </a:solidFill>
                <a:latin typeface="Calibri"/>
                <a:ea typeface="Calibri"/>
                <a:cs typeface="Calibri"/>
              </a:defRPr>
            </a:pPr>
            <a:endParaRPr lang="en-US"/>
          </a:p>
        </c:txPr>
        <c:crossAx val="232288704"/>
        <c:crosses val="autoZero"/>
        <c:crossBetween val="between"/>
      </c:valAx>
      <c:spPr>
        <a:noFill/>
        <a:ln w="30896">
          <a:noFill/>
        </a:ln>
      </c:spPr>
    </c:plotArea>
    <c:plotVisOnly val="1"/>
    <c:dispBlanksAs val="gap"/>
    <c:showDLblsOverMax val="0"/>
  </c:chart>
  <c:spPr>
    <a:noFill/>
    <a:ln>
      <a:noFill/>
    </a:ln>
    <a:effectLst/>
  </c:spPr>
  <c:txPr>
    <a:bodyPr/>
    <a:lstStyle/>
    <a:p>
      <a:pPr>
        <a:defRPr sz="1454"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4: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4: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5: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8026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5: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1200" dirty="0">
              <a:latin typeface="Arial"/>
              <a:ea typeface="Arial"/>
              <a:cs typeface="Arial"/>
              <a:sym typeface="Arial"/>
            </a:endParaRPr>
          </a:p>
        </p:txBody>
      </p:sp>
      <p:sp>
        <p:nvSpPr>
          <p:cNvPr id="176" name="Google Shape;176;p12: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9370192-096A-AAF5-462B-73C4EDC82B8C}"/>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450F3123-A06A-774F-FC3C-81C5159413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1" name="Slide Number Placeholder 3">
            <a:extLst>
              <a:ext uri="{FF2B5EF4-FFF2-40B4-BE49-F238E27FC236}">
                <a16:creationId xmlns:a16="http://schemas.microsoft.com/office/drawing/2014/main" id="{107C267A-12D5-7F5E-76D9-5004D2E7BB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anose="020B0604030504040204" pitchFamily="34" charset="0"/>
                <a:cs typeface="Arial" panose="020B0604020202020204" pitchFamily="34" charset="0"/>
              </a:defRPr>
            </a:lvl1pPr>
            <a:lvl2pPr marL="742950" indent="-285750" defTabSz="923925">
              <a:defRPr sz="2400">
                <a:solidFill>
                  <a:schemeClr val="tx1"/>
                </a:solidFill>
                <a:latin typeface="Verdana" panose="020B0604030504040204" pitchFamily="34" charset="0"/>
                <a:cs typeface="Arial" panose="020B0604020202020204" pitchFamily="34" charset="0"/>
              </a:defRPr>
            </a:lvl2pPr>
            <a:lvl3pPr marL="1143000" indent="-228600" defTabSz="923925">
              <a:defRPr sz="2400">
                <a:solidFill>
                  <a:schemeClr val="tx1"/>
                </a:solidFill>
                <a:latin typeface="Verdana" panose="020B0604030504040204" pitchFamily="34" charset="0"/>
                <a:cs typeface="Arial" panose="020B0604020202020204" pitchFamily="34" charset="0"/>
              </a:defRPr>
            </a:lvl3pPr>
            <a:lvl4pPr marL="1600200" indent="-228600" defTabSz="923925">
              <a:defRPr sz="2400">
                <a:solidFill>
                  <a:schemeClr val="tx1"/>
                </a:solidFill>
                <a:latin typeface="Verdana" panose="020B0604030504040204" pitchFamily="34" charset="0"/>
                <a:cs typeface="Arial" panose="020B0604020202020204" pitchFamily="34" charset="0"/>
              </a:defRPr>
            </a:lvl4pPr>
            <a:lvl5pPr marL="2057400" indent="-228600" defTabSz="923925">
              <a:defRPr sz="2400">
                <a:solidFill>
                  <a:schemeClr val="tx1"/>
                </a:solidFill>
                <a:latin typeface="Verdana" panose="020B0604030504040204" pitchFamily="34" charset="0"/>
                <a:cs typeface="Arial" panose="020B0604020202020204" pitchFamily="34" charset="0"/>
              </a:defRPr>
            </a:lvl5pPr>
            <a:lvl6pPr marL="25146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61C466A7-F6E0-43DF-9945-70F0D0F10BD8}"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DE92A2E1-7E01-17DD-3367-D97B2A0387B1}"/>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AF7026EF-56E3-A532-911E-41D11711B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4579" name="Slide Number Placeholder 3">
            <a:extLst>
              <a:ext uri="{FF2B5EF4-FFF2-40B4-BE49-F238E27FC236}">
                <a16:creationId xmlns:a16="http://schemas.microsoft.com/office/drawing/2014/main" id="{F890CDED-275C-D617-7390-B5C3394A47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anose="020B0604030504040204" pitchFamily="34" charset="0"/>
                <a:cs typeface="Arial" panose="020B0604020202020204" pitchFamily="34" charset="0"/>
              </a:defRPr>
            </a:lvl1pPr>
            <a:lvl2pPr marL="742950" indent="-285750" defTabSz="923925">
              <a:defRPr sz="2400">
                <a:solidFill>
                  <a:schemeClr val="tx1"/>
                </a:solidFill>
                <a:latin typeface="Verdana" panose="020B0604030504040204" pitchFamily="34" charset="0"/>
                <a:cs typeface="Arial" panose="020B0604020202020204" pitchFamily="34" charset="0"/>
              </a:defRPr>
            </a:lvl2pPr>
            <a:lvl3pPr marL="1143000" indent="-228600" defTabSz="923925">
              <a:defRPr sz="2400">
                <a:solidFill>
                  <a:schemeClr val="tx1"/>
                </a:solidFill>
                <a:latin typeface="Verdana" panose="020B0604030504040204" pitchFamily="34" charset="0"/>
                <a:cs typeface="Arial" panose="020B0604020202020204" pitchFamily="34" charset="0"/>
              </a:defRPr>
            </a:lvl3pPr>
            <a:lvl4pPr marL="1600200" indent="-228600" defTabSz="923925">
              <a:defRPr sz="2400">
                <a:solidFill>
                  <a:schemeClr val="tx1"/>
                </a:solidFill>
                <a:latin typeface="Verdana" panose="020B0604030504040204" pitchFamily="34" charset="0"/>
                <a:cs typeface="Arial" panose="020B0604020202020204" pitchFamily="34" charset="0"/>
              </a:defRPr>
            </a:lvl4pPr>
            <a:lvl5pPr marL="2057400" indent="-228600" defTabSz="923925">
              <a:defRPr sz="2400">
                <a:solidFill>
                  <a:schemeClr val="tx1"/>
                </a:solidFill>
                <a:latin typeface="Verdana" panose="020B0604030504040204" pitchFamily="34" charset="0"/>
                <a:cs typeface="Arial" panose="020B0604020202020204" pitchFamily="34" charset="0"/>
              </a:defRPr>
            </a:lvl5pPr>
            <a:lvl6pPr marL="25146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204B1F2F-1BBD-4619-86AC-B54697567173}"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95612F51-CD5E-7E89-8D9C-F607A651C16E}"/>
            </a:ext>
          </a:extLst>
        </p:cNvPr>
        <p:cNvGrpSpPr/>
        <p:nvPr/>
      </p:nvGrpSpPr>
      <p:grpSpPr>
        <a:xfrm>
          <a:off x="0" y="0"/>
          <a:ext cx="0" cy="0"/>
          <a:chOff x="0" y="0"/>
          <a:chExt cx="0" cy="0"/>
        </a:xfrm>
      </p:grpSpPr>
      <p:sp>
        <p:nvSpPr>
          <p:cNvPr id="174" name="Google Shape;174;p12:notes">
            <a:extLst>
              <a:ext uri="{FF2B5EF4-FFF2-40B4-BE49-F238E27FC236}">
                <a16:creationId xmlns:a16="http://schemas.microsoft.com/office/drawing/2014/main" id="{07567DBC-AD20-D702-B310-F2A01590CE82}"/>
              </a:ext>
            </a:extLst>
          </p:cNvPr>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a:extLst>
              <a:ext uri="{FF2B5EF4-FFF2-40B4-BE49-F238E27FC236}">
                <a16:creationId xmlns:a16="http://schemas.microsoft.com/office/drawing/2014/main" id="{42657C28-0156-F2E1-A405-4ED9FF916A17}"/>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1200" dirty="0">
              <a:latin typeface="Arial"/>
              <a:ea typeface="Arial"/>
              <a:cs typeface="Arial"/>
              <a:sym typeface="Arial"/>
            </a:endParaRPr>
          </a:p>
        </p:txBody>
      </p:sp>
      <p:sp>
        <p:nvSpPr>
          <p:cNvPr id="176" name="Google Shape;176;p12:notes">
            <a:extLst>
              <a:ext uri="{FF2B5EF4-FFF2-40B4-BE49-F238E27FC236}">
                <a16:creationId xmlns:a16="http://schemas.microsoft.com/office/drawing/2014/main" id="{BB420D03-732E-7835-8500-3A19322D3F07}"/>
              </a:ext>
            </a:extLst>
          </p:cNvPr>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58168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7286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6"/>
          <p:cNvSpPr txBox="1">
            <a:spLocks noGrp="1"/>
          </p:cNvSpPr>
          <p:nvPr>
            <p:ph type="ctrTitle"/>
          </p:nvPr>
        </p:nvSpPr>
        <p:spPr>
          <a:xfrm>
            <a:off x="914400" y="1365113"/>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3057"/>
              </a:buClr>
              <a:buSzPts val="4400"/>
              <a:buFont typeface="Calibri"/>
              <a:buNone/>
              <a:defRPr b="1">
                <a:solidFill>
                  <a:srgbClr val="0030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6"/>
          <p:cNvSpPr txBox="1">
            <a:spLocks noGrp="1"/>
          </p:cNvSpPr>
          <p:nvPr>
            <p:ph type="subTitle" idx="1"/>
          </p:nvPr>
        </p:nvSpPr>
        <p:spPr>
          <a:xfrm>
            <a:off x="1828800" y="2835138"/>
            <a:ext cx="8534400" cy="73301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solidFill>
                  <a:srgbClr val="003057"/>
                </a:solidFill>
              </a:defRPr>
            </a:lvl1pPr>
            <a:lvl2pPr lvl="1" algn="ctr">
              <a:spcBef>
                <a:spcPts val="560"/>
              </a:spcBef>
              <a:spcAft>
                <a:spcPts val="0"/>
              </a:spcAft>
              <a:buSzPts val="2800"/>
              <a:buNone/>
              <a:defRPr>
                <a:solidFill>
                  <a:srgbClr val="888C98"/>
                </a:solidFill>
              </a:defRPr>
            </a:lvl2pPr>
            <a:lvl3pPr lvl="2" algn="ctr">
              <a:spcBef>
                <a:spcPts val="480"/>
              </a:spcBef>
              <a:spcAft>
                <a:spcPts val="0"/>
              </a:spcAft>
              <a:buSzPts val="2400"/>
              <a:buNone/>
              <a:defRPr>
                <a:solidFill>
                  <a:srgbClr val="888C98"/>
                </a:solidFill>
              </a:defRPr>
            </a:lvl3pPr>
            <a:lvl4pPr lvl="3" algn="ctr">
              <a:spcBef>
                <a:spcPts val="400"/>
              </a:spcBef>
              <a:spcAft>
                <a:spcPts val="0"/>
              </a:spcAft>
              <a:buSzPts val="2000"/>
              <a:buNone/>
              <a:defRPr>
                <a:solidFill>
                  <a:srgbClr val="888C98"/>
                </a:solidFill>
              </a:defRPr>
            </a:lvl4pPr>
            <a:lvl5pPr lvl="4" algn="ctr">
              <a:spcBef>
                <a:spcPts val="400"/>
              </a:spcBef>
              <a:spcAft>
                <a:spcPts val="0"/>
              </a:spcAft>
              <a:buSzPts val="2000"/>
              <a:buNone/>
              <a:defRPr>
                <a:solidFill>
                  <a:srgbClr val="888C98"/>
                </a:solidFill>
              </a:defRPr>
            </a:lvl5pPr>
            <a:lvl6pPr lvl="5" algn="ctr">
              <a:spcBef>
                <a:spcPts val="400"/>
              </a:spcBef>
              <a:spcAft>
                <a:spcPts val="0"/>
              </a:spcAft>
              <a:buClr>
                <a:srgbClr val="888C98"/>
              </a:buClr>
              <a:buSzPts val="2000"/>
              <a:buNone/>
              <a:defRPr>
                <a:solidFill>
                  <a:srgbClr val="888C98"/>
                </a:solidFill>
              </a:defRPr>
            </a:lvl6pPr>
            <a:lvl7pPr lvl="6" algn="ctr">
              <a:spcBef>
                <a:spcPts val="400"/>
              </a:spcBef>
              <a:spcAft>
                <a:spcPts val="0"/>
              </a:spcAft>
              <a:buClr>
                <a:srgbClr val="888C98"/>
              </a:buClr>
              <a:buSzPts val="2000"/>
              <a:buNone/>
              <a:defRPr>
                <a:solidFill>
                  <a:srgbClr val="888C98"/>
                </a:solidFill>
              </a:defRPr>
            </a:lvl7pPr>
            <a:lvl8pPr lvl="7" algn="ctr">
              <a:spcBef>
                <a:spcPts val="400"/>
              </a:spcBef>
              <a:spcAft>
                <a:spcPts val="0"/>
              </a:spcAft>
              <a:buClr>
                <a:srgbClr val="888C98"/>
              </a:buClr>
              <a:buSzPts val="2000"/>
              <a:buNone/>
              <a:defRPr>
                <a:solidFill>
                  <a:srgbClr val="888C98"/>
                </a:solidFill>
              </a:defRPr>
            </a:lvl8pPr>
            <a:lvl9pPr lvl="8" algn="ctr">
              <a:spcBef>
                <a:spcPts val="400"/>
              </a:spcBef>
              <a:spcAft>
                <a:spcPts val="0"/>
              </a:spcAft>
              <a:buClr>
                <a:srgbClr val="888C98"/>
              </a:buClr>
              <a:buSzPts val="2000"/>
              <a:buNone/>
              <a:defRPr>
                <a:solidFill>
                  <a:srgbClr val="888C98"/>
                </a:solidFill>
              </a:defRPr>
            </a:lvl9pPr>
          </a:lstStyle>
          <a:p>
            <a:endParaRPr/>
          </a:p>
        </p:txBody>
      </p:sp>
      <p:sp>
        <p:nvSpPr>
          <p:cNvPr id="20" name="Google Shape;20;p36"/>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6"/>
          <p:cNvPicPr preferRelativeResize="0"/>
          <p:nvPr/>
        </p:nvPicPr>
        <p:blipFill rotWithShape="1">
          <a:blip r:embed="rId2">
            <a:alphaModFix/>
          </a:blip>
          <a:srcRect/>
          <a:stretch/>
        </p:blipFill>
        <p:spPr>
          <a:xfrm>
            <a:off x="-58058" y="5509386"/>
            <a:ext cx="12308114" cy="9507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1_Title Slide">
  <p:cSld name="11_Title Slide">
    <p:bg>
      <p:bgPr>
        <a:solidFill>
          <a:schemeClr val="dk2"/>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3CB0D2BF-E825-7824-1DF8-C5E608DE8864}"/>
              </a:ext>
            </a:extLst>
          </p:cNvPr>
          <p:cNvSpPr>
            <a:spLocks noGrp="1"/>
          </p:cNvSpPr>
          <p:nvPr>
            <p:ph type="dt" sz="half" idx="10"/>
          </p:nvPr>
        </p:nvSpPr>
        <p:spPr>
          <a:xfrm>
            <a:off x="0" y="0"/>
            <a:ext cx="0" cy="0"/>
          </a:xfrm>
        </p:spPr>
        <p:txBody>
          <a:bodyPr/>
          <a:lstStyle>
            <a:lvl1pPr>
              <a:defRPr/>
            </a:lvl1pPr>
          </a:lstStyle>
          <a:p>
            <a:pPr>
              <a:defRPr/>
            </a:pPr>
            <a:fld id="{8E040EFA-A499-4BF9-A124-F6EA956EC7FD}" type="datetime1">
              <a:rPr lang="en-US"/>
              <a:pPr>
                <a:defRPr/>
              </a:pPr>
              <a:t>3/21/2025</a:t>
            </a:fld>
            <a:endParaRPr lang="en-US"/>
          </a:p>
        </p:txBody>
      </p:sp>
      <p:sp>
        <p:nvSpPr>
          <p:cNvPr id="4" name="Footer Placeholder 4">
            <a:extLst>
              <a:ext uri="{FF2B5EF4-FFF2-40B4-BE49-F238E27FC236}">
                <a16:creationId xmlns:a16="http://schemas.microsoft.com/office/drawing/2014/main" id="{BE178384-05B9-B329-A429-49E74EB5966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B4B6352-22AE-1567-53A1-C32F3F84F520}"/>
              </a:ext>
            </a:extLst>
          </p:cNvPr>
          <p:cNvSpPr>
            <a:spLocks noGrp="1"/>
          </p:cNvSpPr>
          <p:nvPr>
            <p:ph type="sldNum" sz="quarter" idx="12"/>
          </p:nvPr>
        </p:nvSpPr>
        <p:spPr/>
        <p:txBody>
          <a:bodyPr/>
          <a:lstStyle>
            <a:lvl1pPr>
              <a:defRPr/>
            </a:lvl1pPr>
          </a:lstStyle>
          <a:p>
            <a:fld id="{8B65EAE3-DDE5-44F8-AFCF-87184AB5E37C}" type="slidenum">
              <a:rPr lang="en-US" altLang="en-US"/>
              <a:pPr/>
              <a:t>‹#›</a:t>
            </a:fld>
            <a:endParaRPr lang="en-US" altLang="en-US"/>
          </a:p>
        </p:txBody>
      </p:sp>
    </p:spTree>
    <p:extLst>
      <p:ext uri="{BB962C8B-B14F-4D97-AF65-F5344CB8AC3E}">
        <p14:creationId xmlns:p14="http://schemas.microsoft.com/office/powerpoint/2010/main" val="50454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3CB0D2BF-E825-7824-1DF8-C5E608DE8864}"/>
              </a:ext>
            </a:extLst>
          </p:cNvPr>
          <p:cNvSpPr>
            <a:spLocks noGrp="1"/>
          </p:cNvSpPr>
          <p:nvPr>
            <p:ph type="dt" sz="half" idx="10"/>
          </p:nvPr>
        </p:nvSpPr>
        <p:spPr>
          <a:xfrm>
            <a:off x="0" y="0"/>
            <a:ext cx="0" cy="0"/>
          </a:xfrm>
        </p:spPr>
        <p:txBody>
          <a:bodyPr/>
          <a:lstStyle>
            <a:lvl1pPr>
              <a:defRPr/>
            </a:lvl1pPr>
          </a:lstStyle>
          <a:p>
            <a:pPr>
              <a:defRPr/>
            </a:pPr>
            <a:fld id="{8E040EFA-A499-4BF9-A124-F6EA956EC7FD}" type="datetime1">
              <a:rPr lang="en-US"/>
              <a:pPr>
                <a:defRPr/>
              </a:pPr>
              <a:t>3/21/2025</a:t>
            </a:fld>
            <a:endParaRPr lang="en-US"/>
          </a:p>
        </p:txBody>
      </p:sp>
      <p:sp>
        <p:nvSpPr>
          <p:cNvPr id="4" name="Footer Placeholder 4">
            <a:extLst>
              <a:ext uri="{FF2B5EF4-FFF2-40B4-BE49-F238E27FC236}">
                <a16:creationId xmlns:a16="http://schemas.microsoft.com/office/drawing/2014/main" id="{BE178384-05B9-B329-A429-49E74EB5966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B4B6352-22AE-1567-53A1-C32F3F84F520}"/>
              </a:ext>
            </a:extLst>
          </p:cNvPr>
          <p:cNvSpPr>
            <a:spLocks noGrp="1"/>
          </p:cNvSpPr>
          <p:nvPr>
            <p:ph type="sldNum" sz="quarter" idx="12"/>
          </p:nvPr>
        </p:nvSpPr>
        <p:spPr/>
        <p:txBody>
          <a:bodyPr/>
          <a:lstStyle>
            <a:lvl1pPr>
              <a:defRPr/>
            </a:lvl1pPr>
          </a:lstStyle>
          <a:p>
            <a:fld id="{8B65EAE3-DDE5-44F8-AFCF-87184AB5E37C}" type="slidenum">
              <a:rPr lang="en-US" altLang="en-US"/>
              <a:pPr/>
              <a:t>‹#›</a:t>
            </a:fld>
            <a:endParaRPr lang="en-US" altLang="en-US"/>
          </a:p>
        </p:txBody>
      </p:sp>
    </p:spTree>
    <p:extLst>
      <p:ext uri="{BB962C8B-B14F-4D97-AF65-F5344CB8AC3E}">
        <p14:creationId xmlns:p14="http://schemas.microsoft.com/office/powerpoint/2010/main" val="238380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fld id="{DFC3C29A-CF1C-45DA-B266-ABD94BF9CD00}" type="datetime1">
              <a:rPr lang="en-US" smtClean="0"/>
              <a:pPr>
                <a:defRPr/>
              </a:pPr>
              <a:t>3/21/2025</a:t>
            </a:fld>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A3B49C5E-A255-4B39-B8D2-8D0260F72600}" type="slidenum">
              <a:rPr lang="en-US"/>
              <a:pPr>
                <a:defRPr/>
              </a:pPr>
              <a:t>‹#›</a:t>
            </a:fld>
            <a:endParaRPr lang="en-US"/>
          </a:p>
        </p:txBody>
      </p:sp>
    </p:spTree>
    <p:extLst>
      <p:ext uri="{BB962C8B-B14F-4D97-AF65-F5344CB8AC3E}">
        <p14:creationId xmlns:p14="http://schemas.microsoft.com/office/powerpoint/2010/main" val="348857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56736"/>
            <a:ext cx="12192000" cy="738664"/>
          </a:xfrm>
        </p:spPr>
        <p:txBody>
          <a:bodyPr/>
          <a:lstStyle>
            <a:lvl1pPr>
              <a:defRPr sz="4200" b="1">
                <a:solidFill>
                  <a:srgbClr val="0000FF"/>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chemeClr val="tx2"/>
              </a:buClr>
              <a:defRPr>
                <a:latin typeface="Arial" pitchFamily="34" charset="0"/>
                <a:cs typeface="Arial" pitchFamily="34" charset="0"/>
              </a:defRPr>
            </a:lvl1pPr>
            <a:lvl2pPr>
              <a:buClr>
                <a:schemeClr val="tx2"/>
              </a:buClr>
              <a:defRPr>
                <a:latin typeface="Arial" pitchFamily="34" charset="0"/>
                <a:cs typeface="Arial" pitchFamily="34" charset="0"/>
              </a:defRPr>
            </a:lvl2pPr>
            <a:lvl3pPr>
              <a:buClr>
                <a:schemeClr val="tx2"/>
              </a:buClr>
              <a:defRPr>
                <a:latin typeface="Arial" pitchFamily="34" charset="0"/>
                <a:cs typeface="Arial" pitchFamily="34" charset="0"/>
              </a:defRPr>
            </a:lvl3pPr>
            <a:lvl4pPr>
              <a:buClr>
                <a:schemeClr val="tx2"/>
              </a:buClr>
              <a:defRPr>
                <a:latin typeface="Arial" pitchFamily="34" charset="0"/>
                <a:cs typeface="Arial" pitchFamily="34" charset="0"/>
              </a:defRPr>
            </a:lvl4pPr>
            <a:lvl5pPr>
              <a:buClr>
                <a:schemeClr val="tx2"/>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fld id="{830D8884-E657-4EC7-94F5-95E809AE368B}" type="datetime1">
              <a:rPr lang="en-US" smtClean="0"/>
              <a:pPr>
                <a:defRPr/>
              </a:pPr>
              <a:t>3/21/2025</a:t>
            </a:fld>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B4C272D-76B7-4E96-A9CC-AD9066476890}" type="slidenum">
              <a:rPr lang="en-US"/>
              <a:pPr>
                <a:defRPr/>
              </a:pPr>
              <a:t>‹#›</a:t>
            </a:fld>
            <a:endParaRPr lang="en-US"/>
          </a:p>
        </p:txBody>
      </p:sp>
    </p:spTree>
    <p:extLst>
      <p:ext uri="{BB962C8B-B14F-4D97-AF65-F5344CB8AC3E}">
        <p14:creationId xmlns:p14="http://schemas.microsoft.com/office/powerpoint/2010/main" val="119372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292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609600" y="1"/>
            <a:ext cx="10972800" cy="13517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9"/>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40"/>
          <p:cNvSpPr txBox="1">
            <a:spLocks noGrp="1"/>
          </p:cNvSpPr>
          <p:nvPr>
            <p:ph type="title"/>
          </p:nvPr>
        </p:nvSpPr>
        <p:spPr>
          <a:xfrm>
            <a:off x="609600" y="1"/>
            <a:ext cx="10972800" cy="13517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0"/>
          <p:cNvSpPr txBox="1">
            <a:spLocks noGrp="1"/>
          </p:cNvSpPr>
          <p:nvPr>
            <p:ph type="body" idx="1"/>
          </p:nvPr>
        </p:nvSpPr>
        <p:spPr>
          <a:xfrm>
            <a:off x="4333465" y="2047461"/>
            <a:ext cx="7248935" cy="407870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0"/>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40"/>
          <p:cNvCxnSpPr/>
          <p:nvPr/>
        </p:nvCxnSpPr>
        <p:spPr>
          <a:xfrm>
            <a:off x="4042280" y="1699591"/>
            <a:ext cx="0" cy="4611757"/>
          </a:xfrm>
          <a:prstGeom prst="straightConnector1">
            <a:avLst/>
          </a:prstGeom>
          <a:noFill/>
          <a:ln w="12700" cap="flat" cmpd="sng">
            <a:solidFill>
              <a:schemeClr val="dk2"/>
            </a:solidFill>
            <a:prstDash val="solid"/>
            <a:round/>
            <a:headEnd type="none" w="sm" len="sm"/>
            <a:tailEnd type="none" w="sm" len="sm"/>
          </a:ln>
        </p:spPr>
      </p:cxnSp>
      <p:sp>
        <p:nvSpPr>
          <p:cNvPr id="33" name="Google Shape;33;p40"/>
          <p:cNvSpPr txBox="1">
            <a:spLocks noGrp="1"/>
          </p:cNvSpPr>
          <p:nvPr>
            <p:ph type="body" idx="2"/>
          </p:nvPr>
        </p:nvSpPr>
        <p:spPr>
          <a:xfrm>
            <a:off x="609600" y="1700213"/>
            <a:ext cx="3176588" cy="4611687"/>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SzPts val="3600"/>
              <a:buFont typeface="Calibri"/>
              <a:buNone/>
              <a:defRPr sz="36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609600" y="1"/>
            <a:ext cx="10972800" cy="13517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4333465" y="2047461"/>
            <a:ext cx="7248935" cy="407870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1"/>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41"/>
          <p:cNvCxnSpPr/>
          <p:nvPr/>
        </p:nvCxnSpPr>
        <p:spPr>
          <a:xfrm>
            <a:off x="4042280" y="1699591"/>
            <a:ext cx="0" cy="4611757"/>
          </a:xfrm>
          <a:prstGeom prst="straightConnector1">
            <a:avLst/>
          </a:prstGeom>
          <a:noFill/>
          <a:ln w="12700" cap="flat" cmpd="sng">
            <a:solidFill>
              <a:schemeClr val="dk2"/>
            </a:solidFill>
            <a:prstDash val="solid"/>
            <a:round/>
            <a:headEnd type="none" w="sm" len="sm"/>
            <a:tailEnd type="none" w="sm" len="sm"/>
          </a:ln>
        </p:spPr>
      </p:cxnSp>
      <p:sp>
        <p:nvSpPr>
          <p:cNvPr id="39" name="Google Shape;39;p41"/>
          <p:cNvSpPr txBox="1">
            <a:spLocks noGrp="1"/>
          </p:cNvSpPr>
          <p:nvPr>
            <p:ph type="body" idx="2"/>
          </p:nvPr>
        </p:nvSpPr>
        <p:spPr>
          <a:xfrm>
            <a:off x="609600" y="1700213"/>
            <a:ext cx="3176588" cy="4611687"/>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SzPts val="3600"/>
              <a:buFont typeface="Calibri"/>
              <a:buNone/>
              <a:defRPr sz="36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646043" y="1868557"/>
            <a:ext cx="10936357" cy="311121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3057"/>
              </a:buClr>
              <a:buSzPts val="4000"/>
              <a:buFont typeface="Calibri"/>
              <a:buNone/>
              <a:defRPr sz="4000" b="1" cap="none">
                <a:solidFill>
                  <a:srgbClr val="0030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43"/>
        <p:cNvGrpSpPr/>
        <p:nvPr/>
      </p:nvGrpSpPr>
      <p:grpSpPr>
        <a:xfrm>
          <a:off x="0" y="0"/>
          <a:ext cx="0" cy="0"/>
          <a:chOff x="0" y="0"/>
          <a:chExt cx="0" cy="0"/>
        </a:xfrm>
      </p:grpSpPr>
      <p:sp>
        <p:nvSpPr>
          <p:cNvPr id="44" name="Google Shape;44;p43"/>
          <p:cNvSpPr txBox="1">
            <a:spLocks noGrp="1"/>
          </p:cNvSpPr>
          <p:nvPr>
            <p:ph type="ctrTitle"/>
          </p:nvPr>
        </p:nvSpPr>
        <p:spPr>
          <a:xfrm>
            <a:off x="690735" y="579507"/>
            <a:ext cx="10802595" cy="665285"/>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0081EA"/>
              </a:buClr>
              <a:buSzPts val="4400"/>
              <a:buFont typeface="Montserrat SemiBold"/>
              <a:buNone/>
              <a:defRPr sz="4400" b="0" i="0">
                <a:solidFill>
                  <a:srgbClr val="0081EA"/>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1699195" y="1168592"/>
            <a:ext cx="8785675" cy="24085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200"/>
              </a:spcBef>
              <a:spcAft>
                <a:spcPts val="0"/>
              </a:spcAft>
              <a:buSzPts val="1200"/>
              <a:buNone/>
              <a:defRPr sz="1200" b="0">
                <a:solidFill>
                  <a:srgbClr val="BFBFBF"/>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49"/>
        <p:cNvGrpSpPr/>
        <p:nvPr/>
      </p:nvGrpSpPr>
      <p:grpSpPr>
        <a:xfrm>
          <a:off x="0" y="0"/>
          <a:ext cx="0" cy="0"/>
          <a:chOff x="0" y="0"/>
          <a:chExt cx="0" cy="0"/>
        </a:xfrm>
      </p:grpSpPr>
      <p:sp>
        <p:nvSpPr>
          <p:cNvPr id="50" name="Google Shape;50;p45"/>
          <p:cNvSpPr txBox="1">
            <a:spLocks noGrp="1"/>
          </p:cNvSpPr>
          <p:nvPr>
            <p:ph type="ctrTitle"/>
          </p:nvPr>
        </p:nvSpPr>
        <p:spPr>
          <a:xfrm>
            <a:off x="951992" y="579507"/>
            <a:ext cx="7030867" cy="6652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81EA"/>
              </a:buClr>
              <a:buSzPts val="4400"/>
              <a:buFont typeface="Montserrat SemiBold"/>
              <a:buNone/>
              <a:defRPr sz="4400" b="0" i="0">
                <a:solidFill>
                  <a:srgbClr val="0081EA"/>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body" idx="1"/>
          </p:nvPr>
        </p:nvSpPr>
        <p:spPr>
          <a:xfrm>
            <a:off x="951991" y="1168592"/>
            <a:ext cx="5718155" cy="24085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200"/>
              <a:buNone/>
              <a:defRPr sz="1200" b="0">
                <a:solidFill>
                  <a:srgbClr val="BFBFBF"/>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09600" y="1"/>
            <a:ext cx="10972800" cy="1417638"/>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rgbClr val="003057"/>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rgbClr val="003057"/>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rgbClr val="003057"/>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rgbClr val="003057"/>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rgbClr val="003057"/>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C9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C98"/>
                </a:solidFill>
                <a:latin typeface="Calibri"/>
                <a:ea typeface="Calibri"/>
                <a:cs typeface="Calibri"/>
                <a:sym typeface="Calibri"/>
              </a:defRPr>
            </a:lvl1pPr>
            <a:lvl2pPr marL="0" marR="0" lvl="1" indent="0" algn="r" rtl="0">
              <a:spcBef>
                <a:spcPts val="0"/>
              </a:spcBef>
              <a:buNone/>
              <a:defRPr sz="1200" b="0" i="0" u="none" strike="noStrike" cap="none">
                <a:solidFill>
                  <a:srgbClr val="888C98"/>
                </a:solidFill>
                <a:latin typeface="Calibri"/>
                <a:ea typeface="Calibri"/>
                <a:cs typeface="Calibri"/>
                <a:sym typeface="Calibri"/>
              </a:defRPr>
            </a:lvl2pPr>
            <a:lvl3pPr marL="0" marR="0" lvl="2" indent="0" algn="r" rtl="0">
              <a:spcBef>
                <a:spcPts val="0"/>
              </a:spcBef>
              <a:buNone/>
              <a:defRPr sz="1200" b="0" i="0" u="none" strike="noStrike" cap="none">
                <a:solidFill>
                  <a:srgbClr val="888C98"/>
                </a:solidFill>
                <a:latin typeface="Calibri"/>
                <a:ea typeface="Calibri"/>
                <a:cs typeface="Calibri"/>
                <a:sym typeface="Calibri"/>
              </a:defRPr>
            </a:lvl3pPr>
            <a:lvl4pPr marL="0" marR="0" lvl="3" indent="0" algn="r" rtl="0">
              <a:spcBef>
                <a:spcPts val="0"/>
              </a:spcBef>
              <a:buNone/>
              <a:defRPr sz="1200" b="0" i="0" u="none" strike="noStrike" cap="none">
                <a:solidFill>
                  <a:srgbClr val="888C98"/>
                </a:solidFill>
                <a:latin typeface="Calibri"/>
                <a:ea typeface="Calibri"/>
                <a:cs typeface="Calibri"/>
                <a:sym typeface="Calibri"/>
              </a:defRPr>
            </a:lvl4pPr>
            <a:lvl5pPr marL="0" marR="0" lvl="4" indent="0" algn="r" rtl="0">
              <a:spcBef>
                <a:spcPts val="0"/>
              </a:spcBef>
              <a:buNone/>
              <a:defRPr sz="1200" b="0" i="0" u="none" strike="noStrike" cap="none">
                <a:solidFill>
                  <a:srgbClr val="888C98"/>
                </a:solidFill>
                <a:latin typeface="Calibri"/>
                <a:ea typeface="Calibri"/>
                <a:cs typeface="Calibri"/>
                <a:sym typeface="Calibri"/>
              </a:defRPr>
            </a:lvl5pPr>
            <a:lvl6pPr marL="0" marR="0" lvl="5" indent="0" algn="r" rtl="0">
              <a:spcBef>
                <a:spcPts val="0"/>
              </a:spcBef>
              <a:buNone/>
              <a:defRPr sz="1200" b="0" i="0" u="none" strike="noStrike" cap="none">
                <a:solidFill>
                  <a:srgbClr val="888C98"/>
                </a:solidFill>
                <a:latin typeface="Calibri"/>
                <a:ea typeface="Calibri"/>
                <a:cs typeface="Calibri"/>
                <a:sym typeface="Calibri"/>
              </a:defRPr>
            </a:lvl6pPr>
            <a:lvl7pPr marL="0" marR="0" lvl="6" indent="0" algn="r" rtl="0">
              <a:spcBef>
                <a:spcPts val="0"/>
              </a:spcBef>
              <a:buNone/>
              <a:defRPr sz="1200" b="0" i="0" u="none" strike="noStrike" cap="none">
                <a:solidFill>
                  <a:srgbClr val="888C98"/>
                </a:solidFill>
                <a:latin typeface="Calibri"/>
                <a:ea typeface="Calibri"/>
                <a:cs typeface="Calibri"/>
                <a:sym typeface="Calibri"/>
              </a:defRPr>
            </a:lvl7pPr>
            <a:lvl8pPr marL="0" marR="0" lvl="7" indent="0" algn="r" rtl="0">
              <a:spcBef>
                <a:spcPts val="0"/>
              </a:spcBef>
              <a:buNone/>
              <a:defRPr sz="1200" b="0" i="0" u="none" strike="noStrike" cap="none">
                <a:solidFill>
                  <a:srgbClr val="888C98"/>
                </a:solidFill>
                <a:latin typeface="Calibri"/>
                <a:ea typeface="Calibri"/>
                <a:cs typeface="Calibri"/>
                <a:sym typeface="Calibri"/>
              </a:defRPr>
            </a:lvl8pPr>
            <a:lvl9pPr marL="0" marR="0" lvl="8" indent="0" algn="r" rtl="0">
              <a:spcBef>
                <a:spcPts val="0"/>
              </a:spcBef>
              <a:buNone/>
              <a:defRPr sz="1200" b="0" i="0" u="none" strike="noStrike" cap="none">
                <a:solidFill>
                  <a:srgbClr val="888C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5"/>
          <p:cNvSpPr/>
          <p:nvPr/>
        </p:nvSpPr>
        <p:spPr>
          <a:xfrm rot="10800000">
            <a:off x="11239500" y="0"/>
            <a:ext cx="952500" cy="8382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5"/>
          <p:cNvSpPr txBox="1"/>
          <p:nvPr/>
        </p:nvSpPr>
        <p:spPr>
          <a:xfrm>
            <a:off x="11570021" y="111323"/>
            <a:ext cx="62197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chemeClr val="lt1"/>
                </a:solidFill>
                <a:latin typeface="Montserrat SemiBold"/>
                <a:ea typeface="Montserrat SemiBold"/>
                <a:cs typeface="Montserrat SemiBold"/>
                <a:sym typeface="Montserrat SemiBold"/>
              </a:rPr>
              <a:t>‹#›</a:t>
            </a:fld>
            <a:endParaRPr sz="1400" b="0" i="0" u="none" strike="noStrike" cap="none">
              <a:solidFill>
                <a:schemeClr val="lt1"/>
              </a:solidFill>
              <a:latin typeface="Montserrat SemiBold"/>
              <a:ea typeface="Montserrat SemiBold"/>
              <a:cs typeface="Montserrat SemiBold"/>
              <a:sym typeface="Montserrat SemiBo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60946" y="1685582"/>
            <a:ext cx="11512061" cy="28057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057"/>
              </a:buClr>
              <a:buSzPct val="100000"/>
              <a:buFont typeface="Calibri"/>
              <a:buNone/>
            </a:pPr>
            <a:br>
              <a:rPr lang="en-US" dirty="0">
                <a:latin typeface="Calibri"/>
                <a:ea typeface="Calibri"/>
                <a:cs typeface="Calibri"/>
                <a:sym typeface="Calibri"/>
              </a:rPr>
            </a:br>
            <a:r>
              <a:rPr lang="en-US" dirty="0" err="1">
                <a:latin typeface="+mn-lt"/>
                <a:ea typeface="Calibri"/>
                <a:cs typeface="Calibri"/>
                <a:sym typeface="Calibri"/>
              </a:rPr>
              <a:t>Tình</a:t>
            </a:r>
            <a:r>
              <a:rPr lang="en-US" dirty="0">
                <a:latin typeface="+mn-lt"/>
                <a:ea typeface="Calibri"/>
                <a:cs typeface="Calibri"/>
                <a:sym typeface="Calibri"/>
              </a:rPr>
              <a:t> hình bệnh </a:t>
            </a:r>
            <a:r>
              <a:rPr lang="en-US" dirty="0" err="1">
                <a:latin typeface="+mn-lt"/>
                <a:ea typeface="Calibri"/>
                <a:cs typeface="Calibri"/>
                <a:sym typeface="Calibri"/>
              </a:rPr>
              <a:t>sởi</a:t>
            </a:r>
            <a:r>
              <a:rPr lang="en-US" dirty="0">
                <a:latin typeface="+mn-lt"/>
                <a:ea typeface="Calibri"/>
                <a:cs typeface="Calibri"/>
                <a:sym typeface="Calibri"/>
              </a:rPr>
              <a:t> </a:t>
            </a:r>
            <a:r>
              <a:rPr lang="en-US" dirty="0" err="1">
                <a:latin typeface="+mn-lt"/>
                <a:ea typeface="Calibri"/>
                <a:cs typeface="Calibri"/>
                <a:sym typeface="Calibri"/>
              </a:rPr>
              <a:t>năm</a:t>
            </a:r>
            <a:r>
              <a:rPr lang="en-US" dirty="0">
                <a:latin typeface="+mn-lt"/>
                <a:ea typeface="Calibri"/>
                <a:cs typeface="Calibri"/>
                <a:sym typeface="Calibri"/>
              </a:rPr>
              <a:t> 2025</a:t>
            </a:r>
            <a:br>
              <a:rPr lang="en-US" dirty="0">
                <a:latin typeface="+mn-lt"/>
                <a:ea typeface="Calibri"/>
                <a:cs typeface="Calibri"/>
                <a:sym typeface="Calibri"/>
              </a:rPr>
            </a:br>
            <a:r>
              <a:rPr lang="en-US" dirty="0" err="1">
                <a:latin typeface="+mn-lt"/>
                <a:ea typeface="Calibri"/>
                <a:cs typeface="Calibri"/>
                <a:sym typeface="Calibri"/>
              </a:rPr>
              <a:t>Hướng</a:t>
            </a:r>
            <a:r>
              <a:rPr lang="en-US" dirty="0">
                <a:latin typeface="+mn-lt"/>
                <a:ea typeface="Calibri"/>
                <a:cs typeface="Calibri"/>
                <a:sym typeface="Calibri"/>
              </a:rPr>
              <a:t> </a:t>
            </a:r>
            <a:r>
              <a:rPr lang="en-US" dirty="0" err="1">
                <a:latin typeface="+mn-lt"/>
                <a:ea typeface="Calibri"/>
                <a:cs typeface="Calibri"/>
                <a:sym typeface="Calibri"/>
              </a:rPr>
              <a:t>dẫn</a:t>
            </a:r>
            <a:r>
              <a:rPr lang="en-US" dirty="0">
                <a:latin typeface="+mn-lt"/>
                <a:ea typeface="Calibri"/>
                <a:cs typeface="Calibri"/>
                <a:sym typeface="Calibri"/>
              </a:rPr>
              <a:t> </a:t>
            </a:r>
            <a:r>
              <a:rPr lang="en-US" dirty="0" err="1">
                <a:latin typeface="+mn-lt"/>
                <a:ea typeface="Calibri"/>
                <a:cs typeface="Calibri"/>
                <a:sym typeface="Calibri"/>
              </a:rPr>
              <a:t>giám</a:t>
            </a:r>
            <a:r>
              <a:rPr lang="en-US" dirty="0">
                <a:latin typeface="+mn-lt"/>
                <a:ea typeface="Calibri"/>
                <a:cs typeface="Calibri"/>
                <a:sym typeface="Calibri"/>
              </a:rPr>
              <a:t> </a:t>
            </a:r>
            <a:r>
              <a:rPr lang="en-US" dirty="0" err="1">
                <a:latin typeface="+mn-lt"/>
                <a:ea typeface="Calibri"/>
                <a:cs typeface="Calibri"/>
                <a:sym typeface="Calibri"/>
              </a:rPr>
              <a:t>sát</a:t>
            </a:r>
            <a:r>
              <a:rPr lang="en-US" dirty="0">
                <a:latin typeface="+mn-lt"/>
                <a:ea typeface="Calibri"/>
                <a:cs typeface="Calibri"/>
                <a:sym typeface="Calibri"/>
              </a:rPr>
              <a:t> </a:t>
            </a:r>
            <a:r>
              <a:rPr lang="en-US" dirty="0" err="1">
                <a:latin typeface="+mn-lt"/>
                <a:ea typeface="Calibri"/>
                <a:cs typeface="Calibri"/>
                <a:sym typeface="Calibri"/>
              </a:rPr>
              <a:t>và</a:t>
            </a:r>
            <a:r>
              <a:rPr lang="en-US" dirty="0">
                <a:latin typeface="+mn-lt"/>
                <a:ea typeface="Calibri"/>
                <a:cs typeface="Calibri"/>
                <a:sym typeface="Calibri"/>
              </a:rPr>
              <a:t> </a:t>
            </a:r>
            <a:r>
              <a:rPr lang="en-US" dirty="0" err="1">
                <a:latin typeface="+mn-lt"/>
                <a:ea typeface="Calibri"/>
                <a:cs typeface="Calibri"/>
                <a:sym typeface="Calibri"/>
              </a:rPr>
              <a:t>phòng</a:t>
            </a:r>
            <a:r>
              <a:rPr lang="en-US" dirty="0">
                <a:latin typeface="+mn-lt"/>
                <a:ea typeface="Calibri"/>
                <a:cs typeface="Calibri"/>
                <a:sym typeface="Calibri"/>
              </a:rPr>
              <a:t>, </a:t>
            </a:r>
            <a:r>
              <a:rPr lang="en-US" dirty="0" err="1">
                <a:latin typeface="+mn-lt"/>
                <a:ea typeface="Calibri"/>
                <a:cs typeface="Calibri"/>
                <a:sym typeface="Calibri"/>
              </a:rPr>
              <a:t>chống</a:t>
            </a:r>
            <a:endParaRPr lang="en-US" dirty="0">
              <a:latin typeface="+mn-lt"/>
            </a:endParaRPr>
          </a:p>
        </p:txBody>
      </p:sp>
      <p:sp>
        <p:nvSpPr>
          <p:cNvPr id="2" name="Google Shape;95;p5">
            <a:extLst>
              <a:ext uri="{FF2B5EF4-FFF2-40B4-BE49-F238E27FC236}">
                <a16:creationId xmlns:a16="http://schemas.microsoft.com/office/drawing/2014/main" id="{76839CD5-FF2E-3AFE-EC6C-97A4DC1B0858}"/>
              </a:ext>
            </a:extLst>
          </p:cNvPr>
          <p:cNvSpPr txBox="1"/>
          <p:nvPr/>
        </p:nvSpPr>
        <p:spPr>
          <a:xfrm>
            <a:off x="609600" y="0"/>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3200" b="1" dirty="0">
                <a:solidFill>
                  <a:srgbClr val="FFC000"/>
                </a:solidFill>
                <a:latin typeface="+mn-lt"/>
                <a:ea typeface="Calibri"/>
                <a:cs typeface="Calibri"/>
                <a:sym typeface="Calibri"/>
              </a:rPr>
              <a:t>SỞ Y TẾ HẢI PHÒNG</a:t>
            </a:r>
          </a:p>
          <a:p>
            <a:pPr marL="0" marR="0" lvl="0" indent="0" algn="ctr" rtl="0">
              <a:spcBef>
                <a:spcPts val="0"/>
              </a:spcBef>
              <a:spcAft>
                <a:spcPts val="0"/>
              </a:spcAft>
              <a:buClr>
                <a:schemeClr val="lt1"/>
              </a:buClr>
              <a:buSzPts val="4000"/>
              <a:buFont typeface="Calibri"/>
              <a:buNone/>
            </a:pPr>
            <a:r>
              <a:rPr lang="en-US" sz="3200" b="1" dirty="0">
                <a:solidFill>
                  <a:srgbClr val="FFC000"/>
                </a:solidFill>
                <a:latin typeface="+mn-lt"/>
                <a:ea typeface="Calibri"/>
                <a:cs typeface="Calibri"/>
                <a:sym typeface="Calibri"/>
              </a:rPr>
              <a:t>TRUNG TÂM KIỂM SOÁT BỆNH TẬT</a:t>
            </a:r>
            <a:endParaRPr sz="3200" b="1" dirty="0">
              <a:solidFill>
                <a:srgbClr val="FFC000"/>
              </a:solidFill>
              <a:latin typeface="+mn-lt"/>
              <a:ea typeface="Calibri"/>
              <a:cs typeface="Calibri"/>
              <a:sym typeface="Calibri"/>
            </a:endParaRPr>
          </a:p>
        </p:txBody>
      </p:sp>
      <p:pic>
        <p:nvPicPr>
          <p:cNvPr id="4" name="Picture 3" descr="A blue circle with white text and a cross&#10;&#10;AI-generated content may be incorrect.">
            <a:extLst>
              <a:ext uri="{FF2B5EF4-FFF2-40B4-BE49-F238E27FC236}">
                <a16:creationId xmlns:a16="http://schemas.microsoft.com/office/drawing/2014/main" id="{C02BB68C-DD3F-43C7-FE19-DEFEA0370428}"/>
              </a:ext>
            </a:extLst>
          </p:cNvPr>
          <p:cNvPicPr>
            <a:picLocks noChangeAspect="1"/>
          </p:cNvPicPr>
          <p:nvPr/>
        </p:nvPicPr>
        <p:blipFill>
          <a:blip r:embed="rId3"/>
          <a:stretch>
            <a:fillRect/>
          </a:stretch>
        </p:blipFill>
        <p:spPr>
          <a:xfrm>
            <a:off x="360946" y="0"/>
            <a:ext cx="1351721" cy="1351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a:extLst>
              <a:ext uri="{FF2B5EF4-FFF2-40B4-BE49-F238E27FC236}">
                <a16:creationId xmlns:a16="http://schemas.microsoft.com/office/drawing/2014/main" id="{F86F7B68-3585-6859-0ED0-00089F9C4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8965" y="1519756"/>
            <a:ext cx="464026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a:extLst>
              <a:ext uri="{FF2B5EF4-FFF2-40B4-BE49-F238E27FC236}">
                <a16:creationId xmlns:a16="http://schemas.microsoft.com/office/drawing/2014/main" id="{44D16319-C2FB-467D-7517-7554071B16B2}"/>
              </a:ext>
            </a:extLst>
          </p:cNvPr>
          <p:cNvSpPr>
            <a:spLocks noGrp="1" noChangeArrowheads="1"/>
          </p:cNvSpPr>
          <p:nvPr>
            <p:ph type="title"/>
          </p:nvPr>
        </p:nvSpPr>
        <p:spPr>
          <a:xfrm>
            <a:off x="1426029" y="217715"/>
            <a:ext cx="9144000" cy="836613"/>
          </a:xfrm>
          <a:solidFill>
            <a:srgbClr val="002060"/>
          </a:solidFill>
        </p:spPr>
        <p:txBody>
          <a:bodyPr/>
          <a:lstStyle/>
          <a:p>
            <a:pPr eaLnBrk="1" hangingPunct="1"/>
            <a:r>
              <a:rPr lang="en-US" altLang="en-US" sz="2800" dirty="0">
                <a:solidFill>
                  <a:schemeClr val="bg1"/>
                </a:solidFill>
              </a:rPr>
              <a:t>CÁC BIỆN PHÁP PHÒNG, CHỐNG DỊCH</a:t>
            </a:r>
          </a:p>
        </p:txBody>
      </p:sp>
      <p:sp>
        <p:nvSpPr>
          <p:cNvPr id="5" name="TextBox 4">
            <a:extLst>
              <a:ext uri="{FF2B5EF4-FFF2-40B4-BE49-F238E27FC236}">
                <a16:creationId xmlns:a16="http://schemas.microsoft.com/office/drawing/2014/main" id="{1B493E8C-6CF3-4BEE-950C-3F4BB62A6FB1}"/>
              </a:ext>
            </a:extLst>
          </p:cNvPr>
          <p:cNvSpPr txBox="1"/>
          <p:nvPr/>
        </p:nvSpPr>
        <p:spPr>
          <a:xfrm>
            <a:off x="402771" y="1377044"/>
            <a:ext cx="6509657" cy="5201424"/>
          </a:xfrm>
          <a:prstGeom prst="rect">
            <a:avLst/>
          </a:prstGeom>
          <a:noFill/>
        </p:spPr>
        <p:txBody>
          <a:bodyPr wrap="square">
            <a:spAutoFit/>
          </a:bodyPr>
          <a:lstStyle/>
          <a:p>
            <a:pPr marL="171450" indent="-171450">
              <a:defRPr/>
            </a:pPr>
            <a:r>
              <a:rPr lang="en-US" sz="2000" b="1" dirty="0" err="1">
                <a:solidFill>
                  <a:srgbClr val="C00000"/>
                </a:solidFill>
                <a:latin typeface="Calibri" pitchFamily="34" charset="0"/>
                <a:cs typeface="Arial" charset="0"/>
              </a:rPr>
              <a:t>Nâng</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cao</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miễn</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dịch</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cộng</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đồng</a:t>
            </a:r>
            <a:endParaRPr lang="en-US" sz="2000" b="1" dirty="0">
              <a:solidFill>
                <a:srgbClr val="C00000"/>
              </a:solidFill>
              <a:latin typeface="Calibri" pitchFamily="34" charset="0"/>
              <a:cs typeface="Arial" charset="0"/>
            </a:endParaRPr>
          </a:p>
          <a:p>
            <a:pPr marL="285750" indent="-2857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vắc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xin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sởi</a:t>
            </a:r>
            <a:r>
              <a:rPr lang="en-US" sz="1600" dirty="0">
                <a:solidFill>
                  <a:srgbClr val="002060"/>
                </a:solidFill>
                <a:latin typeface="Calibri" pitchFamily="34" charset="0"/>
                <a:cs typeface="Arial" charset="0"/>
              </a:rPr>
              <a:t>/ TCTX</a:t>
            </a:r>
          </a:p>
          <a:p>
            <a:pPr marL="285750" indent="-2857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MMR </a:t>
            </a:r>
            <a:r>
              <a:rPr lang="en-US" sz="1600" dirty="0" err="1">
                <a:solidFill>
                  <a:srgbClr val="002060"/>
                </a:solidFill>
                <a:latin typeface="Calibri" pitchFamily="34" charset="0"/>
                <a:cs typeface="Arial" charset="0"/>
              </a:rPr>
              <a:t>đối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tượng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ngoài</a:t>
            </a:r>
            <a:r>
              <a:rPr lang="en-US" sz="1600" dirty="0">
                <a:solidFill>
                  <a:srgbClr val="002060"/>
                </a:solidFill>
                <a:latin typeface="Calibri" pitchFamily="34" charset="0"/>
                <a:cs typeface="Arial" charset="0"/>
              </a:rPr>
              <a:t> TCMR, </a:t>
            </a:r>
            <a:r>
              <a:rPr lang="en-US" sz="1600" dirty="0" err="1">
                <a:solidFill>
                  <a:srgbClr val="002060"/>
                </a:solidFill>
                <a:latin typeface="Calibri" pitchFamily="34" charset="0"/>
                <a:cs typeface="Arial" charset="0"/>
              </a:rPr>
              <a:t>nếu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tiền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sử</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không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rõ</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hoặc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chưa</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đủ</a:t>
            </a:r>
            <a:r>
              <a:rPr lang="en-US" sz="1600" dirty="0">
                <a:solidFill>
                  <a:srgbClr val="002060"/>
                </a:solidFill>
                <a:latin typeface="Calibri" pitchFamily="34" charset="0"/>
                <a:cs typeface="Arial" charset="0"/>
              </a:rPr>
              <a:t> 2 </a:t>
            </a:r>
            <a:r>
              <a:rPr lang="en-US" sz="1600" dirty="0" err="1">
                <a:solidFill>
                  <a:srgbClr val="002060"/>
                </a:solidFill>
                <a:latin typeface="Calibri" pitchFamily="34" charset="0"/>
                <a:cs typeface="Arial" charset="0"/>
              </a:rPr>
              <a:t>mũi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vắc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xin</a:t>
            </a:r>
            <a:endParaRPr lang="en-US" sz="1600" dirty="0">
              <a:solidFill>
                <a:srgbClr val="002060"/>
              </a:solidFill>
              <a:latin typeface="Calibri" pitchFamily="34" charset="0"/>
              <a:cs typeface="Arial" charset="0"/>
            </a:endParaRPr>
          </a:p>
          <a:p>
            <a:pPr marL="285750" indent="-2857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chủng</a:t>
            </a:r>
            <a:r>
              <a:rPr lang="en-US" sz="1600" dirty="0">
                <a:solidFill>
                  <a:srgbClr val="002060"/>
                </a:solidFill>
                <a:latin typeface="Calibri" pitchFamily="34" charset="0"/>
                <a:cs typeface="Arial" charset="0"/>
              </a:rPr>
              <a:t> MMR </a:t>
            </a:r>
            <a:r>
              <a:rPr lang="en-US" sz="1600" dirty="0" err="1">
                <a:solidFill>
                  <a:srgbClr val="002060"/>
                </a:solidFill>
                <a:latin typeface="Calibri" pitchFamily="34" charset="0"/>
                <a:cs typeface="Arial" charset="0"/>
              </a:rPr>
              <a:t>cho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bộ</a:t>
            </a:r>
            <a:r>
              <a:rPr lang="en-US" sz="1600" dirty="0">
                <a:solidFill>
                  <a:srgbClr val="002060"/>
                </a:solidFill>
                <a:latin typeface="Calibri" pitchFamily="34" charset="0"/>
                <a:cs typeface="Arial" charset="0"/>
              </a:rPr>
              <a:t> y </a:t>
            </a:r>
            <a:r>
              <a:rPr lang="en-US" sz="1600" dirty="0" err="1">
                <a:solidFill>
                  <a:srgbClr val="002060"/>
                </a:solidFill>
                <a:latin typeface="Calibri" pitchFamily="34" charset="0"/>
                <a:cs typeface="Arial" charset="0"/>
              </a:rPr>
              <a:t>tế</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phụ</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nữ</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dự</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định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có</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thai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trước</a:t>
            </a:r>
            <a:r>
              <a:rPr lang="en-US" sz="1600" dirty="0">
                <a:solidFill>
                  <a:srgbClr val="002060"/>
                </a:solidFill>
                <a:latin typeface="Calibri" pitchFamily="34" charset="0"/>
                <a:cs typeface="Arial" charset="0"/>
              </a:rPr>
              <a:t> 3 </a:t>
            </a:r>
            <a:r>
              <a:rPr lang="en-US" sz="1600" dirty="0" err="1">
                <a:solidFill>
                  <a:srgbClr val="002060"/>
                </a:solidFill>
                <a:latin typeface="Calibri" pitchFamily="34" charset="0"/>
                <a:cs typeface="Arial" charset="0"/>
              </a:rPr>
              <a:t>tháng</a:t>
            </a:r>
            <a:endParaRPr lang="en-US" sz="1600" dirty="0">
              <a:solidFill>
                <a:srgbClr val="002060"/>
              </a:solidFill>
              <a:latin typeface="Calibri" pitchFamily="34" charset="0"/>
              <a:cs typeface="Arial" charset="0"/>
            </a:endParaRPr>
          </a:p>
          <a:p>
            <a:pPr>
              <a:defRPr/>
            </a:pPr>
            <a:endParaRPr lang="en-US" sz="1300" dirty="0">
              <a:solidFill>
                <a:prstClr val="black"/>
              </a:solidFill>
              <a:latin typeface="Calibri" pitchFamily="34" charset="0"/>
              <a:cs typeface="Arial" charset="0"/>
            </a:endParaRPr>
          </a:p>
          <a:p>
            <a:pPr marL="171450" indent="-171450">
              <a:defRPr/>
            </a:pPr>
            <a:r>
              <a:rPr lang="en-US" sz="2000" b="1" dirty="0" err="1">
                <a:solidFill>
                  <a:srgbClr val="C00000"/>
                </a:solidFill>
                <a:latin typeface="Calibri" pitchFamily="34" charset="0"/>
                <a:cs typeface="Arial" charset="0"/>
              </a:rPr>
              <a:t>Giám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sát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phát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hiện</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và</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quản</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lý</a:t>
            </a:r>
            <a:r>
              <a:rPr lang="en-US" sz="2000" b="1" dirty="0">
                <a:solidFill>
                  <a:srgbClr val="C00000"/>
                </a:solidFill>
                <a:latin typeface="Calibri" pitchFamily="34" charset="0"/>
                <a:cs typeface="Arial" charset="0"/>
              </a:rPr>
              <a:t> ca</a:t>
            </a:r>
          </a:p>
          <a:p>
            <a:pPr marL="171450" indent="-171450">
              <a:buFont typeface="Arial" charset="0"/>
              <a:buChar char="•"/>
              <a:defRPr/>
            </a:pP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viện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và</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cộng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đồng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báo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cáo</a:t>
            </a:r>
            <a:r>
              <a:rPr lang="en-US" sz="1600" dirty="0">
                <a:solidFill>
                  <a:srgbClr val="002060"/>
                </a:solidFill>
                <a:latin typeface="Calibri" pitchFamily="34" charset="0"/>
                <a:cs typeface="Arial" charset="0"/>
              </a:rPr>
              <a:t> </a:t>
            </a:r>
            <a:r>
              <a:rPr lang="en-US" sz="1600" u="sng" dirty="0">
                <a:solidFill>
                  <a:srgbClr val="002060"/>
                </a:solidFill>
                <a:latin typeface="Calibri" pitchFamily="34" charset="0"/>
                <a:cs typeface="Arial" charset="0"/>
              </a:rPr>
              <a:t>&lt;</a:t>
            </a:r>
            <a:r>
              <a:rPr lang="en-US" sz="1600" dirty="0">
                <a:solidFill>
                  <a:srgbClr val="002060"/>
                </a:solidFill>
                <a:latin typeface="Calibri" pitchFamily="34" charset="0"/>
                <a:cs typeface="Arial" charset="0"/>
              </a:rPr>
              <a:t>24 </a:t>
            </a:r>
            <a:r>
              <a:rPr lang="en-US" sz="1600" dirty="0" err="1">
                <a:solidFill>
                  <a:srgbClr val="002060"/>
                </a:solidFill>
                <a:latin typeface="Calibri" pitchFamily="34" charset="0"/>
                <a:cs typeface="Arial" charset="0"/>
              </a:rPr>
              <a:t>giờ</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và</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phát</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hiện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thêm</a:t>
            </a:r>
            <a:r>
              <a:rPr lang="en-US" sz="1600" dirty="0">
                <a:solidFill>
                  <a:srgbClr val="002060"/>
                </a:solidFill>
                <a:latin typeface="Calibri" pitchFamily="34" charset="0"/>
                <a:cs typeface="Arial" charset="0"/>
              </a:rPr>
              <a:t> ca </a:t>
            </a:r>
            <a:r>
              <a:rPr lang="en-US" sz="1600" dirty="0" err="1">
                <a:solidFill>
                  <a:srgbClr val="002060"/>
                </a:solidFill>
                <a:latin typeface="Calibri" pitchFamily="34" charset="0"/>
                <a:cs typeface="Arial" charset="0"/>
              </a:rPr>
              <a:t>bệnh</a:t>
            </a:r>
            <a:endParaRPr lang="en-US" sz="1600" dirty="0">
              <a:solidFill>
                <a:srgbClr val="002060"/>
              </a:solidFill>
              <a:latin typeface="Calibri" pitchFamily="34" charset="0"/>
              <a:cs typeface="Arial" charset="0"/>
            </a:endParaRPr>
          </a:p>
          <a:p>
            <a:pPr>
              <a:defRPr/>
            </a:pPr>
            <a:endParaRPr lang="en-US" dirty="0">
              <a:solidFill>
                <a:prstClr val="black"/>
              </a:solidFill>
              <a:latin typeface="Calibri" pitchFamily="34" charset="0"/>
              <a:cs typeface="Arial" charset="0"/>
            </a:endParaRPr>
          </a:p>
          <a:p>
            <a:pPr>
              <a:defRPr/>
            </a:pPr>
            <a:r>
              <a:rPr lang="en-US" sz="2000" b="1" dirty="0" err="1">
                <a:solidFill>
                  <a:srgbClr val="C00000"/>
                </a:solidFill>
                <a:latin typeface="Calibri" pitchFamily="34" charset="0"/>
                <a:cs typeface="Arial" charset="0"/>
              </a:rPr>
              <a:t>Kiểm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soát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lây</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nhiễm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trong</a:t>
            </a:r>
            <a:r>
              <a:rPr lang="en-US" sz="2000" b="1" dirty="0">
                <a:solidFill>
                  <a:srgbClr val="C00000"/>
                </a:solidFill>
                <a:latin typeface="Calibri" pitchFamily="34" charset="0"/>
                <a:cs typeface="Arial" charset="0"/>
              </a:rPr>
              <a:t> CĐ</a:t>
            </a:r>
          </a:p>
          <a:p>
            <a:pPr marL="285750" indent="-285750">
              <a:buFont typeface="Arial" charset="0"/>
              <a:buChar char="•"/>
              <a:defRPr/>
            </a:pPr>
            <a:r>
              <a:rPr lang="en-US" sz="1600" dirty="0" err="1">
                <a:solidFill>
                  <a:srgbClr val="002060"/>
                </a:solidFill>
                <a:latin typeface="Calibri" pitchFamily="34" charset="0"/>
                <a:cs typeface="Arial" charset="0"/>
              </a:rPr>
              <a:t>Vận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động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chủng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đúng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lịch</a:t>
            </a:r>
            <a:endParaRPr lang="en-US" sz="1600" dirty="0">
              <a:solidFill>
                <a:srgbClr val="002060"/>
              </a:solidFill>
              <a:latin typeface="Calibri" pitchFamily="34" charset="0"/>
              <a:cs typeface="Arial" charset="0"/>
            </a:endParaRPr>
          </a:p>
          <a:p>
            <a:pPr marL="285750" indent="-285750">
              <a:buFont typeface="Arial" charset="0"/>
              <a:buChar char="•"/>
              <a:defRPr/>
            </a:pPr>
            <a:r>
              <a:rPr lang="en-US" sz="1600" dirty="0">
                <a:solidFill>
                  <a:srgbClr val="002060"/>
                </a:solidFill>
                <a:latin typeface="Calibri" pitchFamily="34" charset="0"/>
                <a:cs typeface="Arial" charset="0"/>
              </a:rPr>
              <a:t>HD </a:t>
            </a:r>
            <a:r>
              <a:rPr lang="en-US" sz="1600" dirty="0" err="1">
                <a:solidFill>
                  <a:srgbClr val="002060"/>
                </a:solidFill>
                <a:latin typeface="Calibri" pitchFamily="34" charset="0"/>
                <a:cs typeface="Arial" charset="0"/>
              </a:rPr>
              <a:t>phòng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nhân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khẩu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trang</a:t>
            </a:r>
            <a:endParaRPr lang="en-US" sz="1600" dirty="0">
              <a:solidFill>
                <a:srgbClr val="002060"/>
              </a:solidFill>
              <a:latin typeface="Calibri" pitchFamily="34" charset="0"/>
              <a:cs typeface="Arial" charset="0"/>
            </a:endParaRPr>
          </a:p>
          <a:p>
            <a:pPr marL="285750" indent="-285750">
              <a:buFont typeface="Arial" charset="0"/>
              <a:buChar char="•"/>
              <a:defRPr/>
            </a:pPr>
            <a:r>
              <a:rPr lang="en-US" sz="1600" dirty="0">
                <a:solidFill>
                  <a:srgbClr val="002060"/>
                </a:solidFill>
                <a:latin typeface="Calibri" pitchFamily="34" charset="0"/>
                <a:cs typeface="Arial" charset="0"/>
              </a:rPr>
              <a:t>HD </a:t>
            </a:r>
            <a:r>
              <a:rPr lang="en-US" sz="1600" dirty="0" err="1">
                <a:solidFill>
                  <a:srgbClr val="002060"/>
                </a:solidFill>
                <a:latin typeface="Calibri" pitchFamily="34" charset="0"/>
                <a:cs typeface="Arial" charset="0"/>
              </a:rPr>
              <a:t>chăm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sóc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trẻ</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và</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cách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ly</a:t>
            </a:r>
            <a:endParaRPr lang="en-US" sz="1600" dirty="0">
              <a:solidFill>
                <a:srgbClr val="002060"/>
              </a:solidFill>
              <a:latin typeface="Calibri" pitchFamily="34" charset="0"/>
              <a:cs typeface="Arial" charset="0"/>
            </a:endParaRPr>
          </a:p>
          <a:p>
            <a:pPr>
              <a:defRPr/>
            </a:pPr>
            <a:endParaRPr lang="en-US" sz="1700" dirty="0">
              <a:solidFill>
                <a:prstClr val="black"/>
              </a:solidFill>
              <a:latin typeface="Calibri" pitchFamily="34" charset="0"/>
              <a:cs typeface="Arial" charset="0"/>
            </a:endParaRPr>
          </a:p>
          <a:p>
            <a:pPr marL="171450" indent="-171450">
              <a:defRPr/>
            </a:pPr>
            <a:r>
              <a:rPr lang="en-US" sz="2000" b="1" dirty="0" err="1">
                <a:solidFill>
                  <a:srgbClr val="C00000"/>
                </a:solidFill>
                <a:latin typeface="Calibri" pitchFamily="34" charset="0"/>
                <a:cs typeface="Arial" charset="0"/>
              </a:rPr>
              <a:t>Kiểm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soát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lây</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nhiễm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trong</a:t>
            </a:r>
            <a:r>
              <a:rPr lang="en-US" sz="2000" b="1" dirty="0">
                <a:solidFill>
                  <a:srgbClr val="C00000"/>
                </a:solidFill>
                <a:latin typeface="Calibri" pitchFamily="34" charset="0"/>
                <a:cs typeface="Arial" charset="0"/>
              </a:rPr>
              <a:t> BV</a:t>
            </a:r>
          </a:p>
          <a:p>
            <a:pPr marL="171450" indent="-171450">
              <a:buFont typeface="Arial" charset="0"/>
              <a:buChar char="•"/>
              <a:defRPr/>
            </a:pPr>
            <a:r>
              <a:rPr lang="en-US" sz="1600" dirty="0" err="1">
                <a:solidFill>
                  <a:srgbClr val="002060"/>
                </a:solidFill>
                <a:latin typeface="Calibri" pitchFamily="34" charset="0"/>
                <a:cs typeface="Arial" charset="0"/>
              </a:rPr>
              <a:t>Phân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luồng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cách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ly</a:t>
            </a:r>
            <a:r>
              <a:rPr lang="en-US" sz="1600" dirty="0">
                <a:solidFill>
                  <a:srgbClr val="002060"/>
                </a:solidFill>
                <a:latin typeface="Calibri" pitchFamily="34" charset="0"/>
                <a:cs typeface="Arial" charset="0"/>
              </a:rPr>
              <a:t> ca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p>
          <a:p>
            <a:pPr marL="171450" indent="-1714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vắc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xin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sởi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tất</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cả</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nhân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viên</a:t>
            </a:r>
            <a:r>
              <a:rPr lang="en-US" sz="1600" dirty="0">
                <a:solidFill>
                  <a:srgbClr val="002060"/>
                </a:solidFill>
                <a:latin typeface="Calibri" pitchFamily="34" charset="0"/>
                <a:cs typeface="Arial" charset="0"/>
              </a:rPr>
              <a:t> y </a:t>
            </a:r>
            <a:r>
              <a:rPr lang="en-US" sz="1600" dirty="0" err="1">
                <a:solidFill>
                  <a:srgbClr val="002060"/>
                </a:solidFill>
                <a:latin typeface="Calibri" pitchFamily="34" charset="0"/>
                <a:cs typeface="Arial" charset="0"/>
              </a:rPr>
              <a:t>tế</a:t>
            </a:r>
            <a:endParaRPr lang="en-US" sz="1600" dirty="0">
              <a:solidFill>
                <a:srgbClr val="002060"/>
              </a:solidFill>
              <a:latin typeface="Calibri" pitchFamily="34" charset="0"/>
              <a:cs typeface="Arial" charset="0"/>
            </a:endParaRPr>
          </a:p>
          <a:p>
            <a:pPr marL="171450" indent="-171450">
              <a:buFont typeface="Arial" charset="0"/>
              <a:buChar char="•"/>
              <a:defRPr/>
            </a:pPr>
            <a:r>
              <a:rPr lang="en-US" sz="1600" dirty="0">
                <a:solidFill>
                  <a:srgbClr val="002060"/>
                </a:solidFill>
                <a:latin typeface="Calibri" pitchFamily="34" charset="0"/>
                <a:cs typeface="Arial" charset="0"/>
              </a:rPr>
              <a:t>Trang </a:t>
            </a:r>
            <a:r>
              <a:rPr lang="en-US" sz="1600" dirty="0" err="1">
                <a:solidFill>
                  <a:srgbClr val="002060"/>
                </a:solidFill>
                <a:latin typeface="Calibri" pitchFamily="34" charset="0"/>
                <a:cs typeface="Arial" charset="0"/>
              </a:rPr>
              <a:t>bị</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khẩu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trang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người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thăm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nuôi</a:t>
            </a:r>
            <a:endParaRPr lang="en-US" sz="1600" dirty="0">
              <a:solidFill>
                <a:srgbClr val="002060"/>
              </a:solidFill>
              <a:latin typeface="Calibri" pitchFamily="34" charset="0"/>
              <a:cs typeface="Arial" charset="0"/>
            </a:endParaRPr>
          </a:p>
          <a:p>
            <a:pPr marL="171450" indent="-171450">
              <a:buFont typeface="Arial" charset="0"/>
              <a:buChar char="•"/>
              <a:defRPr/>
            </a:pPr>
            <a:r>
              <a:rPr lang="en-US" sz="1600" dirty="0" err="1">
                <a:solidFill>
                  <a:srgbClr val="002060"/>
                </a:solidFill>
                <a:latin typeface="Calibri" pitchFamily="34" charset="0"/>
                <a:cs typeface="Arial" charset="0"/>
              </a:rPr>
              <a:t>Điều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trị</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nền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giảm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nguy</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cơ</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tử</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vong</a:t>
            </a:r>
            <a:endParaRPr lang="en-US" sz="1600" dirty="0">
              <a:solidFill>
                <a:srgbClr val="002060"/>
              </a:solidFill>
              <a:latin typeface="Calibri" pitchFamily="34" charset="0"/>
              <a:cs typeface="Arial" charset="0"/>
            </a:endParaRPr>
          </a:p>
          <a:p>
            <a:pPr marL="171450" indent="-171450">
              <a:buFont typeface="Arial" charset="0"/>
              <a:buChar char="•"/>
              <a:defRPr/>
            </a:pPr>
            <a:r>
              <a:rPr lang="en-US" sz="1600" dirty="0" err="1">
                <a:solidFill>
                  <a:srgbClr val="002060"/>
                </a:solidFill>
                <a:latin typeface="Calibri" pitchFamily="34" charset="0"/>
                <a:cs typeface="Arial" charset="0"/>
              </a:rPr>
              <a:t>Kiểm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soát</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nhiễm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khuẩn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thông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thoáng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môi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trường</a:t>
            </a:r>
            <a:endParaRPr lang="en-US" sz="1600" dirty="0">
              <a:solidFill>
                <a:srgbClr val="002060"/>
              </a:solidFill>
              <a:latin typeface="Calibri"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10D6-6D4D-F916-926A-C19BA8354D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6F95A-29CB-D726-7649-728AFA430E2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8DF566E-D419-EE9C-3069-67371AC50724}"/>
              </a:ext>
            </a:extLst>
          </p:cNvPr>
          <p:cNvPicPr>
            <a:picLocks noChangeAspect="1"/>
          </p:cNvPicPr>
          <p:nvPr/>
        </p:nvPicPr>
        <p:blipFill>
          <a:blip r:embed="rId2"/>
          <a:stretch>
            <a:fillRect/>
          </a:stretch>
        </p:blipFill>
        <p:spPr>
          <a:xfrm>
            <a:off x="0" y="0"/>
            <a:ext cx="12192000" cy="7237708"/>
          </a:xfrm>
          <a:prstGeom prst="rect">
            <a:avLst/>
          </a:prstGeom>
        </p:spPr>
      </p:pic>
    </p:spTree>
    <p:extLst>
      <p:ext uri="{BB962C8B-B14F-4D97-AF65-F5344CB8AC3E}">
        <p14:creationId xmlns:p14="http://schemas.microsoft.com/office/powerpoint/2010/main" val="269288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AAB0-99C0-2CC3-292C-0A93090F68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A94140-11F8-3B1B-E529-AEDA9136CD6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36456CC-92B6-1C06-36D3-32B2F08F381E}"/>
              </a:ext>
            </a:extLst>
          </p:cNvPr>
          <p:cNvPicPr>
            <a:picLocks noChangeAspect="1"/>
          </p:cNvPicPr>
          <p:nvPr/>
        </p:nvPicPr>
        <p:blipFill>
          <a:blip r:embed="rId2"/>
          <a:stretch>
            <a:fillRect/>
          </a:stretch>
        </p:blipFill>
        <p:spPr>
          <a:xfrm>
            <a:off x="0" y="1283"/>
            <a:ext cx="12192000" cy="6709076"/>
          </a:xfrm>
          <a:prstGeom prst="rect">
            <a:avLst/>
          </a:prstGeom>
        </p:spPr>
      </p:pic>
    </p:spTree>
    <p:extLst>
      <p:ext uri="{BB962C8B-B14F-4D97-AF65-F5344CB8AC3E}">
        <p14:creationId xmlns:p14="http://schemas.microsoft.com/office/powerpoint/2010/main" val="9588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8CF34F-8BA6-017F-0EF2-4120B1B6CAF2}"/>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60B1ED3-CF68-0652-241E-3A766182FD7B}"/>
              </a:ext>
            </a:extLst>
          </p:cNvPr>
          <p:cNvPicPr>
            <a:picLocks noChangeAspect="1"/>
          </p:cNvPicPr>
          <p:nvPr/>
        </p:nvPicPr>
        <p:blipFill>
          <a:blip r:embed="rId2"/>
          <a:stretch>
            <a:fillRect/>
          </a:stretch>
        </p:blipFill>
        <p:spPr>
          <a:xfrm>
            <a:off x="0" y="1005840"/>
            <a:ext cx="12192000" cy="5877616"/>
          </a:xfrm>
          <a:prstGeom prst="rect">
            <a:avLst/>
          </a:prstGeom>
        </p:spPr>
      </p:pic>
      <p:pic>
        <p:nvPicPr>
          <p:cNvPr id="9" name="Picture 8">
            <a:extLst>
              <a:ext uri="{FF2B5EF4-FFF2-40B4-BE49-F238E27FC236}">
                <a16:creationId xmlns:a16="http://schemas.microsoft.com/office/drawing/2014/main" id="{1A9CF0DE-1C69-31D8-1A20-808532BF336B}"/>
              </a:ext>
            </a:extLst>
          </p:cNvPr>
          <p:cNvPicPr>
            <a:picLocks noChangeAspect="1"/>
          </p:cNvPicPr>
          <p:nvPr/>
        </p:nvPicPr>
        <p:blipFill>
          <a:blip r:embed="rId3"/>
          <a:stretch>
            <a:fillRect/>
          </a:stretch>
        </p:blipFill>
        <p:spPr>
          <a:xfrm>
            <a:off x="38100" y="142697"/>
            <a:ext cx="10901708" cy="608007"/>
          </a:xfrm>
          <a:prstGeom prst="rect">
            <a:avLst/>
          </a:prstGeom>
        </p:spPr>
      </p:pic>
    </p:spTree>
    <p:extLst>
      <p:ext uri="{BB962C8B-B14F-4D97-AF65-F5344CB8AC3E}">
        <p14:creationId xmlns:p14="http://schemas.microsoft.com/office/powerpoint/2010/main" val="347462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893"/>
            <a:ext cx="10972800" cy="1282925"/>
          </a:xfrm>
        </p:spPr>
        <p:txBody>
          <a:bodyPr/>
          <a:lstStyle/>
          <a:p>
            <a:endParaRPr lang="en-GB" dirty="0"/>
          </a:p>
        </p:txBody>
      </p:sp>
      <p:pic>
        <p:nvPicPr>
          <p:cNvPr id="4" name="Content Placeholder 3"/>
          <p:cNvPicPr>
            <a:picLocks noGrp="1" noChangeAspect="1"/>
          </p:cNvPicPr>
          <p:nvPr>
            <p:ph sz="quarter" idx="13"/>
          </p:nvPr>
        </p:nvPicPr>
        <p:blipFill>
          <a:blip r:embed="rId2"/>
          <a:stretch>
            <a:fillRect/>
          </a:stretch>
        </p:blipFill>
        <p:spPr>
          <a:xfrm>
            <a:off x="1" y="0"/>
            <a:ext cx="12191999" cy="6857999"/>
          </a:xfrm>
          <a:prstGeom prst="rect">
            <a:avLst/>
          </a:prstGeom>
        </p:spPr>
      </p:pic>
    </p:spTree>
    <p:extLst>
      <p:ext uri="{BB962C8B-B14F-4D97-AF65-F5344CB8AC3E}">
        <p14:creationId xmlns:p14="http://schemas.microsoft.com/office/powerpoint/2010/main" val="398131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3"/>
          </p:nvPr>
        </p:nvPicPr>
        <p:blipFill>
          <a:blip r:embed="rId2"/>
          <a:stretch>
            <a:fillRect/>
          </a:stretch>
        </p:blipFill>
        <p:spPr>
          <a:xfrm>
            <a:off x="0" y="1"/>
            <a:ext cx="12192000" cy="6857998"/>
          </a:xfrm>
          <a:prstGeom prst="rect">
            <a:avLst/>
          </a:prstGeom>
        </p:spPr>
      </p:pic>
    </p:spTree>
    <p:extLst>
      <p:ext uri="{BB962C8B-B14F-4D97-AF65-F5344CB8AC3E}">
        <p14:creationId xmlns:p14="http://schemas.microsoft.com/office/powerpoint/2010/main" val="21104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3"/>
          </p:nvPr>
        </p:nvPicPr>
        <p:blipFill>
          <a:blip r:embed="rId2"/>
          <a:stretch>
            <a:fillRect/>
          </a:stretch>
        </p:blipFill>
        <p:spPr>
          <a:xfrm>
            <a:off x="0" y="141514"/>
            <a:ext cx="12192000" cy="6596743"/>
          </a:xfrm>
          <a:prstGeom prst="rect">
            <a:avLst/>
          </a:prstGeom>
        </p:spPr>
      </p:pic>
    </p:spTree>
    <p:extLst>
      <p:ext uri="{BB962C8B-B14F-4D97-AF65-F5344CB8AC3E}">
        <p14:creationId xmlns:p14="http://schemas.microsoft.com/office/powerpoint/2010/main" val="67768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945" y="1300785"/>
            <a:ext cx="10926619" cy="2509213"/>
          </a:xfrm>
        </p:spPr>
        <p:txBody>
          <a:bodyPr>
            <a:noAutofit/>
          </a:bodyPr>
          <a:lstStyle/>
          <a:p>
            <a:r>
              <a:rPr lang="vi-VN" b="1" dirty="0">
                <a:latin typeface="+mn-lt"/>
              </a:rPr>
              <a:t>QUY TRÌNH </a:t>
            </a:r>
            <a:br>
              <a:rPr lang="en-US" b="1" dirty="0">
                <a:latin typeface="+mn-lt"/>
              </a:rPr>
            </a:br>
            <a:r>
              <a:rPr lang="vi-VN" b="1" dirty="0">
                <a:latin typeface="+mn-lt"/>
              </a:rPr>
              <a:t>VỆ SINH MÔI TRƯỜNG BỀ MẶT</a:t>
            </a:r>
            <a:endParaRPr lang="en-GB" b="1" dirty="0">
              <a:latin typeface="+mn-lt"/>
            </a:endParaRPr>
          </a:p>
        </p:txBody>
      </p:sp>
      <p:sp>
        <p:nvSpPr>
          <p:cNvPr id="3" name="Subtitle 2"/>
          <p:cNvSpPr>
            <a:spLocks noGrp="1"/>
          </p:cNvSpPr>
          <p:nvPr>
            <p:ph type="subTitle" idx="1"/>
          </p:nvPr>
        </p:nvSpPr>
        <p:spPr>
          <a:xfrm>
            <a:off x="951839" y="3429000"/>
            <a:ext cx="10112829" cy="733010"/>
          </a:xfrm>
        </p:spPr>
        <p:txBody>
          <a:bodyPr>
            <a:normAutofit fontScale="55000" lnSpcReduction="20000"/>
          </a:bodyPr>
          <a:lstStyle/>
          <a:p>
            <a:r>
              <a:rPr lang="vi-VN" sz="3800" i="1" dirty="0">
                <a:latin typeface="+mn-lt"/>
              </a:rPr>
              <a:t>Kỹ thuật vệ sinh môi trường bề mặt theo hướng dẫn của Bộ Y tế tại Quyết định số 3916/QĐ-BYT ngày 28/8/2017 của Bộ trưởng Bộ Y tế</a:t>
            </a:r>
            <a:endParaRPr lang="en-GB" sz="3800" dirty="0">
              <a:latin typeface="+mn-lt"/>
            </a:endParaRPr>
          </a:p>
          <a:p>
            <a:endParaRPr lang="en-GB" dirty="0"/>
          </a:p>
        </p:txBody>
      </p:sp>
    </p:spTree>
    <p:extLst>
      <p:ext uri="{BB962C8B-B14F-4D97-AF65-F5344CB8AC3E}">
        <p14:creationId xmlns:p14="http://schemas.microsoft.com/office/powerpoint/2010/main" val="306528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35428"/>
            <a:ext cx="10364451" cy="471374"/>
          </a:xfrm>
        </p:spPr>
        <p:txBody>
          <a:bodyPr>
            <a:normAutofit fontScale="90000"/>
          </a:bodyPr>
          <a:lstStyle/>
          <a:p>
            <a:r>
              <a:rPr lang="en-US" b="1" dirty="0">
                <a:latin typeface="+mj-lt"/>
              </a:rPr>
              <a:t>I. </a:t>
            </a:r>
            <a:r>
              <a:rPr lang="en-US" b="1" dirty="0" err="1">
                <a:latin typeface="+mj-lt"/>
              </a:rPr>
              <a:t>Nội</a:t>
            </a:r>
            <a:r>
              <a:rPr lang="en-US" b="1" dirty="0">
                <a:latin typeface="+mj-lt"/>
              </a:rPr>
              <a:t> dung</a:t>
            </a:r>
            <a:endParaRPr lang="en-GB" b="1" dirty="0">
              <a:latin typeface="+mj-lt"/>
            </a:endParaRPr>
          </a:p>
        </p:txBody>
      </p:sp>
      <p:sp>
        <p:nvSpPr>
          <p:cNvPr id="3" name="Content Placeholder 2"/>
          <p:cNvSpPr>
            <a:spLocks noGrp="1"/>
          </p:cNvSpPr>
          <p:nvPr>
            <p:ph sz="quarter" idx="13"/>
          </p:nvPr>
        </p:nvSpPr>
        <p:spPr>
          <a:xfrm>
            <a:off x="619859" y="1534886"/>
            <a:ext cx="11245569" cy="4887686"/>
          </a:xfrm>
        </p:spPr>
        <p:txBody>
          <a:bodyPr>
            <a:normAutofit fontScale="92500" lnSpcReduction="20000"/>
          </a:bodyPr>
          <a:lstStyle/>
          <a:p>
            <a:pPr marL="0" lvl="0" indent="0" algn="just">
              <a:buNone/>
            </a:pPr>
            <a:r>
              <a:rPr lang="en-US" b="1" cap="none" dirty="0">
                <a:latin typeface="+mn-lt"/>
              </a:rPr>
              <a:t>1. </a:t>
            </a:r>
            <a:r>
              <a:rPr lang="vi-VN" b="1" cap="none" dirty="0">
                <a:latin typeface="+mn-lt"/>
              </a:rPr>
              <a:t>Mục đích: </a:t>
            </a:r>
            <a:r>
              <a:rPr lang="vi-VN" cap="none" dirty="0">
                <a:latin typeface="+mn-lt"/>
              </a:rPr>
              <a:t>làm sạch bụi, rác thải. Bảo đảm các bề mặt sàn nhà, tường, cửa, bàn, ghế, giường, đồ chơi, nhà vệ sinh,... Luôn sạch sẽ, gọn gàng, sạch đẹp, an toàn cho người học và người dạy tại các trường học.</a:t>
            </a:r>
            <a:endParaRPr lang="en-GB" cap="none" dirty="0">
              <a:latin typeface="+mn-lt"/>
            </a:endParaRPr>
          </a:p>
          <a:p>
            <a:pPr marL="0" lvl="0" indent="0" algn="just">
              <a:buNone/>
            </a:pPr>
            <a:r>
              <a:rPr lang="en-US" b="1" cap="none" dirty="0">
                <a:latin typeface="+mn-lt"/>
              </a:rPr>
              <a:t>2. </a:t>
            </a:r>
            <a:r>
              <a:rPr lang="vi-VN" b="1" cap="none" dirty="0">
                <a:latin typeface="+mn-lt"/>
              </a:rPr>
              <a:t>Phương tiện vệ sinh bề mặt</a:t>
            </a:r>
            <a:endParaRPr lang="en-GB" b="1" cap="none" dirty="0">
              <a:latin typeface="+mn-lt"/>
            </a:endParaRPr>
          </a:p>
          <a:p>
            <a:pPr lvl="0" algn="just"/>
            <a:r>
              <a:rPr lang="vi-VN" cap="none" dirty="0">
                <a:latin typeface="+mn-lt"/>
              </a:rPr>
              <a:t>Chổi quét hoặc máy hút bụi, dụng cụ hốt rác.</a:t>
            </a:r>
            <a:endParaRPr lang="en-GB" cap="none" dirty="0">
              <a:latin typeface="+mn-lt"/>
            </a:endParaRPr>
          </a:p>
          <a:p>
            <a:pPr lvl="0" algn="just"/>
            <a:r>
              <a:rPr lang="vi-VN" cap="none" dirty="0">
                <a:latin typeface="+mn-lt"/>
              </a:rPr>
              <a:t>Khăn lau bàn ghế, tải lau sàn, khăn lau kính chuyên dụng (nếu có).</a:t>
            </a:r>
            <a:endParaRPr lang="en-GB" cap="none" dirty="0">
              <a:latin typeface="+mn-lt"/>
            </a:endParaRPr>
          </a:p>
          <a:p>
            <a:pPr lvl="0" algn="just"/>
            <a:r>
              <a:rPr lang="vi-VN" cap="none" dirty="0">
                <a:latin typeface="+mn-lt"/>
              </a:rPr>
              <a:t>Nước, hóa chất tẩy rửa, làm sạch (xà phòng, nước lau sàn…), dung dịch khử khuẩn.</a:t>
            </a:r>
            <a:endParaRPr lang="en-GB" cap="none" dirty="0">
              <a:latin typeface="+mn-lt"/>
            </a:endParaRPr>
          </a:p>
          <a:p>
            <a:pPr lvl="0" algn="just"/>
            <a:r>
              <a:rPr lang="vi-VN" cap="none" dirty="0">
                <a:latin typeface="+mn-lt"/>
              </a:rPr>
              <a:t>Găng cao su dày, tạp dề chống thấm.</a:t>
            </a:r>
            <a:endParaRPr lang="en-GB" cap="none" dirty="0">
              <a:latin typeface="+mn-lt"/>
            </a:endParaRPr>
          </a:p>
          <a:p>
            <a:endParaRPr lang="en-GB" dirty="0"/>
          </a:p>
        </p:txBody>
      </p:sp>
    </p:spTree>
    <p:extLst>
      <p:ext uri="{BB962C8B-B14F-4D97-AF65-F5344CB8AC3E}">
        <p14:creationId xmlns:p14="http://schemas.microsoft.com/office/powerpoint/2010/main" val="425858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66118"/>
            <a:ext cx="10364451" cy="471374"/>
          </a:xfrm>
        </p:spPr>
        <p:txBody>
          <a:bodyPr>
            <a:normAutofit fontScale="90000"/>
          </a:bodyPr>
          <a:lstStyle/>
          <a:p>
            <a:r>
              <a:rPr lang="en-US" b="1" dirty="0">
                <a:latin typeface="+mn-lt"/>
              </a:rPr>
              <a:t>I. </a:t>
            </a:r>
            <a:r>
              <a:rPr lang="en-US" b="1" dirty="0" err="1">
                <a:latin typeface="+mn-lt"/>
              </a:rPr>
              <a:t>Nội</a:t>
            </a:r>
            <a:r>
              <a:rPr lang="en-US" b="1" dirty="0">
                <a:latin typeface="+mn-lt"/>
              </a:rPr>
              <a:t> dung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468086" y="1480457"/>
            <a:ext cx="11310258" cy="5181600"/>
          </a:xfrm>
        </p:spPr>
        <p:txBody>
          <a:bodyPr>
            <a:normAutofit fontScale="62500" lnSpcReduction="20000"/>
          </a:bodyPr>
          <a:lstStyle/>
          <a:p>
            <a:pPr marL="0" lvl="0" indent="0" algn="just">
              <a:buNone/>
            </a:pPr>
            <a:r>
              <a:rPr lang="en-US" sz="3500" b="1" cap="none" dirty="0">
                <a:latin typeface="+mn-lt"/>
              </a:rPr>
              <a:t>3. </a:t>
            </a:r>
            <a:r>
              <a:rPr lang="vi-VN" sz="3500" b="1" cap="none" dirty="0">
                <a:latin typeface="+mn-lt"/>
              </a:rPr>
              <a:t>Nguyên tắc vệ sinh bề mặt</a:t>
            </a:r>
            <a:endParaRPr lang="en-GB" sz="3500" b="1" cap="none" dirty="0">
              <a:latin typeface="+mn-lt"/>
            </a:endParaRPr>
          </a:p>
          <a:p>
            <a:pPr lvl="0" algn="just"/>
            <a:r>
              <a:rPr lang="vi-VN" sz="3500" cap="none" dirty="0">
                <a:latin typeface="+mn-lt"/>
              </a:rPr>
              <a:t>Kỹ thuật lau: lau theo chiều từ “sạch” đến “bẩn”; từ trên xuống dưới và từ trong ra ngoài. Lau theo hình zíc zắc, đường lau sau không trùng đường lau trước; không dùng mặt khăn bẩn hay tải bẩn để lau lại đường lau trước đó.</a:t>
            </a:r>
            <a:endParaRPr lang="en-GB" sz="3500" cap="none" dirty="0">
              <a:latin typeface="+mn-lt"/>
            </a:endParaRPr>
          </a:p>
          <a:p>
            <a:pPr lvl="0" algn="just"/>
            <a:r>
              <a:rPr lang="vi-VN" sz="3500" cap="none" dirty="0">
                <a:latin typeface="+mn-lt"/>
              </a:rPr>
              <a:t>Mỗi tải lau sử dụng tối đa 20m</a:t>
            </a:r>
            <a:r>
              <a:rPr lang="vi-VN" sz="3500" cap="none" baseline="30000" dirty="0">
                <a:latin typeface="+mn-lt"/>
              </a:rPr>
              <a:t>2</a:t>
            </a:r>
            <a:r>
              <a:rPr lang="vi-VN" sz="3500" cap="none" dirty="0">
                <a:latin typeface="+mn-lt"/>
              </a:rPr>
              <a:t> hoặc khi thấy dơ bằng mắt thường thì cần thay một tải lau mới. Không giặt tải tại phòng học. Tải cần xử lý (giặt, phơi khô) tại khu vực riêng.</a:t>
            </a:r>
            <a:endParaRPr lang="en-GB" sz="3500" cap="none" dirty="0">
              <a:latin typeface="+mn-lt"/>
            </a:endParaRPr>
          </a:p>
          <a:p>
            <a:pPr lvl="0" algn="just"/>
            <a:r>
              <a:rPr lang="vi-VN" sz="3500" cap="none" dirty="0">
                <a:latin typeface="+mn-lt"/>
              </a:rPr>
              <a:t>Đặt biển báo “sàn trơn trợt” khi vệ sinh sàn. Đối với lối đi, nên chia đôi mặt sàn nhà, đặt biển báo để dành ½ lối đi.</a:t>
            </a:r>
            <a:endParaRPr lang="en-GB" sz="3500" cap="none" dirty="0">
              <a:latin typeface="+mn-lt"/>
            </a:endParaRPr>
          </a:p>
          <a:p>
            <a:pPr lvl="0" algn="just"/>
            <a:r>
              <a:rPr lang="vi-VN" sz="3500" cap="none" dirty="0">
                <a:latin typeface="+mn-lt"/>
              </a:rPr>
              <a:t>Sử dụng hoá chất tẩy rửa/làm sạch (xà phòng, nước lau sàn) để lau sàn, bề mặt theo quy định. Đối với khu vực có ca nghi ngờ hoặc ca mắc bệnh lây nhiễm, sau khi vệ sinh bề mặt bằng dung dịch tẩy rửa/làm sạch lần 1, cần vệ sinh lại lần 2 bằng dung dịch khử khuẩn. Không sử dụng chổi quét hoặc máy thổi rác.</a:t>
            </a:r>
            <a:endParaRPr lang="en-GB" sz="3500" cap="none" dirty="0">
              <a:latin typeface="+mn-lt"/>
            </a:endParaRPr>
          </a:p>
          <a:p>
            <a:pPr lvl="0" algn="just"/>
            <a:r>
              <a:rPr lang="vi-VN" sz="3500" cap="none" dirty="0">
                <a:latin typeface="+mn-lt"/>
              </a:rPr>
              <a:t>Trước khi làm vệ sinh phải chuẩn bị đầy đủ phương tiện vệ sinh, pha hóa chất đúng hướng dẫn của nhà sản xuất (tuyệt đối không được trộn lẫn các chất tẩy rửa, khử khuẩn vì có thể sinh ra các khí độc). Sau khi vệ sinh xong phải thu dọn dụng cụ, rửa tay.</a:t>
            </a:r>
            <a:endParaRPr lang="en-GB" sz="3500" cap="none" dirty="0">
              <a:latin typeface="+mn-lt"/>
            </a:endParaRPr>
          </a:p>
          <a:p>
            <a:endParaRPr lang="en-GB" dirty="0"/>
          </a:p>
        </p:txBody>
      </p:sp>
    </p:spTree>
    <p:extLst>
      <p:ext uri="{BB962C8B-B14F-4D97-AF65-F5344CB8AC3E}">
        <p14:creationId xmlns:p14="http://schemas.microsoft.com/office/powerpoint/2010/main" val="69018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5" name="Google Shape;95;p5"/>
          <p:cNvSpPr txBox="1"/>
          <p:nvPr/>
        </p:nvSpPr>
        <p:spPr>
          <a:xfrm>
            <a:off x="609600" y="0"/>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err="1">
                <a:solidFill>
                  <a:schemeClr val="lt1"/>
                </a:solidFill>
                <a:latin typeface="Calibri"/>
                <a:ea typeface="Calibri"/>
                <a:cs typeface="Calibri"/>
                <a:sym typeface="Calibri"/>
              </a:rPr>
              <a:t>Đặc</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tính</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của</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bệnh</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sởi</a:t>
            </a:r>
            <a:endParaRPr sz="4000" dirty="0">
              <a:solidFill>
                <a:schemeClr val="lt1"/>
              </a:solidFill>
              <a:latin typeface="Calibri"/>
              <a:ea typeface="Calibri"/>
              <a:cs typeface="Calibri"/>
              <a:sym typeface="Calibri"/>
            </a:endParaRPr>
          </a:p>
        </p:txBody>
      </p:sp>
      <p:sp>
        <p:nvSpPr>
          <p:cNvPr id="3" name="Rectangle 2"/>
          <p:cNvSpPr/>
          <p:nvPr/>
        </p:nvSpPr>
        <p:spPr>
          <a:xfrm>
            <a:off x="701040" y="1718276"/>
            <a:ext cx="10881360" cy="4524315"/>
          </a:xfrm>
          <a:prstGeom prst="rect">
            <a:avLst/>
          </a:prstGeom>
        </p:spPr>
        <p:txBody>
          <a:bodyPr wrap="square">
            <a:spAutoFit/>
          </a:bodyPr>
          <a:lstStyle/>
          <a:p>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 Bệnh sởi lây truyền rất nhanh qua đường hô hấp</a:t>
            </a:r>
            <a:r>
              <a:rPr lang="pt-BR" sz="2400" dirty="0">
                <a:latin typeface="Calibri" panose="020F0502020204030204" pitchFamily="34" charset="0"/>
                <a:ea typeface="Calibri" panose="020F0502020204030204" pitchFamily="34" charset="0"/>
                <a:cs typeface="Calibri" panose="020F0502020204030204" pitchFamily="34" charset="0"/>
              </a:rPr>
              <a:t>,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90% người chưa có miễn dịch sẽ bị mắc bệnh</a:t>
            </a:r>
            <a:r>
              <a:rPr lang="pt-BR" sz="2400" dirty="0">
                <a:latin typeface="Calibri" panose="020F0502020204030204" pitchFamily="34" charset="0"/>
                <a:ea typeface="Calibri" panose="020F0502020204030204" pitchFamily="34" charset="0"/>
                <a:cs typeface="Calibri" panose="020F0502020204030204" pitchFamily="34" charset="0"/>
              </a:rPr>
              <a:t> nếu tiếp xúc gần với bệnh nhân sởi và trung bình 1 người mắc bệnh có thể lây cho 12-18 người khác và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chỉ có thể cắt đứt sự lây truyền khi miễn dịch cộng đồng đạt ít nhất 95%. </a:t>
            </a:r>
            <a:r>
              <a:rPr lang="pt-BR" sz="2400" dirty="0">
                <a:latin typeface="Calibri" panose="020F0502020204030204" pitchFamily="34" charset="0"/>
                <a:ea typeface="Calibri" panose="020F0502020204030204" pitchFamily="34" charset="0"/>
                <a:cs typeface="Calibri" panose="020F0502020204030204" pitchFamily="34" charset="0"/>
              </a:rPr>
              <a:t>Bệnh có thể gây ra nhiều biến chứng nguy hiểm như viêm tai giữa, viêm phổi, tiêu chảy, khô loét giác mạc mắt, thậm chí có thể viêm não dễ dẫn đến tử vong, bệnh đặc biệt nghiêm trọng ở trẻ nhỏ, trẻ suy dinh dưỡng.</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pt-BR" sz="2400" dirty="0">
                <a:latin typeface="Calibri" panose="020F0502020204030204" pitchFamily="34" charset="0"/>
                <a:ea typeface="Calibri" panose="020F0502020204030204" pitchFamily="34" charset="0"/>
                <a:cs typeface="Calibri" panose="020F0502020204030204" pitchFamily="34" charset="0"/>
              </a:rPr>
              <a:t>- Bệnh sởi đã từng xảy ra những đợt dịch lớn,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theo chu kỳ khoảng 5 năm</a:t>
            </a:r>
            <a:r>
              <a:rPr lang="pt-BR" sz="2400" dirty="0">
                <a:latin typeface="Calibri" panose="020F0502020204030204" pitchFamily="34" charset="0"/>
                <a:ea typeface="Calibri" panose="020F0502020204030204" pitchFamily="34" charset="0"/>
                <a:cs typeface="Calibri" panose="020F0502020204030204" pitchFamily="34" charset="0"/>
              </a:rPr>
              <a:t> do sự tích lũy các đối tượng chưa có miễn dịch đối với bệnh sởi trong cộng đồng. Bệnh sởi rất dễ lây lan và thường gây thành dịch.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Trước đây hầu hết trẻ em đều mắc sởi</a:t>
            </a:r>
            <a:r>
              <a:rPr lang="pt-BR" sz="2400" dirty="0">
                <a:latin typeface="Calibri" panose="020F0502020204030204" pitchFamily="34" charset="0"/>
                <a:ea typeface="Calibri" panose="020F0502020204030204" pitchFamily="34" charset="0"/>
                <a:cs typeface="Calibri" panose="020F0502020204030204" pitchFamily="34" charset="0"/>
              </a:rPr>
              <a:t>. Việc triển khai rộng rãi tiêm vắc xin sởi trong nhiều năm đã khống chế thành công bệnh sởi.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Để ngăn ngừa dịch bệnh bùng phát, cần bao phủ vắc xin ≥95% với 02 liều vắc xin phòng sởi trong cộng đồng</a:t>
            </a:r>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64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89" y="337127"/>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endParaRPr lang="en-GB" b="1" dirty="0">
              <a:latin typeface="+mn-lt"/>
            </a:endParaRPr>
          </a:p>
        </p:txBody>
      </p:sp>
      <p:sp>
        <p:nvSpPr>
          <p:cNvPr id="3" name="Content Placeholder 2"/>
          <p:cNvSpPr>
            <a:spLocks noGrp="1"/>
          </p:cNvSpPr>
          <p:nvPr>
            <p:ph sz="quarter" idx="13"/>
          </p:nvPr>
        </p:nvSpPr>
        <p:spPr>
          <a:xfrm>
            <a:off x="446313" y="1283856"/>
            <a:ext cx="11332029" cy="5237017"/>
          </a:xfrm>
        </p:spPr>
        <p:txBody>
          <a:bodyPr>
            <a:normAutofit/>
          </a:bodyPr>
          <a:lstStyle/>
          <a:p>
            <a:pPr marL="457200" lvl="1" indent="0">
              <a:buNone/>
            </a:pPr>
            <a:r>
              <a:rPr lang="en-US" b="1" i="1" cap="none" dirty="0">
                <a:solidFill>
                  <a:srgbClr val="FF0000"/>
                </a:solidFill>
                <a:latin typeface="+mn-lt"/>
              </a:rPr>
              <a:t>1. </a:t>
            </a:r>
            <a:r>
              <a:rPr lang="vi-VN" b="1" i="1" cap="none" dirty="0">
                <a:solidFill>
                  <a:srgbClr val="FF0000"/>
                </a:solidFill>
                <a:latin typeface="+mn-lt"/>
              </a:rPr>
              <a:t>Vệ sinh bề mặt phòng học</a:t>
            </a:r>
            <a:endParaRPr lang="en-GB" b="1" i="1" cap="none" dirty="0">
              <a:solidFill>
                <a:srgbClr val="FF0000"/>
              </a:solidFill>
              <a:latin typeface="+mn-lt"/>
            </a:endParaRPr>
          </a:p>
          <a:p>
            <a:pPr marL="25400" indent="0">
              <a:buNone/>
            </a:pPr>
            <a:r>
              <a:rPr lang="en-US" sz="2800" cap="none" dirty="0">
                <a:latin typeface="+mn-lt"/>
              </a:rPr>
              <a:t>	</a:t>
            </a:r>
            <a:r>
              <a:rPr lang="vi-VN" sz="2800" cap="none" dirty="0">
                <a:latin typeface="+mn-lt"/>
              </a:rPr>
              <a:t>Sàn của các phòng học cần được vệ sinh mỗi ngày, khử khuẩn mỗi tuần hoặc khi có yêu cầu.</a:t>
            </a:r>
            <a:endParaRPr lang="en-GB" sz="2800" cap="none" dirty="0">
              <a:latin typeface="+mn-lt"/>
            </a:endParaRPr>
          </a:p>
          <a:p>
            <a:pPr lvl="2"/>
            <a:r>
              <a:rPr lang="vi-VN" sz="2200" cap="none" dirty="0">
                <a:latin typeface="+mn-lt"/>
              </a:rPr>
              <a:t>Bước 1: chuẩn bị phương tiện vệ sinh bề mặt; mở tất cả cửa sổ, cửa ra vào; đặt biển báo theo đúng quy định (nếu có), pha hóa chất.</a:t>
            </a:r>
            <a:endParaRPr lang="en-GB" sz="2200" cap="none" dirty="0">
              <a:latin typeface="+mn-lt"/>
            </a:endParaRPr>
          </a:p>
          <a:p>
            <a:pPr lvl="2"/>
            <a:r>
              <a:rPr lang="vi-VN" sz="2200" cap="none" dirty="0">
                <a:latin typeface="+mn-lt"/>
              </a:rPr>
              <a:t>Bước 2: lau ẩm hoặc hút bụi, hốt sạch rác thải.</a:t>
            </a:r>
            <a:endParaRPr lang="en-GB" sz="2200" cap="none" dirty="0">
              <a:latin typeface="+mn-lt"/>
            </a:endParaRPr>
          </a:p>
          <a:p>
            <a:pPr lvl="2"/>
            <a:r>
              <a:rPr lang="vi-VN" sz="2200" cap="none" dirty="0">
                <a:latin typeface="+mn-lt"/>
              </a:rPr>
              <a:t>Bước 3: lau sàn lần 1 bằng xà phòng. Lau lần 2 bằng nước sạch, để khô. Nếu có ca nghi ngờ, ca bệnh truyền nhiễm, cần lau thêm lần 3 bằng dung dịch khử khuẩn; để khô tự nhiên.</a:t>
            </a:r>
            <a:endParaRPr lang="en-GB" sz="2200" cap="none" dirty="0">
              <a:latin typeface="+mn-lt"/>
            </a:endParaRPr>
          </a:p>
          <a:p>
            <a:pPr lvl="2"/>
            <a:r>
              <a:rPr lang="vi-VN" sz="2200" cap="none" dirty="0">
                <a:latin typeface="+mn-lt"/>
              </a:rPr>
              <a:t>Bước 4: kê lại đồ đạc, thu dọn dụng cụ, rửa tay.</a:t>
            </a:r>
            <a:endParaRPr lang="en-GB" sz="2200" cap="none" dirty="0">
              <a:latin typeface="+mn-lt"/>
            </a:endParaRPr>
          </a:p>
          <a:p>
            <a:pPr marL="25400" indent="0">
              <a:buNone/>
            </a:pPr>
            <a:r>
              <a:rPr lang="en-US" sz="2800" b="1" i="1" cap="none" dirty="0">
                <a:latin typeface="+mn-lt"/>
              </a:rPr>
              <a:t>	</a:t>
            </a:r>
            <a:r>
              <a:rPr lang="vi-VN" sz="2800" b="1" i="1" cap="none" dirty="0">
                <a:latin typeface="+mn-lt"/>
              </a:rPr>
              <a:t>Lưu ý: </a:t>
            </a:r>
            <a:r>
              <a:rPr lang="vi-VN" sz="2800" i="1" cap="none" dirty="0">
                <a:latin typeface="+mn-lt"/>
              </a:rPr>
              <a:t>trong trường hợp lần 1 sử dụng dung dịch lau sàn chuyên dụng, không cần lau lại lần 2 bằng nước sạch.</a:t>
            </a:r>
            <a:endParaRPr lang="en-GB" sz="2800" cap="none" dirty="0">
              <a:latin typeface="+mn-lt"/>
            </a:endParaRPr>
          </a:p>
          <a:p>
            <a:endParaRPr lang="en-GB" dirty="0"/>
          </a:p>
        </p:txBody>
      </p:sp>
    </p:spTree>
    <p:extLst>
      <p:ext uri="{BB962C8B-B14F-4D97-AF65-F5344CB8AC3E}">
        <p14:creationId xmlns:p14="http://schemas.microsoft.com/office/powerpoint/2010/main" val="264488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33" y="401463"/>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r>
              <a:rPr lang="en-US" b="1" dirty="0">
                <a:latin typeface="+mn-lt"/>
              </a:rPr>
              <a:t>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478971" y="1523341"/>
            <a:ext cx="11495315" cy="4933196"/>
          </a:xfrm>
        </p:spPr>
        <p:txBody>
          <a:bodyPr>
            <a:normAutofit fontScale="85000" lnSpcReduction="10000"/>
          </a:bodyPr>
          <a:lstStyle/>
          <a:p>
            <a:pPr marL="457200" lvl="1" indent="0">
              <a:buNone/>
            </a:pPr>
            <a:r>
              <a:rPr lang="en-US" sz="3000" b="1" i="1" cap="none" dirty="0">
                <a:solidFill>
                  <a:srgbClr val="FF0000"/>
                </a:solidFill>
                <a:latin typeface="+mn-lt"/>
              </a:rPr>
              <a:t>2. </a:t>
            </a:r>
            <a:r>
              <a:rPr lang="vi-VN" sz="3000" b="1" i="1" cap="none" dirty="0">
                <a:solidFill>
                  <a:srgbClr val="FF0000"/>
                </a:solidFill>
                <a:latin typeface="+mn-lt"/>
              </a:rPr>
              <a:t>Vệ sinh bề mặt giường ngủ, bàn, ghế</a:t>
            </a:r>
            <a:endParaRPr lang="en-GB" sz="3000" b="1" i="1" cap="none" dirty="0">
              <a:solidFill>
                <a:srgbClr val="FF0000"/>
              </a:solidFill>
              <a:latin typeface="+mn-lt"/>
            </a:endParaRPr>
          </a:p>
          <a:p>
            <a:pPr marL="25400" indent="0" algn="just">
              <a:buNone/>
            </a:pPr>
            <a:r>
              <a:rPr lang="en-US" sz="3300" cap="none" dirty="0">
                <a:latin typeface="+mn-lt"/>
              </a:rPr>
              <a:t>	</a:t>
            </a:r>
            <a:r>
              <a:rPr lang="vi-VN" sz="3300" cap="none" dirty="0">
                <a:latin typeface="+mn-lt"/>
              </a:rPr>
              <a:t>Đây là những bề mặt thường chứa các mầm bệnh, các bước thực hiện tương tự như vệ sinh bề mặt, tuy nhiên phải chú ý các bước làm sạch và khử khuẩn, thường thực hiện trước khi vệ sinh sàn nhà hoặc khi có yêu cầu.</a:t>
            </a:r>
            <a:endParaRPr lang="en-GB" sz="3300" cap="none" dirty="0">
              <a:latin typeface="+mn-lt"/>
            </a:endParaRPr>
          </a:p>
          <a:p>
            <a:pPr marL="25400" indent="0" algn="just">
              <a:buNone/>
            </a:pPr>
            <a:r>
              <a:rPr lang="en-US" sz="3300" cap="none" dirty="0">
                <a:latin typeface="+mn-lt"/>
              </a:rPr>
              <a:t>	- </a:t>
            </a:r>
            <a:r>
              <a:rPr lang="vi-VN" sz="3300" cap="none" dirty="0">
                <a:latin typeface="+mn-lt"/>
              </a:rPr>
              <a:t>Bước 1: chuẩn bị phương tiện vệ sinh bề mặt, pha hóa chất.</a:t>
            </a:r>
            <a:endParaRPr lang="en-GB" sz="3300" cap="none" dirty="0">
              <a:latin typeface="+mn-lt"/>
            </a:endParaRPr>
          </a:p>
          <a:p>
            <a:pPr marL="25400" indent="0" algn="just">
              <a:buNone/>
            </a:pPr>
            <a:r>
              <a:rPr lang="en-US" sz="3300" cap="none" dirty="0">
                <a:latin typeface="+mn-lt"/>
              </a:rPr>
              <a:t>	- </a:t>
            </a:r>
            <a:r>
              <a:rPr lang="vi-VN" sz="3300" cap="none" dirty="0">
                <a:latin typeface="+mn-lt"/>
              </a:rPr>
              <a:t>Bước 2: dọn dẹp sạch rác thải.</a:t>
            </a:r>
            <a:endParaRPr lang="en-GB" sz="3300" cap="none" dirty="0">
              <a:latin typeface="+mn-lt"/>
            </a:endParaRPr>
          </a:p>
          <a:p>
            <a:pPr marL="25400" indent="0" algn="just">
              <a:buNone/>
            </a:pPr>
            <a:r>
              <a:rPr lang="en-US" sz="3300" cap="none" dirty="0">
                <a:latin typeface="+mn-lt"/>
              </a:rPr>
              <a:t>	- </a:t>
            </a:r>
            <a:r>
              <a:rPr lang="vi-VN" sz="3300" cap="none" dirty="0">
                <a:latin typeface="+mn-lt"/>
              </a:rPr>
              <a:t>Bước 3: lau sạch bụi bằng khăn ẩm. Lau, cọ bằng xà phòng (nếu bẩn), rửa sạch, lau khô. Nếu có ca nghi ngờ, ca bệnh truyền nhiễm cần lau thêm bằng dung dịch khử khuẩn, để khô.</a:t>
            </a:r>
            <a:endParaRPr lang="en-GB" sz="3300" cap="none" dirty="0">
              <a:latin typeface="+mn-lt"/>
            </a:endParaRPr>
          </a:p>
          <a:p>
            <a:pPr marL="25400" indent="0" algn="just">
              <a:buNone/>
            </a:pPr>
            <a:r>
              <a:rPr lang="en-US" sz="3300" cap="none" dirty="0">
                <a:latin typeface="+mn-lt"/>
              </a:rPr>
              <a:t>	- </a:t>
            </a:r>
            <a:r>
              <a:rPr lang="vi-VN" sz="3300" cap="none" dirty="0">
                <a:latin typeface="+mn-lt"/>
              </a:rPr>
              <a:t>Bước 4: kê lại đồ đạc, thu dọn dụng cụ, rửa tay.</a:t>
            </a:r>
            <a:endParaRPr lang="en-GB" sz="3300" cap="none" dirty="0">
              <a:latin typeface="+mn-lt"/>
            </a:endParaRPr>
          </a:p>
          <a:p>
            <a:endParaRPr lang="en-GB" dirty="0"/>
          </a:p>
        </p:txBody>
      </p:sp>
    </p:spTree>
    <p:extLst>
      <p:ext uri="{BB962C8B-B14F-4D97-AF65-F5344CB8AC3E}">
        <p14:creationId xmlns:p14="http://schemas.microsoft.com/office/powerpoint/2010/main" val="280626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01463"/>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r>
              <a:rPr lang="en-US" b="1" dirty="0">
                <a:latin typeface="+mn-lt"/>
              </a:rPr>
              <a:t>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391885" y="1490684"/>
            <a:ext cx="11321143" cy="4823030"/>
          </a:xfrm>
        </p:spPr>
        <p:txBody>
          <a:bodyPr>
            <a:normAutofit fontScale="85000" lnSpcReduction="10000"/>
          </a:bodyPr>
          <a:lstStyle/>
          <a:p>
            <a:pPr marL="457200" lvl="1" indent="0">
              <a:buNone/>
            </a:pPr>
            <a:r>
              <a:rPr lang="en-US" sz="3000" b="1" i="1" cap="none" dirty="0">
                <a:solidFill>
                  <a:srgbClr val="FF0000"/>
                </a:solidFill>
                <a:latin typeface="+mn-lt"/>
              </a:rPr>
              <a:t>3. </a:t>
            </a:r>
            <a:r>
              <a:rPr lang="vi-VN" sz="3000" b="1" i="1" cap="none" dirty="0">
                <a:solidFill>
                  <a:srgbClr val="FF0000"/>
                </a:solidFill>
                <a:latin typeface="+mn-lt"/>
              </a:rPr>
              <a:t>Vệ sinh bề mặt giường ngủ, bàn, ghế</a:t>
            </a:r>
            <a:endParaRPr lang="en-GB" sz="3000" b="1" i="1" cap="none" dirty="0">
              <a:solidFill>
                <a:srgbClr val="FF0000"/>
              </a:solidFill>
              <a:latin typeface="+mn-lt"/>
            </a:endParaRPr>
          </a:p>
          <a:p>
            <a:pPr marL="25400" indent="0">
              <a:buNone/>
            </a:pPr>
            <a:r>
              <a:rPr lang="en-US" cap="none" dirty="0"/>
              <a:t>	</a:t>
            </a:r>
            <a:r>
              <a:rPr lang="vi-VN" sz="3300" cap="none" dirty="0">
                <a:latin typeface="+mn-lt"/>
              </a:rPr>
              <a:t>Đây là những bề mặt thường chứa các mầm bệnh, các bước thực hiện tương tự như vệ sinh bề mặt, tuy nhiên phải chú ý các bước làm sạch và khử khuẩn, thường thực hiện trước khi vệ sinh sàn nhà hoặc khi có yêu cầu.</a:t>
            </a:r>
            <a:endParaRPr lang="en-GB" sz="3300" cap="none" dirty="0">
              <a:latin typeface="+mn-lt"/>
            </a:endParaRPr>
          </a:p>
          <a:p>
            <a:pPr marL="25400" indent="0">
              <a:buNone/>
            </a:pPr>
            <a:r>
              <a:rPr lang="en-US" sz="3300" cap="none" dirty="0">
                <a:latin typeface="+mn-lt"/>
              </a:rPr>
              <a:t>	- </a:t>
            </a:r>
            <a:r>
              <a:rPr lang="vi-VN" sz="3300" cap="none" dirty="0">
                <a:latin typeface="+mn-lt"/>
              </a:rPr>
              <a:t>Bước 1: chuẩn bị phương tiện vệ sinh bề mặt, pha hóa chất.</a:t>
            </a:r>
            <a:endParaRPr lang="en-GB" sz="3300" cap="none" dirty="0">
              <a:latin typeface="+mn-lt"/>
            </a:endParaRPr>
          </a:p>
          <a:p>
            <a:pPr marL="25400" indent="0">
              <a:buNone/>
            </a:pPr>
            <a:r>
              <a:rPr lang="en-US" sz="3300" cap="none" dirty="0">
                <a:latin typeface="+mn-lt"/>
              </a:rPr>
              <a:t>	- </a:t>
            </a:r>
            <a:r>
              <a:rPr lang="vi-VN" sz="3300" cap="none" dirty="0">
                <a:latin typeface="+mn-lt"/>
              </a:rPr>
              <a:t>Bước 2: dọn dẹp sạch rác thải.</a:t>
            </a:r>
            <a:endParaRPr lang="en-GB" sz="3300" cap="none" dirty="0">
              <a:latin typeface="+mn-lt"/>
            </a:endParaRPr>
          </a:p>
          <a:p>
            <a:pPr marL="25400" indent="0">
              <a:buNone/>
            </a:pPr>
            <a:r>
              <a:rPr lang="en-US" sz="3300" cap="none" dirty="0">
                <a:latin typeface="+mn-lt"/>
              </a:rPr>
              <a:t>	- </a:t>
            </a:r>
            <a:r>
              <a:rPr lang="vi-VN" sz="3300" cap="none" dirty="0">
                <a:latin typeface="+mn-lt"/>
              </a:rPr>
              <a:t>Bước 3: lau sạch bụi bằng khăn ẩm. Lau, cọ bằng xà phòng (nếu bẩn), rửa sạch, lau khô. Nếu có ca nghi ngờ, ca bệnh truyền nhiễm cần lau thêm bằng dung dịch khử khuẩn, để khô.</a:t>
            </a:r>
            <a:endParaRPr lang="en-GB" sz="3300" cap="none" dirty="0">
              <a:latin typeface="+mn-lt"/>
            </a:endParaRPr>
          </a:p>
          <a:p>
            <a:pPr marL="25400" indent="0">
              <a:buNone/>
            </a:pPr>
            <a:r>
              <a:rPr lang="en-US" sz="3300" cap="none" dirty="0">
                <a:latin typeface="+mn-lt"/>
              </a:rPr>
              <a:t>	- </a:t>
            </a:r>
            <a:r>
              <a:rPr lang="vi-VN" sz="3300" cap="none" dirty="0">
                <a:latin typeface="+mn-lt"/>
              </a:rPr>
              <a:t>Bước 4: kê lại đồ đạc, thu dọn dụng cụ, rửa tay.</a:t>
            </a:r>
            <a:endParaRPr lang="en-GB" sz="3300" cap="none" dirty="0">
              <a:latin typeface="+mn-lt"/>
            </a:endParaRPr>
          </a:p>
          <a:p>
            <a:endParaRPr lang="en-GB" dirty="0"/>
          </a:p>
        </p:txBody>
      </p:sp>
    </p:spTree>
    <p:extLst>
      <p:ext uri="{BB962C8B-B14F-4D97-AF65-F5344CB8AC3E}">
        <p14:creationId xmlns:p14="http://schemas.microsoft.com/office/powerpoint/2010/main" val="250984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89918"/>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r>
              <a:rPr lang="en-US" b="1" dirty="0">
                <a:latin typeface="+mn-lt"/>
              </a:rPr>
              <a:t>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427875" y="1403599"/>
            <a:ext cx="11334998" cy="5273962"/>
          </a:xfrm>
        </p:spPr>
        <p:txBody>
          <a:bodyPr>
            <a:normAutofit fontScale="92500" lnSpcReduction="20000"/>
          </a:bodyPr>
          <a:lstStyle/>
          <a:p>
            <a:pPr marL="457200" lvl="1" indent="0">
              <a:buNone/>
            </a:pPr>
            <a:r>
              <a:rPr lang="en-US" sz="3000" b="1" i="1" cap="none" dirty="0">
                <a:solidFill>
                  <a:srgbClr val="FF0000"/>
                </a:solidFill>
                <a:latin typeface="+mn-lt"/>
              </a:rPr>
              <a:t>4. </a:t>
            </a:r>
            <a:r>
              <a:rPr lang="vi-VN" sz="3000" b="1" i="1" cap="none" dirty="0">
                <a:solidFill>
                  <a:srgbClr val="FF0000"/>
                </a:solidFill>
                <a:latin typeface="+mn-lt"/>
              </a:rPr>
              <a:t>Vệ sinh trần nhà, tường, cửa và các dụng cụ khác</a:t>
            </a:r>
            <a:endParaRPr lang="en-GB" sz="3000" b="1" i="1" cap="none" dirty="0">
              <a:solidFill>
                <a:srgbClr val="FF0000"/>
              </a:solidFill>
              <a:latin typeface="+mn-lt"/>
            </a:endParaRPr>
          </a:p>
          <a:p>
            <a:pPr marL="25400" indent="0" algn="just">
              <a:buNone/>
            </a:pPr>
            <a:r>
              <a:rPr lang="en-US" sz="2600" cap="none" dirty="0"/>
              <a:t>	</a:t>
            </a:r>
            <a:r>
              <a:rPr lang="vi-VN" sz="2600" cap="none" dirty="0">
                <a:latin typeface="+mn-lt"/>
              </a:rPr>
              <a:t>Trần nhà, tường, rèm cửa sổ, cửa sổ, cửa ra vào, quạt trần, máy lạnh, … là những bề mặt không thể vệ sinh hằng ngày, nhưng lại là nơi chứa bụi và các tác nhân gây bệnh. Việc vệ sinh phải được lên kế hoạch và bảo đảm khi thực hiện thuận tiện, dễ dàng và không làm ảnh hưởng đến người học, người dạy và phát tán bụi, tác nhân gây bệnh vào khu vực có liên quan, …</a:t>
            </a:r>
            <a:endParaRPr lang="en-GB" sz="2600" cap="none" dirty="0">
              <a:latin typeface="+mn-lt"/>
            </a:endParaRPr>
          </a:p>
          <a:p>
            <a:pPr marL="0" indent="0" algn="just">
              <a:buNone/>
            </a:pPr>
            <a:r>
              <a:rPr lang="en-US" sz="2600" cap="none" dirty="0">
                <a:latin typeface="+mn-lt"/>
              </a:rPr>
              <a:t>	- B</a:t>
            </a:r>
            <a:r>
              <a:rPr lang="vi-VN" sz="2600" cap="none" dirty="0">
                <a:latin typeface="+mn-lt"/>
              </a:rPr>
              <a:t>ước 1: chuẩn bị phương tiện vệ sinh bề mặt, pha hóa chất.</a:t>
            </a:r>
            <a:endParaRPr lang="en-GB" sz="2600" cap="none" dirty="0">
              <a:latin typeface="+mn-lt"/>
            </a:endParaRPr>
          </a:p>
          <a:p>
            <a:pPr marL="0" indent="0" algn="just">
              <a:buNone/>
            </a:pPr>
            <a:r>
              <a:rPr lang="en-US" sz="2600" cap="none" dirty="0">
                <a:latin typeface="+mn-lt"/>
              </a:rPr>
              <a:t>	- </a:t>
            </a:r>
            <a:r>
              <a:rPr lang="vi-VN" sz="2600" cap="none" dirty="0">
                <a:latin typeface="+mn-lt"/>
              </a:rPr>
              <a:t>Bước 2: quét, loại bỏ bụi và màng nhện trên trần nhà, tường, cửa theo hướng từ trên xuống.</a:t>
            </a:r>
            <a:endParaRPr lang="en-GB" sz="2600" cap="none" dirty="0">
              <a:latin typeface="+mn-lt"/>
            </a:endParaRPr>
          </a:p>
          <a:p>
            <a:pPr marL="0" indent="0" algn="just">
              <a:buNone/>
            </a:pPr>
            <a:r>
              <a:rPr lang="en-US" sz="2600" cap="none" dirty="0">
                <a:latin typeface="+mn-lt"/>
              </a:rPr>
              <a:t>	- </a:t>
            </a:r>
            <a:r>
              <a:rPr lang="vi-VN" sz="2600" cap="none" dirty="0">
                <a:latin typeface="+mn-lt"/>
              </a:rPr>
              <a:t>Bước 3: lau cửa, kính, các dụng cụ như quạt trần, v.V… bằng xà phòng, sau đó lau lại bằng nước sạch, để khô. Nếu khu vực có ca nghi ngờ, ca nhiễm cần lau thêm bằng dung dịch khử khuẩn, để khô.</a:t>
            </a:r>
            <a:endParaRPr lang="en-GB" sz="2600" cap="none" dirty="0">
              <a:latin typeface="+mn-lt"/>
            </a:endParaRPr>
          </a:p>
          <a:p>
            <a:pPr marL="0" indent="0" algn="just">
              <a:buNone/>
            </a:pPr>
            <a:r>
              <a:rPr lang="en-US" sz="2600" cap="none" dirty="0">
                <a:latin typeface="+mn-lt"/>
              </a:rPr>
              <a:t>	- </a:t>
            </a:r>
            <a:r>
              <a:rPr lang="vi-VN" sz="2600" cap="none" dirty="0">
                <a:latin typeface="+mn-lt"/>
              </a:rPr>
              <a:t>Bước 4: lau sàn nhà và những đồ vật có thể bị vấy bẩn trong quá trình xử lý theo quy trình.</a:t>
            </a:r>
            <a:endParaRPr lang="en-GB" sz="2600" cap="none" dirty="0">
              <a:latin typeface="+mn-lt"/>
            </a:endParaRPr>
          </a:p>
          <a:p>
            <a:pPr marL="0" indent="0" algn="just">
              <a:buNone/>
            </a:pPr>
            <a:r>
              <a:rPr lang="en-US" sz="2600" cap="none" dirty="0">
                <a:latin typeface="+mn-lt"/>
              </a:rPr>
              <a:t>	- </a:t>
            </a:r>
            <a:r>
              <a:rPr lang="vi-VN" sz="2600" cap="none" dirty="0">
                <a:latin typeface="+mn-lt"/>
              </a:rPr>
              <a:t>Bước 5: kê lại đồ đạc, thu dọn dụng cụ, rửa tay.</a:t>
            </a:r>
            <a:endParaRPr lang="en-GB" sz="2600" cap="none" dirty="0">
              <a:latin typeface="+mn-lt"/>
            </a:endParaRPr>
          </a:p>
          <a:p>
            <a:endParaRPr lang="en-GB" dirty="0"/>
          </a:p>
        </p:txBody>
      </p:sp>
    </p:spTree>
    <p:extLst>
      <p:ext uri="{BB962C8B-B14F-4D97-AF65-F5344CB8AC3E}">
        <p14:creationId xmlns:p14="http://schemas.microsoft.com/office/powerpoint/2010/main" val="174565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89918"/>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r>
              <a:rPr lang="en-US" b="1" dirty="0">
                <a:latin typeface="+mn-lt"/>
              </a:rPr>
              <a:t>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641630" y="1523342"/>
            <a:ext cx="11104055" cy="5061526"/>
          </a:xfrm>
        </p:spPr>
        <p:txBody>
          <a:bodyPr>
            <a:normAutofit fontScale="92500" lnSpcReduction="10000"/>
          </a:bodyPr>
          <a:lstStyle/>
          <a:p>
            <a:pPr marL="457200" lvl="1" indent="0">
              <a:buNone/>
            </a:pPr>
            <a:r>
              <a:rPr lang="en-US" b="1" i="1" cap="none" dirty="0">
                <a:solidFill>
                  <a:srgbClr val="FF0000"/>
                </a:solidFill>
                <a:latin typeface="+mn-lt"/>
              </a:rPr>
              <a:t>5. </a:t>
            </a:r>
            <a:r>
              <a:rPr lang="vi-VN" b="1" i="1" cap="none" dirty="0">
                <a:solidFill>
                  <a:srgbClr val="FF0000"/>
                </a:solidFill>
                <a:latin typeface="+mn-lt"/>
              </a:rPr>
              <a:t>Vệ Sinh Bồn Rửa Tay</a:t>
            </a:r>
            <a:endParaRPr lang="en-GB" b="1" i="1" cap="none" dirty="0">
              <a:solidFill>
                <a:srgbClr val="FF0000"/>
              </a:solidFill>
              <a:latin typeface="+mn-lt"/>
            </a:endParaRPr>
          </a:p>
          <a:p>
            <a:pPr marL="25400" indent="0" algn="just">
              <a:buNone/>
            </a:pPr>
            <a:r>
              <a:rPr lang="en-US" sz="2800" cap="none" dirty="0">
                <a:latin typeface="+mn-lt"/>
              </a:rPr>
              <a:t>	</a:t>
            </a:r>
            <a:r>
              <a:rPr lang="vi-VN" sz="2800" cap="none" dirty="0">
                <a:latin typeface="+mn-lt"/>
              </a:rPr>
              <a:t>Bồn </a:t>
            </a:r>
            <a:r>
              <a:rPr lang="en-US" sz="2800" cap="none" dirty="0">
                <a:latin typeface="+mn-lt"/>
              </a:rPr>
              <a:t>r</a:t>
            </a:r>
            <a:r>
              <a:rPr lang="vi-VN" sz="2800" cap="none" dirty="0">
                <a:latin typeface="+mn-lt"/>
              </a:rPr>
              <a:t>ửa </a:t>
            </a:r>
            <a:r>
              <a:rPr lang="en-US" sz="2800" cap="none" dirty="0">
                <a:latin typeface="+mn-lt"/>
              </a:rPr>
              <a:t>t</a:t>
            </a:r>
            <a:r>
              <a:rPr lang="vi-VN" sz="2800" cap="none" dirty="0">
                <a:latin typeface="+mn-lt"/>
              </a:rPr>
              <a:t>ay </a:t>
            </a:r>
            <a:r>
              <a:rPr lang="en-US" sz="2800" cap="none" dirty="0">
                <a:latin typeface="+mn-lt"/>
              </a:rPr>
              <a:t>s</a:t>
            </a:r>
            <a:r>
              <a:rPr lang="vi-VN" sz="2800" cap="none" dirty="0">
                <a:latin typeface="+mn-lt"/>
              </a:rPr>
              <a:t>ạch, </a:t>
            </a:r>
            <a:r>
              <a:rPr lang="en-US" sz="2800" cap="none" dirty="0">
                <a:latin typeface="+mn-lt"/>
              </a:rPr>
              <a:t>k</a:t>
            </a:r>
            <a:r>
              <a:rPr lang="vi-VN" sz="2800" cap="none" dirty="0">
                <a:latin typeface="+mn-lt"/>
              </a:rPr>
              <a:t>hông </a:t>
            </a:r>
            <a:r>
              <a:rPr lang="en-US" sz="2800" dirty="0">
                <a:latin typeface="+mn-lt"/>
              </a:rPr>
              <a:t>c</a:t>
            </a:r>
            <a:r>
              <a:rPr lang="vi-VN" sz="2800" cap="none" dirty="0">
                <a:latin typeface="+mn-lt"/>
              </a:rPr>
              <a:t>ó </a:t>
            </a:r>
            <a:r>
              <a:rPr lang="en-US" sz="2800" cap="none" dirty="0">
                <a:latin typeface="+mn-lt"/>
              </a:rPr>
              <a:t>c</a:t>
            </a:r>
            <a:r>
              <a:rPr lang="vi-VN" sz="2800" cap="none" dirty="0">
                <a:latin typeface="+mn-lt"/>
              </a:rPr>
              <a:t>ác </a:t>
            </a:r>
            <a:r>
              <a:rPr lang="en-US" sz="2800" dirty="0">
                <a:latin typeface="+mn-lt"/>
              </a:rPr>
              <a:t>đ</a:t>
            </a:r>
            <a:r>
              <a:rPr lang="vi-VN" sz="2800" cap="none" dirty="0">
                <a:latin typeface="+mn-lt"/>
              </a:rPr>
              <a:t>ồ </a:t>
            </a:r>
            <a:r>
              <a:rPr lang="en-US" sz="2800" cap="none" dirty="0">
                <a:latin typeface="+mn-lt"/>
              </a:rPr>
              <a:t>v</a:t>
            </a:r>
            <a:r>
              <a:rPr lang="vi-VN" sz="2800" cap="none" dirty="0">
                <a:latin typeface="+mn-lt"/>
              </a:rPr>
              <a:t>ật </a:t>
            </a:r>
            <a:r>
              <a:rPr lang="en-US" sz="2800" cap="none" dirty="0" err="1">
                <a:latin typeface="+mn-lt"/>
              </a:rPr>
              <a:t>không</a:t>
            </a:r>
            <a:r>
              <a:rPr lang="en-US" sz="2800" cap="none" dirty="0">
                <a:latin typeface="+mn-lt"/>
              </a:rPr>
              <a:t> </a:t>
            </a:r>
            <a:r>
              <a:rPr lang="en-US" sz="2800" cap="none" dirty="0" err="1">
                <a:latin typeface="+mn-lt"/>
              </a:rPr>
              <a:t>cần</a:t>
            </a:r>
            <a:r>
              <a:rPr lang="en-US" sz="2800" cap="none" dirty="0">
                <a:latin typeface="+mn-lt"/>
              </a:rPr>
              <a:t> </a:t>
            </a:r>
            <a:r>
              <a:rPr lang="en-US" sz="2800" cap="none" dirty="0" err="1">
                <a:latin typeface="+mn-lt"/>
              </a:rPr>
              <a:t>thiết</a:t>
            </a:r>
            <a:r>
              <a:rPr lang="en-US" sz="2800" cap="none" dirty="0">
                <a:latin typeface="+mn-lt"/>
              </a:rPr>
              <a:t> </a:t>
            </a:r>
            <a:r>
              <a:rPr lang="en-US" sz="2800" cap="none" dirty="0" err="1">
                <a:latin typeface="+mn-lt"/>
              </a:rPr>
              <a:t>và</a:t>
            </a:r>
            <a:r>
              <a:rPr lang="en-US" sz="2800" cap="none" dirty="0">
                <a:latin typeface="+mn-lt"/>
              </a:rPr>
              <a:t> </a:t>
            </a:r>
            <a:r>
              <a:rPr lang="en-US" sz="2800" cap="none" dirty="0" err="1">
                <a:latin typeface="+mn-lt"/>
              </a:rPr>
              <a:t>có</a:t>
            </a:r>
            <a:r>
              <a:rPr lang="en-US" sz="2800" cap="none" dirty="0">
                <a:latin typeface="+mn-lt"/>
              </a:rPr>
              <a:t> </a:t>
            </a:r>
            <a:r>
              <a:rPr lang="en-US" sz="2800" cap="none" dirty="0" err="1">
                <a:latin typeface="+mn-lt"/>
              </a:rPr>
              <a:t>đầy</a:t>
            </a:r>
            <a:r>
              <a:rPr lang="en-US" sz="2800" cap="none" dirty="0">
                <a:latin typeface="+mn-lt"/>
              </a:rPr>
              <a:t> </a:t>
            </a:r>
            <a:r>
              <a:rPr lang="en-US" sz="2800" cap="none" dirty="0" err="1">
                <a:latin typeface="+mn-lt"/>
              </a:rPr>
              <a:t>đủ</a:t>
            </a:r>
            <a:r>
              <a:rPr lang="en-US" sz="2800" dirty="0">
                <a:latin typeface="+mn-lt"/>
              </a:rPr>
              <a:t> </a:t>
            </a:r>
            <a:r>
              <a:rPr lang="en-US" sz="2800" dirty="0" err="1">
                <a:latin typeface="+mn-lt"/>
              </a:rPr>
              <a:t>phương</a:t>
            </a:r>
            <a:r>
              <a:rPr lang="en-US" sz="2800" dirty="0">
                <a:latin typeface="+mn-lt"/>
              </a:rPr>
              <a:t> </a:t>
            </a:r>
            <a:r>
              <a:rPr lang="en-US" sz="2800" dirty="0" err="1">
                <a:latin typeface="+mn-lt"/>
              </a:rPr>
              <a:t>tiện</a:t>
            </a:r>
            <a:r>
              <a:rPr lang="en-US" sz="2800" dirty="0">
                <a:latin typeface="+mn-lt"/>
              </a:rPr>
              <a:t> </a:t>
            </a:r>
            <a:r>
              <a:rPr lang="en-US" sz="2800" dirty="0" err="1">
                <a:latin typeface="+mn-lt"/>
              </a:rPr>
              <a:t>rửa</a:t>
            </a:r>
            <a:r>
              <a:rPr lang="en-US" sz="2800" dirty="0">
                <a:latin typeface="+mn-lt"/>
              </a:rPr>
              <a:t> </a:t>
            </a:r>
            <a:r>
              <a:rPr lang="en-US" sz="2800" dirty="0" err="1">
                <a:latin typeface="+mn-lt"/>
              </a:rPr>
              <a:t>tay</a:t>
            </a:r>
            <a:r>
              <a:rPr lang="en-US" sz="2800" dirty="0">
                <a:latin typeface="+mn-lt"/>
              </a:rPr>
              <a:t> bao </a:t>
            </a:r>
            <a:r>
              <a:rPr lang="en-US" sz="2800" dirty="0" err="1">
                <a:latin typeface="+mn-lt"/>
              </a:rPr>
              <a:t>gồm</a:t>
            </a:r>
            <a:r>
              <a:rPr lang="en-US" sz="2800" dirty="0">
                <a:latin typeface="+mn-lt"/>
              </a:rPr>
              <a:t>: </a:t>
            </a:r>
            <a:r>
              <a:rPr lang="en-US" sz="2800" dirty="0" err="1">
                <a:latin typeface="+mn-lt"/>
              </a:rPr>
              <a:t>xà</a:t>
            </a:r>
            <a:r>
              <a:rPr lang="en-US" sz="2800" dirty="0">
                <a:latin typeface="+mn-lt"/>
              </a:rPr>
              <a:t> </a:t>
            </a:r>
            <a:r>
              <a:rPr lang="en-US" sz="2800" dirty="0" err="1">
                <a:latin typeface="+mn-lt"/>
              </a:rPr>
              <a:t>phòng</a:t>
            </a:r>
            <a:r>
              <a:rPr lang="en-US" sz="2800" dirty="0">
                <a:latin typeface="+mn-lt"/>
              </a:rPr>
              <a:t>, </a:t>
            </a:r>
            <a:r>
              <a:rPr lang="en-US" sz="2800" dirty="0" err="1">
                <a:latin typeface="+mn-lt"/>
              </a:rPr>
              <a:t>nước</a:t>
            </a:r>
            <a:r>
              <a:rPr lang="en-US" sz="2800" dirty="0">
                <a:latin typeface="+mn-lt"/>
              </a:rPr>
              <a:t> </a:t>
            </a:r>
            <a:r>
              <a:rPr lang="en-US" sz="2800" dirty="0" err="1">
                <a:latin typeface="+mn-lt"/>
              </a:rPr>
              <a:t>sạch</a:t>
            </a:r>
            <a:r>
              <a:rPr lang="en-US" sz="2800" dirty="0">
                <a:latin typeface="+mn-lt"/>
              </a:rPr>
              <a:t>, </a:t>
            </a:r>
            <a:r>
              <a:rPr lang="en-US" sz="2800" dirty="0" err="1">
                <a:latin typeface="+mn-lt"/>
              </a:rPr>
              <a:t>quy</a:t>
            </a:r>
            <a:r>
              <a:rPr lang="en-US" sz="2800" dirty="0">
                <a:latin typeface="+mn-lt"/>
              </a:rPr>
              <a:t> </a:t>
            </a:r>
            <a:r>
              <a:rPr lang="en-US" sz="2800" dirty="0" err="1">
                <a:latin typeface="+mn-lt"/>
              </a:rPr>
              <a:t>trình</a:t>
            </a:r>
            <a:r>
              <a:rPr lang="en-US" sz="2800" dirty="0">
                <a:latin typeface="+mn-lt"/>
              </a:rPr>
              <a:t> </a:t>
            </a:r>
            <a:r>
              <a:rPr lang="en-US" sz="2800" dirty="0" err="1">
                <a:latin typeface="+mn-lt"/>
              </a:rPr>
              <a:t>rửa</a:t>
            </a:r>
            <a:r>
              <a:rPr lang="en-US" sz="2800" dirty="0">
                <a:latin typeface="+mn-lt"/>
              </a:rPr>
              <a:t> </a:t>
            </a:r>
            <a:r>
              <a:rPr lang="en-US" sz="2800" dirty="0" err="1">
                <a:latin typeface="+mn-lt"/>
              </a:rPr>
              <a:t>tay</a:t>
            </a:r>
            <a:r>
              <a:rPr lang="en-US" sz="2800" dirty="0">
                <a:latin typeface="+mn-lt"/>
              </a:rPr>
              <a:t>, </a:t>
            </a:r>
            <a:r>
              <a:rPr lang="en-US" sz="2800" dirty="0" err="1">
                <a:latin typeface="+mn-lt"/>
              </a:rPr>
              <a:t>khăn</a:t>
            </a:r>
            <a:r>
              <a:rPr lang="en-US" sz="2800" dirty="0">
                <a:latin typeface="+mn-lt"/>
              </a:rPr>
              <a:t> </a:t>
            </a:r>
            <a:r>
              <a:rPr lang="en-US" sz="2800" dirty="0" err="1">
                <a:latin typeface="+mn-lt"/>
              </a:rPr>
              <a:t>lau</a:t>
            </a:r>
            <a:r>
              <a:rPr lang="en-US" sz="2800" dirty="0">
                <a:latin typeface="+mn-lt"/>
              </a:rPr>
              <a:t> </a:t>
            </a:r>
            <a:r>
              <a:rPr lang="en-US" sz="2800" dirty="0" err="1">
                <a:latin typeface="+mn-lt"/>
              </a:rPr>
              <a:t>tay</a:t>
            </a:r>
            <a:r>
              <a:rPr lang="en-US" sz="2800" dirty="0">
                <a:latin typeface="+mn-lt"/>
              </a:rPr>
              <a:t> (</a:t>
            </a:r>
            <a:r>
              <a:rPr lang="en-US" sz="2800" dirty="0" err="1">
                <a:latin typeface="+mn-lt"/>
              </a:rPr>
              <a:t>nếu</a:t>
            </a:r>
            <a:r>
              <a:rPr lang="en-US" sz="2800" dirty="0">
                <a:latin typeface="+mn-lt"/>
              </a:rPr>
              <a:t> </a:t>
            </a:r>
            <a:r>
              <a:rPr lang="en-US" sz="2800" dirty="0" err="1">
                <a:latin typeface="+mn-lt"/>
              </a:rPr>
              <a:t>có</a:t>
            </a:r>
            <a:r>
              <a:rPr lang="en-US" sz="2800" dirty="0">
                <a:latin typeface="+mn-lt"/>
              </a:rPr>
              <a:t>)</a:t>
            </a:r>
          </a:p>
          <a:p>
            <a:pPr marL="25400" indent="0" algn="just">
              <a:buNone/>
            </a:pPr>
            <a:r>
              <a:rPr lang="en-US" sz="2800" cap="none" dirty="0">
                <a:latin typeface="+mn-lt"/>
              </a:rPr>
              <a:t>	- </a:t>
            </a:r>
            <a:r>
              <a:rPr lang="vi-VN" sz="2800" cap="none" dirty="0">
                <a:latin typeface="+mn-lt"/>
              </a:rPr>
              <a:t>Bước 1: </a:t>
            </a:r>
            <a:r>
              <a:rPr lang="en-US" sz="2800" cap="none" dirty="0" err="1">
                <a:latin typeface="+mn-lt"/>
              </a:rPr>
              <a:t>Chuẩn</a:t>
            </a:r>
            <a:r>
              <a:rPr lang="en-US" sz="2800" cap="none" dirty="0">
                <a:latin typeface="+mn-lt"/>
              </a:rPr>
              <a:t> </a:t>
            </a:r>
            <a:r>
              <a:rPr lang="en-US" sz="2800" cap="none" dirty="0" err="1">
                <a:latin typeface="+mn-lt"/>
              </a:rPr>
              <a:t>bị</a:t>
            </a:r>
            <a:r>
              <a:rPr lang="en-US" sz="2800" cap="none" dirty="0">
                <a:latin typeface="+mn-lt"/>
              </a:rPr>
              <a:t> </a:t>
            </a:r>
            <a:r>
              <a:rPr lang="en-US" sz="2800" cap="none" dirty="0" err="1">
                <a:latin typeface="+mn-lt"/>
              </a:rPr>
              <a:t>phương</a:t>
            </a:r>
            <a:r>
              <a:rPr lang="en-US" sz="2800" cap="none" dirty="0">
                <a:latin typeface="+mn-lt"/>
              </a:rPr>
              <a:t> </a:t>
            </a:r>
            <a:r>
              <a:rPr lang="en-US" sz="2800" cap="none" dirty="0" err="1">
                <a:latin typeface="+mn-lt"/>
              </a:rPr>
              <a:t>tiện</a:t>
            </a:r>
            <a:r>
              <a:rPr lang="en-US" sz="2800" cap="none" dirty="0">
                <a:latin typeface="+mn-lt"/>
              </a:rPr>
              <a:t> </a:t>
            </a:r>
            <a:r>
              <a:rPr lang="en-US" sz="2800" cap="none" dirty="0" err="1">
                <a:latin typeface="+mn-lt"/>
              </a:rPr>
              <a:t>vệ</a:t>
            </a:r>
            <a:r>
              <a:rPr lang="en-US" sz="2800" cap="none" dirty="0">
                <a:latin typeface="+mn-lt"/>
              </a:rPr>
              <a:t> </a:t>
            </a:r>
            <a:r>
              <a:rPr lang="en-US" sz="2800" cap="none" dirty="0" err="1">
                <a:latin typeface="+mn-lt"/>
              </a:rPr>
              <a:t>sinh</a:t>
            </a:r>
            <a:r>
              <a:rPr lang="en-US" sz="2800" cap="none" dirty="0">
                <a:latin typeface="+mn-lt"/>
              </a:rPr>
              <a:t> </a:t>
            </a:r>
            <a:r>
              <a:rPr lang="en-US" sz="2800" cap="none" dirty="0" err="1">
                <a:latin typeface="+mn-lt"/>
              </a:rPr>
              <a:t>bề</a:t>
            </a:r>
            <a:r>
              <a:rPr lang="en-US" sz="2800" cap="none" dirty="0">
                <a:latin typeface="+mn-lt"/>
              </a:rPr>
              <a:t> </a:t>
            </a:r>
            <a:r>
              <a:rPr lang="en-US" sz="2800" cap="none" dirty="0" err="1">
                <a:latin typeface="+mn-lt"/>
              </a:rPr>
              <a:t>mặt</a:t>
            </a:r>
            <a:r>
              <a:rPr lang="en-US" sz="2800" cap="none" dirty="0">
                <a:latin typeface="+mn-lt"/>
              </a:rPr>
              <a:t>, </a:t>
            </a:r>
            <a:r>
              <a:rPr lang="en-US" sz="2800" cap="none" dirty="0" err="1">
                <a:latin typeface="+mn-lt"/>
              </a:rPr>
              <a:t>mang</a:t>
            </a:r>
            <a:r>
              <a:rPr lang="en-US" sz="2800" cap="none" dirty="0">
                <a:latin typeface="+mn-lt"/>
              </a:rPr>
              <a:t> </a:t>
            </a:r>
            <a:r>
              <a:rPr lang="en-US" sz="2800" cap="none" dirty="0" err="1">
                <a:latin typeface="+mn-lt"/>
              </a:rPr>
              <a:t>găng</a:t>
            </a:r>
            <a:r>
              <a:rPr lang="en-US" sz="2800" cap="none" dirty="0">
                <a:latin typeface="+mn-lt"/>
              </a:rPr>
              <a:t> </a:t>
            </a:r>
            <a:r>
              <a:rPr lang="en-US" sz="2800" cap="none" dirty="0" err="1">
                <a:latin typeface="+mn-lt"/>
              </a:rPr>
              <a:t>tay</a:t>
            </a:r>
            <a:r>
              <a:rPr lang="en-US" sz="2800" cap="none" dirty="0">
                <a:latin typeface="+mn-lt"/>
              </a:rPr>
              <a:t> </a:t>
            </a:r>
            <a:r>
              <a:rPr lang="en-US" sz="2800" cap="none" dirty="0" err="1">
                <a:latin typeface="+mn-lt"/>
              </a:rPr>
              <a:t>dày</a:t>
            </a:r>
            <a:r>
              <a:rPr lang="en-US" sz="2800" cap="none" dirty="0">
                <a:latin typeface="+mn-lt"/>
              </a:rPr>
              <a:t>, </a:t>
            </a:r>
            <a:r>
              <a:rPr lang="en-US" sz="2800" cap="none" dirty="0" err="1">
                <a:latin typeface="+mn-lt"/>
              </a:rPr>
              <a:t>tạp</a:t>
            </a:r>
            <a:r>
              <a:rPr lang="en-US" sz="2800" cap="none" dirty="0">
                <a:latin typeface="+mn-lt"/>
              </a:rPr>
              <a:t> </a:t>
            </a:r>
            <a:r>
              <a:rPr lang="en-US" sz="2800" cap="none" dirty="0" err="1">
                <a:latin typeface="+mn-lt"/>
              </a:rPr>
              <a:t>dề</a:t>
            </a:r>
            <a:r>
              <a:rPr lang="en-US" sz="2800" cap="none" dirty="0">
                <a:latin typeface="+mn-lt"/>
              </a:rPr>
              <a:t> </a:t>
            </a:r>
            <a:r>
              <a:rPr lang="en-US" sz="2800" cap="none" dirty="0" err="1">
                <a:latin typeface="+mn-lt"/>
              </a:rPr>
              <a:t>chống</a:t>
            </a:r>
            <a:r>
              <a:rPr lang="en-US" sz="2800" cap="none" dirty="0">
                <a:latin typeface="+mn-lt"/>
              </a:rPr>
              <a:t> </a:t>
            </a:r>
            <a:r>
              <a:rPr lang="en-US" sz="2800" cap="none" dirty="0" err="1">
                <a:latin typeface="+mn-lt"/>
              </a:rPr>
              <a:t>thấm</a:t>
            </a:r>
            <a:r>
              <a:rPr lang="en-US" sz="2800" cap="none" dirty="0">
                <a:latin typeface="+mn-lt"/>
              </a:rPr>
              <a:t>, </a:t>
            </a:r>
            <a:r>
              <a:rPr lang="en-US" sz="2800" cap="none" dirty="0" err="1">
                <a:latin typeface="+mn-lt"/>
              </a:rPr>
              <a:t>pha</a:t>
            </a:r>
            <a:r>
              <a:rPr lang="en-US" sz="2800" cap="none" dirty="0">
                <a:latin typeface="+mn-lt"/>
              </a:rPr>
              <a:t> </a:t>
            </a:r>
            <a:r>
              <a:rPr lang="en-US" sz="2800" cap="none" dirty="0" err="1">
                <a:latin typeface="+mn-lt"/>
              </a:rPr>
              <a:t>hoá</a:t>
            </a:r>
            <a:r>
              <a:rPr lang="en-US" sz="2800" cap="none" dirty="0">
                <a:latin typeface="+mn-lt"/>
              </a:rPr>
              <a:t> </a:t>
            </a:r>
            <a:r>
              <a:rPr lang="en-US" sz="2800" cap="none" dirty="0" err="1">
                <a:latin typeface="+mn-lt"/>
              </a:rPr>
              <a:t>chất</a:t>
            </a:r>
            <a:r>
              <a:rPr lang="en-US" sz="2800" cap="none" dirty="0">
                <a:latin typeface="+mn-lt"/>
              </a:rPr>
              <a:t>.</a:t>
            </a:r>
          </a:p>
          <a:p>
            <a:pPr marL="25400" indent="0" algn="just">
              <a:buNone/>
            </a:pPr>
            <a:r>
              <a:rPr lang="en-US" sz="2800" cap="none" dirty="0">
                <a:latin typeface="+mn-lt"/>
              </a:rPr>
              <a:t>	- </a:t>
            </a:r>
            <a:r>
              <a:rPr lang="vi-VN" sz="2800" cap="none" dirty="0">
                <a:latin typeface="+mn-lt"/>
              </a:rPr>
              <a:t>Bước 2: </a:t>
            </a:r>
            <a:r>
              <a:rPr lang="en-US" sz="2800" cap="none" dirty="0" err="1">
                <a:latin typeface="+mn-lt"/>
              </a:rPr>
              <a:t>Dọn</a:t>
            </a:r>
            <a:r>
              <a:rPr lang="en-US" sz="2800" cap="none" dirty="0">
                <a:latin typeface="+mn-lt"/>
              </a:rPr>
              <a:t> </a:t>
            </a:r>
            <a:r>
              <a:rPr lang="en-US" sz="2800" cap="none" dirty="0" err="1">
                <a:latin typeface="+mn-lt"/>
              </a:rPr>
              <a:t>dẹp</a:t>
            </a:r>
            <a:r>
              <a:rPr lang="en-US" sz="2800" cap="none" dirty="0">
                <a:latin typeface="+mn-lt"/>
              </a:rPr>
              <a:t> </a:t>
            </a:r>
            <a:r>
              <a:rPr lang="en-US" sz="2800" cap="none" dirty="0" err="1">
                <a:latin typeface="+mn-lt"/>
              </a:rPr>
              <a:t>rác</a:t>
            </a:r>
            <a:r>
              <a:rPr lang="en-US" sz="2800" cap="none" dirty="0">
                <a:latin typeface="+mn-lt"/>
              </a:rPr>
              <a:t> </a:t>
            </a:r>
            <a:r>
              <a:rPr lang="en-US" sz="2800" cap="none" dirty="0" err="1">
                <a:latin typeface="+mn-lt"/>
              </a:rPr>
              <a:t>thải</a:t>
            </a:r>
            <a:r>
              <a:rPr lang="en-US" sz="2800" cap="none" dirty="0">
                <a:latin typeface="+mn-lt"/>
              </a:rPr>
              <a:t> </a:t>
            </a:r>
            <a:r>
              <a:rPr lang="en-US" sz="2800" cap="none" dirty="0" err="1">
                <a:latin typeface="+mn-lt"/>
              </a:rPr>
              <a:t>có</a:t>
            </a:r>
            <a:r>
              <a:rPr lang="en-US" sz="2800" cap="none" dirty="0">
                <a:latin typeface="+mn-lt"/>
              </a:rPr>
              <a:t> </a:t>
            </a:r>
            <a:r>
              <a:rPr lang="en-US" sz="2800" cap="none" dirty="0" err="1">
                <a:latin typeface="+mn-lt"/>
              </a:rPr>
              <a:t>trên</a:t>
            </a:r>
            <a:r>
              <a:rPr lang="en-US" sz="2800" cap="none" dirty="0">
                <a:latin typeface="+mn-lt"/>
              </a:rPr>
              <a:t> </a:t>
            </a:r>
            <a:r>
              <a:rPr lang="en-US" sz="2800" cap="none" dirty="0" err="1">
                <a:latin typeface="+mn-lt"/>
              </a:rPr>
              <a:t>bề</a:t>
            </a:r>
            <a:r>
              <a:rPr lang="en-US" sz="2800" cap="none" dirty="0">
                <a:latin typeface="+mn-lt"/>
              </a:rPr>
              <a:t> </a:t>
            </a:r>
            <a:r>
              <a:rPr lang="en-US" sz="2800" cap="none" dirty="0" err="1">
                <a:latin typeface="+mn-lt"/>
              </a:rPr>
              <a:t>mặt</a:t>
            </a:r>
            <a:r>
              <a:rPr lang="en-US" sz="2800" cap="none" dirty="0">
                <a:latin typeface="+mn-lt"/>
              </a:rPr>
              <a:t> </a:t>
            </a:r>
            <a:r>
              <a:rPr lang="en-US" sz="2800" cap="none" dirty="0" err="1">
                <a:latin typeface="+mn-lt"/>
              </a:rPr>
              <a:t>bồn</a:t>
            </a:r>
            <a:r>
              <a:rPr lang="en-US" sz="2800" cap="none" dirty="0">
                <a:latin typeface="+mn-lt"/>
              </a:rPr>
              <a:t> </a:t>
            </a:r>
            <a:r>
              <a:rPr lang="en-US" sz="2800" cap="none" dirty="0" err="1">
                <a:latin typeface="+mn-lt"/>
              </a:rPr>
              <a:t>rửa</a:t>
            </a:r>
            <a:r>
              <a:rPr lang="en-US" sz="2800" cap="none" dirty="0">
                <a:latin typeface="+mn-lt"/>
              </a:rPr>
              <a:t> </a:t>
            </a:r>
            <a:r>
              <a:rPr lang="en-US" sz="2800" cap="none" dirty="0" err="1">
                <a:latin typeface="+mn-lt"/>
              </a:rPr>
              <a:t>tay</a:t>
            </a:r>
            <a:r>
              <a:rPr lang="en-US" sz="2800" cap="none" dirty="0">
                <a:latin typeface="+mn-lt"/>
              </a:rPr>
              <a:t> (</a:t>
            </a:r>
            <a:r>
              <a:rPr lang="en-US" sz="2800" cap="none" dirty="0" err="1">
                <a:latin typeface="+mn-lt"/>
              </a:rPr>
              <a:t>nếu</a:t>
            </a:r>
            <a:r>
              <a:rPr lang="en-US" sz="2800" cap="none" dirty="0">
                <a:latin typeface="+mn-lt"/>
              </a:rPr>
              <a:t> </a:t>
            </a:r>
            <a:r>
              <a:rPr lang="en-US" sz="2800" cap="none" dirty="0" err="1">
                <a:latin typeface="+mn-lt"/>
              </a:rPr>
              <a:t>có</a:t>
            </a:r>
            <a:r>
              <a:rPr lang="en-US" sz="2800" cap="none" dirty="0">
                <a:latin typeface="+mn-lt"/>
              </a:rPr>
              <a:t>)</a:t>
            </a:r>
          </a:p>
          <a:p>
            <a:pPr marL="25400" indent="0" algn="just">
              <a:buNone/>
            </a:pPr>
            <a:r>
              <a:rPr lang="en-US" sz="2800" cap="none" dirty="0">
                <a:latin typeface="+mn-lt"/>
              </a:rPr>
              <a:t>	- </a:t>
            </a:r>
            <a:r>
              <a:rPr lang="vi-VN" sz="2800" cap="none" dirty="0">
                <a:latin typeface="+mn-lt"/>
              </a:rPr>
              <a:t>Bước 3: Dùng </a:t>
            </a:r>
            <a:r>
              <a:rPr lang="en-US" sz="2800" cap="none" dirty="0" err="1">
                <a:latin typeface="+mn-lt"/>
              </a:rPr>
              <a:t>xà</a:t>
            </a:r>
            <a:r>
              <a:rPr lang="en-US" sz="2800" cap="none" dirty="0">
                <a:latin typeface="+mn-lt"/>
              </a:rPr>
              <a:t> </a:t>
            </a:r>
            <a:r>
              <a:rPr lang="en-US" sz="2800" cap="none" dirty="0" err="1">
                <a:latin typeface="+mn-lt"/>
              </a:rPr>
              <a:t>phòng</a:t>
            </a:r>
            <a:r>
              <a:rPr lang="en-US" sz="2800" cap="none" dirty="0">
                <a:latin typeface="+mn-lt"/>
              </a:rPr>
              <a:t> </a:t>
            </a:r>
            <a:r>
              <a:rPr lang="en-US" sz="2800" cap="none" dirty="0" err="1">
                <a:latin typeface="+mn-lt"/>
              </a:rPr>
              <a:t>cọ</a:t>
            </a:r>
            <a:r>
              <a:rPr lang="en-US" sz="2800" cap="none" dirty="0">
                <a:latin typeface="+mn-lt"/>
              </a:rPr>
              <a:t> </a:t>
            </a:r>
            <a:r>
              <a:rPr lang="en-US" sz="2800" cap="none" dirty="0" err="1">
                <a:latin typeface="+mn-lt"/>
              </a:rPr>
              <a:t>rửa</a:t>
            </a:r>
            <a:r>
              <a:rPr lang="en-US" sz="2800" cap="none" dirty="0">
                <a:latin typeface="+mn-lt"/>
              </a:rPr>
              <a:t>, </a:t>
            </a:r>
            <a:r>
              <a:rPr lang="en-US" sz="2800" cap="none" dirty="0" err="1">
                <a:latin typeface="+mn-lt"/>
              </a:rPr>
              <a:t>vệ</a:t>
            </a:r>
            <a:r>
              <a:rPr lang="en-US" sz="2800" cap="none" dirty="0">
                <a:latin typeface="+mn-lt"/>
              </a:rPr>
              <a:t> </a:t>
            </a:r>
            <a:r>
              <a:rPr lang="en-US" sz="2800" cap="none" dirty="0" err="1">
                <a:latin typeface="+mn-lt"/>
              </a:rPr>
              <a:t>sinh</a:t>
            </a:r>
            <a:r>
              <a:rPr lang="en-US" sz="2800" cap="none" dirty="0">
                <a:latin typeface="+mn-lt"/>
              </a:rPr>
              <a:t> </a:t>
            </a:r>
            <a:r>
              <a:rPr lang="en-US" sz="2800" cap="none" dirty="0" err="1">
                <a:latin typeface="+mn-lt"/>
              </a:rPr>
              <a:t>từ</a:t>
            </a:r>
            <a:r>
              <a:rPr lang="en-US" sz="2800" cap="none" dirty="0">
                <a:latin typeface="+mn-lt"/>
              </a:rPr>
              <a:t> </a:t>
            </a:r>
            <a:r>
              <a:rPr lang="en-US" sz="2800" cap="none" dirty="0" err="1">
                <a:latin typeface="+mn-lt"/>
              </a:rPr>
              <a:t>bên</a:t>
            </a:r>
            <a:r>
              <a:rPr lang="en-US" sz="2800" cap="none" dirty="0">
                <a:latin typeface="+mn-lt"/>
              </a:rPr>
              <a:t> </a:t>
            </a:r>
            <a:r>
              <a:rPr lang="en-US" sz="2800" cap="none" dirty="0" err="1">
                <a:latin typeface="+mn-lt"/>
              </a:rPr>
              <a:t>ngoài</a:t>
            </a:r>
            <a:r>
              <a:rPr lang="en-US" sz="2800" cap="none" dirty="0">
                <a:latin typeface="+mn-lt"/>
              </a:rPr>
              <a:t> </a:t>
            </a:r>
            <a:r>
              <a:rPr lang="en-US" sz="2800" cap="none" dirty="0" err="1">
                <a:latin typeface="+mn-lt"/>
              </a:rPr>
              <a:t>vào</a:t>
            </a:r>
            <a:r>
              <a:rPr lang="en-US" sz="2800" cap="none" dirty="0">
                <a:latin typeface="+mn-lt"/>
              </a:rPr>
              <a:t> </a:t>
            </a:r>
            <a:r>
              <a:rPr lang="en-US" sz="2800" cap="none" dirty="0" err="1">
                <a:latin typeface="+mn-lt"/>
              </a:rPr>
              <a:t>bên</a:t>
            </a:r>
            <a:r>
              <a:rPr lang="en-US" sz="2800" cap="none" dirty="0">
                <a:latin typeface="+mn-lt"/>
              </a:rPr>
              <a:t> </a:t>
            </a:r>
            <a:r>
              <a:rPr lang="en-US" sz="2800" cap="none" dirty="0" err="1">
                <a:latin typeface="+mn-lt"/>
              </a:rPr>
              <a:t>trong</a:t>
            </a:r>
            <a:r>
              <a:rPr lang="en-US" sz="2800" cap="none" dirty="0">
                <a:latin typeface="+mn-lt"/>
              </a:rPr>
              <a:t> </a:t>
            </a:r>
            <a:r>
              <a:rPr lang="en-US" sz="2800" cap="none" dirty="0" err="1">
                <a:latin typeface="+mn-lt"/>
              </a:rPr>
              <a:t>bồn</a:t>
            </a:r>
            <a:r>
              <a:rPr lang="en-US" sz="2800" cap="none" dirty="0">
                <a:latin typeface="+mn-lt"/>
              </a:rPr>
              <a:t> </a:t>
            </a:r>
            <a:r>
              <a:rPr lang="en-US" sz="2800" cap="none" dirty="0" err="1">
                <a:latin typeface="+mn-lt"/>
              </a:rPr>
              <a:t>rửa</a:t>
            </a:r>
            <a:r>
              <a:rPr lang="en-US" sz="2800" cap="none" dirty="0">
                <a:latin typeface="+mn-lt"/>
              </a:rPr>
              <a:t> </a:t>
            </a:r>
            <a:r>
              <a:rPr lang="en-US" sz="2800" cap="none" dirty="0" err="1">
                <a:latin typeface="+mn-lt"/>
              </a:rPr>
              <a:t>tay</a:t>
            </a:r>
            <a:r>
              <a:rPr lang="en-US" sz="2800" cap="none" dirty="0">
                <a:latin typeface="+mn-lt"/>
              </a:rPr>
              <a:t>, </a:t>
            </a:r>
            <a:r>
              <a:rPr lang="en-US" sz="2800" cap="none" dirty="0" err="1">
                <a:latin typeface="+mn-lt"/>
              </a:rPr>
              <a:t>miệng</a:t>
            </a:r>
            <a:r>
              <a:rPr lang="en-US" sz="2800" cap="none" dirty="0">
                <a:latin typeface="+mn-lt"/>
              </a:rPr>
              <a:t> </a:t>
            </a:r>
            <a:r>
              <a:rPr lang="en-US" sz="2800" cap="none" dirty="0" err="1">
                <a:latin typeface="+mn-lt"/>
              </a:rPr>
              <a:t>vòi</a:t>
            </a:r>
            <a:r>
              <a:rPr lang="en-US" sz="2800" cap="none" dirty="0">
                <a:latin typeface="+mn-lt"/>
              </a:rPr>
              <a:t>, </a:t>
            </a:r>
            <a:r>
              <a:rPr lang="en-US" sz="2800" cap="none" dirty="0" err="1">
                <a:latin typeface="+mn-lt"/>
              </a:rPr>
              <a:t>dây</a:t>
            </a:r>
            <a:r>
              <a:rPr lang="en-US" sz="2800" cap="none" dirty="0">
                <a:latin typeface="+mn-lt"/>
              </a:rPr>
              <a:t> </a:t>
            </a:r>
            <a:r>
              <a:rPr lang="en-US" sz="2800" cap="none" dirty="0" err="1">
                <a:latin typeface="+mn-lt"/>
              </a:rPr>
              <a:t>giật</a:t>
            </a:r>
            <a:r>
              <a:rPr lang="en-US" sz="2800" cap="none" dirty="0">
                <a:latin typeface="+mn-lt"/>
              </a:rPr>
              <a:t> </a:t>
            </a:r>
            <a:r>
              <a:rPr lang="en-US" sz="2800" cap="none" dirty="0" err="1">
                <a:latin typeface="+mn-lt"/>
              </a:rPr>
              <a:t>nước</a:t>
            </a:r>
            <a:r>
              <a:rPr lang="en-US" sz="2800" cap="none" dirty="0">
                <a:latin typeface="+mn-lt"/>
              </a:rPr>
              <a:t>,… Lau </a:t>
            </a:r>
            <a:r>
              <a:rPr lang="en-US" sz="2800" cap="none" dirty="0" err="1">
                <a:latin typeface="+mn-lt"/>
              </a:rPr>
              <a:t>các</a:t>
            </a:r>
            <a:r>
              <a:rPr lang="en-US" sz="2800" cap="none" dirty="0">
                <a:latin typeface="+mn-lt"/>
              </a:rPr>
              <a:t> </a:t>
            </a:r>
            <a:r>
              <a:rPr lang="en-US" sz="2800" cap="none" dirty="0" err="1">
                <a:latin typeface="+mn-lt"/>
              </a:rPr>
              <a:t>bề</a:t>
            </a:r>
            <a:r>
              <a:rPr lang="en-US" sz="2800" cap="none" dirty="0">
                <a:latin typeface="+mn-lt"/>
              </a:rPr>
              <a:t> </a:t>
            </a:r>
            <a:r>
              <a:rPr lang="en-US" sz="2800" cap="none" dirty="0" err="1">
                <a:latin typeface="+mn-lt"/>
              </a:rPr>
              <a:t>mặt</a:t>
            </a:r>
            <a:r>
              <a:rPr lang="en-US" sz="2800" cap="none" dirty="0">
                <a:latin typeface="+mn-lt"/>
              </a:rPr>
              <a:t> </a:t>
            </a:r>
            <a:r>
              <a:rPr lang="en-US" sz="2800" cap="none" dirty="0" err="1">
                <a:latin typeface="+mn-lt"/>
              </a:rPr>
              <a:t>quanh</a:t>
            </a:r>
            <a:r>
              <a:rPr lang="en-US" sz="2800" cap="none" dirty="0">
                <a:latin typeface="+mn-lt"/>
              </a:rPr>
              <a:t> </a:t>
            </a:r>
            <a:r>
              <a:rPr lang="en-US" sz="2800" cap="none" dirty="0" err="1">
                <a:latin typeface="+mn-lt"/>
              </a:rPr>
              <a:t>chậu</a:t>
            </a:r>
            <a:r>
              <a:rPr lang="en-US" sz="2800" cap="none" dirty="0">
                <a:latin typeface="+mn-lt"/>
              </a:rPr>
              <a:t> </a:t>
            </a:r>
            <a:r>
              <a:rPr lang="en-US" sz="2800" cap="none" dirty="0" err="1">
                <a:latin typeface="+mn-lt"/>
              </a:rPr>
              <a:t>rửa</a:t>
            </a:r>
            <a:r>
              <a:rPr lang="en-US" sz="2800" cap="none" dirty="0">
                <a:latin typeface="+mn-lt"/>
              </a:rPr>
              <a:t>. Cho </a:t>
            </a:r>
            <a:r>
              <a:rPr lang="en-US" sz="2800" cap="none" dirty="0" err="1">
                <a:latin typeface="+mn-lt"/>
              </a:rPr>
              <a:t>nước</a:t>
            </a:r>
            <a:r>
              <a:rPr lang="en-US" sz="2800" cap="none" dirty="0">
                <a:latin typeface="+mn-lt"/>
              </a:rPr>
              <a:t> </a:t>
            </a:r>
            <a:r>
              <a:rPr lang="en-US" sz="2800" cap="none" dirty="0" err="1">
                <a:latin typeface="+mn-lt"/>
              </a:rPr>
              <a:t>chảy</a:t>
            </a:r>
            <a:r>
              <a:rPr lang="en-US" sz="2800" cap="none" dirty="0">
                <a:latin typeface="+mn-lt"/>
              </a:rPr>
              <a:t> </a:t>
            </a:r>
            <a:r>
              <a:rPr lang="en-US" sz="2800" cap="none" dirty="0" err="1">
                <a:latin typeface="+mn-lt"/>
              </a:rPr>
              <a:t>từ</a:t>
            </a:r>
            <a:r>
              <a:rPr lang="en-US" sz="2800" cap="none" dirty="0">
                <a:latin typeface="+mn-lt"/>
              </a:rPr>
              <a:t> </a:t>
            </a:r>
            <a:r>
              <a:rPr lang="en-US" sz="2800" cap="none" dirty="0" err="1">
                <a:latin typeface="+mn-lt"/>
              </a:rPr>
              <a:t>vòi</a:t>
            </a:r>
            <a:r>
              <a:rPr lang="en-US" sz="2800" cap="none" dirty="0">
                <a:latin typeface="+mn-lt"/>
              </a:rPr>
              <a:t> </a:t>
            </a:r>
            <a:r>
              <a:rPr lang="en-US" sz="2800" cap="none" dirty="0" err="1">
                <a:latin typeface="+mn-lt"/>
              </a:rPr>
              <a:t>ra</a:t>
            </a:r>
            <a:r>
              <a:rPr lang="en-US" sz="2800" cap="none" dirty="0">
                <a:latin typeface="+mn-lt"/>
              </a:rPr>
              <a:t> </a:t>
            </a:r>
            <a:r>
              <a:rPr lang="en-US" sz="2800" cap="none" dirty="0" err="1">
                <a:latin typeface="+mn-lt"/>
              </a:rPr>
              <a:t>rửa</a:t>
            </a:r>
            <a:r>
              <a:rPr lang="en-US" sz="2800" cap="none" dirty="0">
                <a:latin typeface="+mn-lt"/>
              </a:rPr>
              <a:t> </a:t>
            </a:r>
            <a:r>
              <a:rPr lang="en-US" sz="2800" cap="none" dirty="0" err="1">
                <a:latin typeface="+mn-lt"/>
              </a:rPr>
              <a:t>kỹ</a:t>
            </a:r>
            <a:r>
              <a:rPr lang="en-US" sz="2800" cap="none" dirty="0">
                <a:latin typeface="+mn-lt"/>
              </a:rPr>
              <a:t> </a:t>
            </a:r>
            <a:r>
              <a:rPr lang="en-US" sz="2800" cap="none" dirty="0" err="1">
                <a:latin typeface="+mn-lt"/>
              </a:rPr>
              <a:t>bồn</a:t>
            </a:r>
            <a:r>
              <a:rPr lang="en-US" sz="2800" cap="none" dirty="0">
                <a:latin typeface="+mn-lt"/>
              </a:rPr>
              <a:t>, </a:t>
            </a:r>
            <a:r>
              <a:rPr lang="en-US" sz="2800" cap="none" dirty="0" err="1">
                <a:latin typeface="+mn-lt"/>
              </a:rPr>
              <a:t>kiểm</a:t>
            </a:r>
            <a:r>
              <a:rPr lang="en-US" sz="2800" cap="none" dirty="0">
                <a:latin typeface="+mn-lt"/>
              </a:rPr>
              <a:t> </a:t>
            </a:r>
            <a:r>
              <a:rPr lang="en-US" sz="2800" cap="none" dirty="0" err="1">
                <a:latin typeface="+mn-lt"/>
              </a:rPr>
              <a:t>tra</a:t>
            </a:r>
            <a:r>
              <a:rPr lang="en-US" sz="2800" cap="none" dirty="0">
                <a:latin typeface="+mn-lt"/>
              </a:rPr>
              <a:t> </a:t>
            </a:r>
            <a:r>
              <a:rPr lang="en-US" sz="2800" cap="none" dirty="0" err="1">
                <a:latin typeface="+mn-lt"/>
              </a:rPr>
              <a:t>độ</a:t>
            </a:r>
            <a:r>
              <a:rPr lang="en-US" sz="2800" cap="none" dirty="0">
                <a:latin typeface="+mn-lt"/>
              </a:rPr>
              <a:t> </a:t>
            </a:r>
            <a:r>
              <a:rPr lang="en-US" sz="2800" cap="none" dirty="0" err="1">
                <a:latin typeface="+mn-lt"/>
              </a:rPr>
              <a:t>thông</a:t>
            </a:r>
            <a:r>
              <a:rPr lang="en-US" sz="2800" cap="none" dirty="0">
                <a:latin typeface="+mn-lt"/>
              </a:rPr>
              <a:t> </a:t>
            </a:r>
            <a:r>
              <a:rPr lang="en-US" sz="2800" cap="none" dirty="0" err="1">
                <a:latin typeface="+mn-lt"/>
              </a:rPr>
              <a:t>thoáng</a:t>
            </a:r>
            <a:r>
              <a:rPr lang="en-US" sz="2800" cap="none" dirty="0">
                <a:latin typeface="+mn-lt"/>
              </a:rPr>
              <a:t> </a:t>
            </a:r>
            <a:r>
              <a:rPr lang="en-US" sz="2800" cap="none" dirty="0" err="1">
                <a:latin typeface="+mn-lt"/>
              </a:rPr>
              <a:t>hệ</a:t>
            </a:r>
            <a:r>
              <a:rPr lang="en-US" sz="2800" cap="none" dirty="0">
                <a:latin typeface="+mn-lt"/>
              </a:rPr>
              <a:t> </a:t>
            </a:r>
            <a:r>
              <a:rPr lang="en-US" sz="2800" cap="none" dirty="0" err="1">
                <a:latin typeface="+mn-lt"/>
              </a:rPr>
              <a:t>thống</a:t>
            </a:r>
            <a:r>
              <a:rPr lang="en-US" sz="2800" cap="none" dirty="0">
                <a:latin typeface="+mn-lt"/>
              </a:rPr>
              <a:t> </a:t>
            </a:r>
            <a:r>
              <a:rPr lang="en-US" sz="2800" cap="none" dirty="0" err="1">
                <a:latin typeface="+mn-lt"/>
              </a:rPr>
              <a:t>nước</a:t>
            </a:r>
            <a:r>
              <a:rPr lang="en-US" sz="2800" cap="none" dirty="0">
                <a:latin typeface="+mn-lt"/>
              </a:rPr>
              <a:t> </a:t>
            </a:r>
            <a:r>
              <a:rPr lang="en-US" sz="2800" cap="none" dirty="0" err="1">
                <a:latin typeface="+mn-lt"/>
              </a:rPr>
              <a:t>thải</a:t>
            </a:r>
            <a:r>
              <a:rPr lang="en-US" sz="2800" cap="none" dirty="0">
                <a:latin typeface="+mn-lt"/>
              </a:rPr>
              <a:t>.</a:t>
            </a:r>
          </a:p>
          <a:p>
            <a:pPr marL="25400" indent="0" algn="just">
              <a:buNone/>
            </a:pPr>
            <a:r>
              <a:rPr lang="en-US" sz="2800" cap="none" dirty="0">
                <a:latin typeface="+mn-lt"/>
              </a:rPr>
              <a:t>	- </a:t>
            </a:r>
            <a:r>
              <a:rPr lang="vi-VN" sz="2800" cap="none" dirty="0">
                <a:latin typeface="+mn-lt"/>
              </a:rPr>
              <a:t>Bước 4: </a:t>
            </a:r>
            <a:r>
              <a:rPr lang="en-US" sz="2800" cap="none" dirty="0">
                <a:latin typeface="+mn-lt"/>
              </a:rPr>
              <a:t>Thu </a:t>
            </a:r>
            <a:r>
              <a:rPr lang="en-US" sz="2800" cap="none" dirty="0" err="1">
                <a:latin typeface="+mn-lt"/>
              </a:rPr>
              <a:t>dọn</a:t>
            </a:r>
            <a:r>
              <a:rPr lang="en-US" sz="2800" cap="none" dirty="0">
                <a:latin typeface="+mn-lt"/>
              </a:rPr>
              <a:t> </a:t>
            </a:r>
            <a:r>
              <a:rPr lang="en-US" sz="2800" cap="none" dirty="0" err="1">
                <a:latin typeface="+mn-lt"/>
              </a:rPr>
              <a:t>dụng</a:t>
            </a:r>
            <a:r>
              <a:rPr lang="en-US" sz="2800" cap="none" dirty="0">
                <a:latin typeface="+mn-lt"/>
              </a:rPr>
              <a:t> </a:t>
            </a:r>
            <a:r>
              <a:rPr lang="en-US" sz="2800" cap="none" dirty="0" err="1">
                <a:latin typeface="+mn-lt"/>
              </a:rPr>
              <a:t>cụ</a:t>
            </a:r>
            <a:r>
              <a:rPr lang="en-US" sz="2800" cap="none" dirty="0">
                <a:latin typeface="+mn-lt"/>
              </a:rPr>
              <a:t>, </a:t>
            </a:r>
            <a:r>
              <a:rPr lang="en-US" sz="2800" cap="none" dirty="0" err="1">
                <a:latin typeface="+mn-lt"/>
              </a:rPr>
              <a:t>rửa</a:t>
            </a:r>
            <a:r>
              <a:rPr lang="en-US" sz="2800" cap="none" dirty="0">
                <a:latin typeface="+mn-lt"/>
              </a:rPr>
              <a:t> </a:t>
            </a:r>
            <a:r>
              <a:rPr lang="en-US" sz="2800" cap="none" dirty="0" err="1">
                <a:latin typeface="+mn-lt"/>
              </a:rPr>
              <a:t>tay</a:t>
            </a:r>
            <a:r>
              <a:rPr lang="en-US" sz="2800" cap="none" dirty="0">
                <a:latin typeface="+mn-lt"/>
              </a:rPr>
              <a:t>.</a:t>
            </a:r>
            <a:endParaRPr lang="en-GB" sz="2800" cap="none" dirty="0">
              <a:latin typeface="+mn-lt"/>
            </a:endParaRPr>
          </a:p>
          <a:p>
            <a:endParaRPr lang="en-GB" dirty="0"/>
          </a:p>
        </p:txBody>
      </p:sp>
    </p:spTree>
    <p:extLst>
      <p:ext uri="{BB962C8B-B14F-4D97-AF65-F5344CB8AC3E}">
        <p14:creationId xmlns:p14="http://schemas.microsoft.com/office/powerpoint/2010/main" val="61064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79033"/>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r>
              <a:rPr lang="en-US" b="1" dirty="0">
                <a:latin typeface="+mn-lt"/>
              </a:rPr>
              <a:t>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387926" y="1534226"/>
            <a:ext cx="11416145" cy="5449453"/>
          </a:xfrm>
        </p:spPr>
        <p:txBody>
          <a:bodyPr>
            <a:normAutofit fontScale="77500" lnSpcReduction="20000"/>
          </a:bodyPr>
          <a:lstStyle/>
          <a:p>
            <a:pPr marL="457200" lvl="1" indent="0">
              <a:buNone/>
            </a:pPr>
            <a:r>
              <a:rPr lang="en-US" sz="2900" b="1" i="1" cap="none" dirty="0">
                <a:solidFill>
                  <a:srgbClr val="FF0000"/>
                </a:solidFill>
                <a:latin typeface="+mn-lt"/>
              </a:rPr>
              <a:t>6. </a:t>
            </a:r>
            <a:r>
              <a:rPr lang="vi-VN" sz="2900" b="1" i="1" cap="none" dirty="0">
                <a:solidFill>
                  <a:srgbClr val="FF0000"/>
                </a:solidFill>
                <a:latin typeface="+mn-lt"/>
              </a:rPr>
              <a:t>Vệ sinh nhà vệ sinh (bồn tiểu, bồn cầu)</a:t>
            </a:r>
            <a:endParaRPr lang="en-GB" sz="2900" b="1" i="1" cap="none" dirty="0">
              <a:solidFill>
                <a:srgbClr val="FF0000"/>
              </a:solidFill>
              <a:latin typeface="+mn-lt"/>
            </a:endParaRPr>
          </a:p>
          <a:p>
            <a:pPr marL="0" indent="0" algn="just">
              <a:buNone/>
            </a:pPr>
            <a:r>
              <a:rPr lang="vi-VN" sz="2900" cap="none" dirty="0">
                <a:latin typeface="+mn-lt"/>
              </a:rPr>
              <a:t>Đây là khu vực cần được làm vệ sinh tối thiểu 2 lần/ngày và khi cần.</a:t>
            </a:r>
            <a:endParaRPr lang="en-GB" sz="2900" cap="none" dirty="0">
              <a:latin typeface="+mn-lt"/>
            </a:endParaRPr>
          </a:p>
          <a:p>
            <a:pPr marL="0" indent="0" algn="just">
              <a:buNone/>
            </a:pPr>
            <a:r>
              <a:rPr lang="en-US" sz="2900" cap="none" dirty="0">
                <a:latin typeface="+mn-lt"/>
              </a:rPr>
              <a:t>	- </a:t>
            </a:r>
            <a:r>
              <a:rPr lang="vi-VN" sz="2900" cap="none" dirty="0">
                <a:latin typeface="+mn-lt"/>
              </a:rPr>
              <a:t>Bước 1: chuẩn bị phương tiện vệ sinh, rửa tay, mang khẩu trang, tạp dề chống thấm, đeo găng tay dầy quá cổ tay.</a:t>
            </a:r>
            <a:endParaRPr lang="en-GB" sz="2900" cap="none" dirty="0">
              <a:latin typeface="+mn-lt"/>
            </a:endParaRPr>
          </a:p>
          <a:p>
            <a:pPr marL="0" indent="0" algn="just">
              <a:buNone/>
            </a:pPr>
            <a:r>
              <a:rPr lang="en-US" sz="2900" cap="none" dirty="0">
                <a:latin typeface="+mn-lt"/>
              </a:rPr>
              <a:t>	- </a:t>
            </a:r>
            <a:r>
              <a:rPr lang="vi-VN" sz="2900" cap="none" dirty="0">
                <a:latin typeface="+mn-lt"/>
              </a:rPr>
              <a:t>Bước 2: thực hiện các trình tự vệ sinh:</a:t>
            </a:r>
            <a:endParaRPr lang="en-GB" sz="2900" cap="none" dirty="0">
              <a:latin typeface="+mn-lt"/>
            </a:endParaRPr>
          </a:p>
          <a:p>
            <a:pPr marL="0" indent="0" algn="just">
              <a:buNone/>
            </a:pPr>
            <a:r>
              <a:rPr lang="en-US" sz="2900" cap="none" dirty="0">
                <a:latin typeface="+mn-lt"/>
              </a:rPr>
              <a:t>	</a:t>
            </a:r>
            <a:r>
              <a:rPr lang="vi-VN" sz="2900" cap="none" dirty="0">
                <a:latin typeface="+mn-lt"/>
              </a:rPr>
              <a:t>+  Xả nước bồn tiểu, bồn cầu - đóng nắp bồn cầu khi xả.</a:t>
            </a:r>
            <a:endParaRPr lang="en-GB" sz="2900" cap="none" dirty="0">
              <a:latin typeface="+mn-lt"/>
            </a:endParaRPr>
          </a:p>
          <a:p>
            <a:pPr marL="0" indent="0" algn="just">
              <a:buNone/>
            </a:pPr>
            <a:r>
              <a:rPr lang="en-US" sz="2900" cap="none" dirty="0">
                <a:latin typeface="+mn-lt"/>
              </a:rPr>
              <a:t>	</a:t>
            </a:r>
            <a:r>
              <a:rPr lang="vi-VN" sz="2900" cap="none" dirty="0">
                <a:latin typeface="+mn-lt"/>
              </a:rPr>
              <a:t>+  Đổ chất cọ rửa vào trong bồn tiểu, bồn cầu và các vùng có ứ đọng chất bẩn, nắp bồn cầu, bệ ngồi, các bờ tường, chân tường,…</a:t>
            </a:r>
            <a:endParaRPr lang="en-GB" sz="2900" cap="none" dirty="0">
              <a:latin typeface="+mn-lt"/>
            </a:endParaRPr>
          </a:p>
          <a:p>
            <a:pPr marL="0" indent="0" algn="just">
              <a:buNone/>
            </a:pPr>
            <a:r>
              <a:rPr lang="en-US" sz="2900" cap="none" dirty="0">
                <a:latin typeface="+mn-lt"/>
              </a:rPr>
              <a:t>	</a:t>
            </a:r>
            <a:r>
              <a:rPr lang="vi-VN" sz="2900" cap="none" dirty="0">
                <a:latin typeface="+mn-lt"/>
              </a:rPr>
              <a:t>+  Dùng cọ vệ sinh chuyên dụng để cọ tất cả những vết bẩn trên tường, từ chỗ cao nhất xuống đến chỗ thấp nhất, từ bên ngoài vào bên trong và từ chỗ sạch đến chỗ bẩn.</a:t>
            </a:r>
            <a:endParaRPr lang="en-GB" sz="2900" cap="none" dirty="0">
              <a:latin typeface="+mn-lt"/>
            </a:endParaRPr>
          </a:p>
          <a:p>
            <a:pPr marL="0" indent="0" algn="just">
              <a:buNone/>
            </a:pPr>
            <a:r>
              <a:rPr lang="en-US" sz="2900" cap="none" dirty="0">
                <a:latin typeface="+mn-lt"/>
              </a:rPr>
              <a:t>	</a:t>
            </a:r>
            <a:r>
              <a:rPr lang="vi-VN" sz="2900" cap="none" dirty="0">
                <a:latin typeface="+mn-lt"/>
              </a:rPr>
              <a:t>+</a:t>
            </a:r>
            <a:r>
              <a:rPr lang="en-US" sz="2900" cap="none" dirty="0">
                <a:latin typeface="+mn-lt"/>
              </a:rPr>
              <a:t> </a:t>
            </a:r>
            <a:r>
              <a:rPr lang="vi-VN" sz="2900" cap="none" dirty="0">
                <a:latin typeface="+mn-lt"/>
              </a:rPr>
              <a:t>Xả nước rửa bồn tiểu, bồn cầu, rửa chổi cọ trong nước xả, lau cán chổi cọ.</a:t>
            </a:r>
            <a:endParaRPr lang="en-GB" sz="2900" cap="none" dirty="0">
              <a:latin typeface="+mn-lt"/>
            </a:endParaRPr>
          </a:p>
          <a:p>
            <a:pPr marL="0" indent="0" algn="just">
              <a:buNone/>
            </a:pPr>
            <a:r>
              <a:rPr lang="en-US" sz="2900" cap="none" dirty="0">
                <a:latin typeface="+mn-lt"/>
              </a:rPr>
              <a:t>	</a:t>
            </a:r>
            <a:r>
              <a:rPr lang="vi-VN" sz="2900" cap="none" dirty="0">
                <a:latin typeface="+mn-lt"/>
              </a:rPr>
              <a:t>+</a:t>
            </a:r>
            <a:r>
              <a:rPr lang="en-US" sz="2900" cap="none" dirty="0">
                <a:latin typeface="+mn-lt"/>
              </a:rPr>
              <a:t> </a:t>
            </a:r>
            <a:r>
              <a:rPr lang="vi-VN" sz="2900" cap="none" dirty="0">
                <a:latin typeface="+mn-lt"/>
              </a:rPr>
              <a:t>Sau cùng dùng giẻ lau chỗ ngồi ở bồn cầu, tay gạt nước xả, nắp bồn cầu, đóng nắp, kiểm tra và bổ sung giấy vệ sinh (nếu cần).</a:t>
            </a:r>
            <a:endParaRPr lang="en-GB" sz="2900" cap="none" dirty="0">
              <a:latin typeface="+mn-lt"/>
            </a:endParaRPr>
          </a:p>
          <a:p>
            <a:pPr marL="0" indent="0" algn="just">
              <a:buNone/>
            </a:pPr>
            <a:r>
              <a:rPr lang="en-US" sz="2900" cap="none" dirty="0">
                <a:latin typeface="+mn-lt"/>
              </a:rPr>
              <a:t>	</a:t>
            </a:r>
            <a:r>
              <a:rPr lang="vi-VN" sz="2900" cap="none" dirty="0">
                <a:latin typeface="+mn-lt"/>
              </a:rPr>
              <a:t>+</a:t>
            </a:r>
            <a:r>
              <a:rPr lang="en-US" sz="2900" cap="none" dirty="0">
                <a:latin typeface="+mn-lt"/>
              </a:rPr>
              <a:t> </a:t>
            </a:r>
            <a:r>
              <a:rPr lang="vi-VN" sz="2900" cap="none" dirty="0">
                <a:latin typeface="+mn-lt"/>
              </a:rPr>
              <a:t>Dùng khăn sạch lau các tay nắm cửa.</a:t>
            </a:r>
            <a:endParaRPr lang="en-GB" sz="2900" cap="none" dirty="0">
              <a:latin typeface="+mn-lt"/>
            </a:endParaRPr>
          </a:p>
          <a:p>
            <a:pPr marL="0" indent="0" algn="just">
              <a:buNone/>
            </a:pPr>
            <a:r>
              <a:rPr lang="en-US" sz="2900" cap="none" dirty="0">
                <a:latin typeface="+mn-lt"/>
              </a:rPr>
              <a:t>	- </a:t>
            </a:r>
            <a:r>
              <a:rPr lang="vi-VN" sz="2900" cap="none" dirty="0">
                <a:latin typeface="+mn-lt"/>
              </a:rPr>
              <a:t>Bước 3: thu gom dụng cụ, rửa tay.</a:t>
            </a:r>
            <a:endParaRPr lang="en-GB" sz="2900" cap="none" dirty="0">
              <a:latin typeface="+mn-lt"/>
            </a:endParaRPr>
          </a:p>
          <a:p>
            <a:endParaRPr lang="en-GB" dirty="0"/>
          </a:p>
        </p:txBody>
      </p:sp>
    </p:spTree>
    <p:extLst>
      <p:ext uri="{BB962C8B-B14F-4D97-AF65-F5344CB8AC3E}">
        <p14:creationId xmlns:p14="http://schemas.microsoft.com/office/powerpoint/2010/main" val="361780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00804"/>
            <a:ext cx="10364451" cy="665338"/>
          </a:xfrm>
        </p:spPr>
        <p:txBody>
          <a:bodyPr>
            <a:normAutofit fontScale="90000"/>
          </a:bodyPr>
          <a:lstStyle/>
          <a:p>
            <a:r>
              <a:rPr lang="en-US" b="1" dirty="0">
                <a:latin typeface="+mn-lt"/>
              </a:rPr>
              <a:t>II. </a:t>
            </a:r>
            <a:r>
              <a:rPr lang="en-US" b="1" dirty="0" err="1">
                <a:latin typeface="+mn-lt"/>
              </a:rPr>
              <a:t>Kỹ</a:t>
            </a:r>
            <a:r>
              <a:rPr lang="en-US" b="1" dirty="0">
                <a:latin typeface="+mn-lt"/>
              </a:rPr>
              <a:t> </a:t>
            </a:r>
            <a:r>
              <a:rPr lang="en-US" b="1" dirty="0" err="1">
                <a:latin typeface="+mn-lt"/>
              </a:rPr>
              <a:t>thuật</a:t>
            </a:r>
            <a:r>
              <a:rPr lang="en-US" b="1" dirty="0">
                <a:latin typeface="+mn-lt"/>
              </a:rPr>
              <a:t> (</a:t>
            </a:r>
            <a:r>
              <a:rPr lang="en-US" b="1" dirty="0" err="1">
                <a:latin typeface="+mn-lt"/>
              </a:rPr>
              <a:t>tiếp</a:t>
            </a:r>
            <a:r>
              <a:rPr lang="en-US" b="1" dirty="0">
                <a:latin typeface="+mn-lt"/>
              </a:rPr>
              <a:t>)</a:t>
            </a:r>
            <a:endParaRPr lang="en-GB" b="1" dirty="0">
              <a:latin typeface="+mn-lt"/>
            </a:endParaRPr>
          </a:p>
        </p:txBody>
      </p:sp>
      <p:sp>
        <p:nvSpPr>
          <p:cNvPr id="3" name="Content Placeholder 2"/>
          <p:cNvSpPr>
            <a:spLocks noGrp="1"/>
          </p:cNvSpPr>
          <p:nvPr>
            <p:ph sz="quarter" idx="13"/>
          </p:nvPr>
        </p:nvSpPr>
        <p:spPr>
          <a:xfrm>
            <a:off x="522514" y="1574801"/>
            <a:ext cx="11157857" cy="4882395"/>
          </a:xfrm>
        </p:spPr>
        <p:txBody>
          <a:bodyPr>
            <a:normAutofit fontScale="70000" lnSpcReduction="20000"/>
          </a:bodyPr>
          <a:lstStyle/>
          <a:p>
            <a:pPr marL="457200" lvl="1" indent="0">
              <a:buNone/>
            </a:pPr>
            <a:r>
              <a:rPr lang="en-US" sz="3100" b="1" i="1" cap="none" dirty="0">
                <a:solidFill>
                  <a:srgbClr val="FF0000"/>
                </a:solidFill>
                <a:latin typeface="+mn-lt"/>
              </a:rPr>
              <a:t>7. </a:t>
            </a:r>
            <a:r>
              <a:rPr lang="vi-VN" sz="3100" b="1" i="1" cap="none" dirty="0">
                <a:solidFill>
                  <a:srgbClr val="FF0000"/>
                </a:solidFill>
                <a:latin typeface="+mn-lt"/>
              </a:rPr>
              <a:t>Hành lang, cầu thang</a:t>
            </a:r>
            <a:endParaRPr lang="en-GB" sz="3100" b="1" i="1" cap="none" dirty="0">
              <a:solidFill>
                <a:srgbClr val="FF0000"/>
              </a:solidFill>
              <a:latin typeface="+mn-lt"/>
            </a:endParaRPr>
          </a:p>
          <a:p>
            <a:pPr marL="25400" indent="0">
              <a:buNone/>
            </a:pPr>
            <a:r>
              <a:rPr lang="en-US" sz="3100" cap="none" dirty="0">
                <a:latin typeface="+mn-lt"/>
              </a:rPr>
              <a:t>	</a:t>
            </a:r>
            <a:r>
              <a:rPr lang="vi-VN" sz="3100" cap="none" dirty="0">
                <a:latin typeface="+mn-lt"/>
              </a:rPr>
              <a:t>Đây là khu vực nhiều người qua lại, nhiều bụi, chất thải bám và đóng các kẽ bậc lên xuống, các góc cầu thang. Các tay cầm, vịn, song cầu thang nhiều người cầm nắm, nguy cơ lây nhiễm cao, nhất là cầu thang khu vực lây nhiễm và khi vào mùa dịch bệnh. Vệ sinh tối thiểu 2 lần/ngày và khi cần.</a:t>
            </a:r>
            <a:endParaRPr lang="en-GB" sz="3100" cap="none" dirty="0">
              <a:latin typeface="+mn-lt"/>
            </a:endParaRPr>
          </a:p>
          <a:p>
            <a:pPr marL="25400" lvl="0" indent="0">
              <a:buNone/>
            </a:pPr>
            <a:r>
              <a:rPr lang="en-US" sz="3100" cap="none" dirty="0">
                <a:latin typeface="+mn-lt"/>
              </a:rPr>
              <a:t>	- </a:t>
            </a:r>
            <a:r>
              <a:rPr lang="vi-VN" sz="3100" cap="none" dirty="0">
                <a:latin typeface="+mn-lt"/>
              </a:rPr>
              <a:t>Bước 1: chuẩn bị phương tiện vệ sinh bề mặt, pha hóa chất và đặt biển báo (nếu có).</a:t>
            </a:r>
            <a:endParaRPr lang="en-GB" sz="3100" cap="none" dirty="0">
              <a:latin typeface="+mn-lt"/>
            </a:endParaRPr>
          </a:p>
          <a:p>
            <a:pPr marL="25400" lvl="0" indent="0">
              <a:buNone/>
            </a:pPr>
            <a:r>
              <a:rPr lang="en-US" sz="3100" cap="none" dirty="0">
                <a:latin typeface="+mn-lt"/>
              </a:rPr>
              <a:t>	- </a:t>
            </a:r>
            <a:r>
              <a:rPr lang="vi-VN" sz="3100" cap="none" dirty="0">
                <a:latin typeface="+mn-lt"/>
              </a:rPr>
              <a:t>Bước 2: thu gom chất thải và quét dọn cầu thang.</a:t>
            </a:r>
            <a:endParaRPr lang="en-GB" sz="3100" cap="none" dirty="0">
              <a:latin typeface="+mn-lt"/>
            </a:endParaRPr>
          </a:p>
          <a:p>
            <a:pPr marL="25400" lvl="0" indent="0">
              <a:buNone/>
            </a:pPr>
            <a:r>
              <a:rPr lang="en-US" sz="3100" cap="none" dirty="0">
                <a:latin typeface="+mn-lt"/>
              </a:rPr>
              <a:t>	- </a:t>
            </a:r>
            <a:r>
              <a:rPr lang="vi-VN" sz="3100" cap="none" dirty="0">
                <a:latin typeface="+mn-lt"/>
              </a:rPr>
              <a:t>Bước 3: dùng tải sạch thấm xà phòng lau tay vịn, biển báo, bề mặt bậc thang, bờ tường, hành lang.. Lau lại bằng nước sạch, để khô. Nếu cầu thang bẩn nhiều, nên cọ với nước và xà phòng trước, sau đó dùng khăn lau lại.</a:t>
            </a:r>
            <a:endParaRPr lang="en-GB" sz="3100" cap="none" dirty="0">
              <a:latin typeface="+mn-lt"/>
            </a:endParaRPr>
          </a:p>
          <a:p>
            <a:pPr marL="25400" lvl="0" indent="0">
              <a:buNone/>
            </a:pPr>
            <a:r>
              <a:rPr lang="en-US" sz="3100" cap="none" dirty="0">
                <a:latin typeface="+mn-lt"/>
              </a:rPr>
              <a:t>	- </a:t>
            </a:r>
            <a:r>
              <a:rPr lang="vi-VN" sz="3100" cap="none" dirty="0">
                <a:latin typeface="+mn-lt"/>
              </a:rPr>
              <a:t>Bước 4: thu gom dụng cụ, rửa tay.</a:t>
            </a:r>
            <a:endParaRPr lang="en-GB" sz="3100" cap="none" dirty="0">
              <a:latin typeface="+mn-lt"/>
            </a:endParaRPr>
          </a:p>
          <a:p>
            <a:pPr marL="25400" indent="0">
              <a:buNone/>
            </a:pPr>
            <a:r>
              <a:rPr lang="en-US" sz="3100" b="1" i="1" cap="none" dirty="0">
                <a:latin typeface="+mn-lt"/>
              </a:rPr>
              <a:t>	</a:t>
            </a:r>
            <a:r>
              <a:rPr lang="vi-VN" sz="3100" b="1" i="1" cap="none" dirty="0">
                <a:latin typeface="+mn-lt"/>
              </a:rPr>
              <a:t>Lưu ý: </a:t>
            </a:r>
            <a:r>
              <a:rPr lang="vi-VN" sz="3100" i="1" cap="none" dirty="0">
                <a:latin typeface="+mn-lt"/>
              </a:rPr>
              <a:t>các tay vịn của cầu thang bộ nên được lau hằng ngày với hóa chất khử khuẩn sau khi đã lau sạch, vì đây là nơi mọi người thường xuyên cầm nắm, nên nguy cơ lây lan và phát tán mầm bệnh cao.</a:t>
            </a:r>
            <a:endParaRPr lang="en-GB" sz="3100" cap="none" dirty="0">
              <a:latin typeface="+mn-lt"/>
            </a:endParaRPr>
          </a:p>
          <a:p>
            <a:pPr marL="0" indent="0">
              <a:buNone/>
            </a:pPr>
            <a:endParaRPr lang="en-GB" dirty="0"/>
          </a:p>
          <a:p>
            <a:endParaRPr lang="en-GB" dirty="0"/>
          </a:p>
        </p:txBody>
      </p:sp>
    </p:spTree>
    <p:extLst>
      <p:ext uri="{BB962C8B-B14F-4D97-AF65-F5344CB8AC3E}">
        <p14:creationId xmlns:p14="http://schemas.microsoft.com/office/powerpoint/2010/main" val="181247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72"/>
        <p:cNvGrpSpPr/>
        <p:nvPr/>
      </p:nvGrpSpPr>
      <p:grpSpPr>
        <a:xfrm>
          <a:off x="0" y="0"/>
          <a:ext cx="0" cy="0"/>
          <a:chOff x="0" y="0"/>
          <a:chExt cx="0" cy="0"/>
        </a:xfrm>
      </p:grpSpPr>
      <p:sp>
        <p:nvSpPr>
          <p:cNvPr id="473" name="Google Shape;473;p34"/>
          <p:cNvSpPr txBox="1">
            <a:spLocks noGrp="1"/>
          </p:cNvSpPr>
          <p:nvPr>
            <p:ph type="ctrTitle"/>
          </p:nvPr>
        </p:nvSpPr>
        <p:spPr>
          <a:xfrm>
            <a:off x="360946" y="3021276"/>
            <a:ext cx="11512061"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057"/>
              </a:buClr>
              <a:buSzPts val="4400"/>
              <a:buFont typeface="Calibri"/>
              <a:buNone/>
            </a:pPr>
            <a:r>
              <a:rPr lang="en-US">
                <a:latin typeface="Calibri"/>
                <a:ea typeface="Calibri"/>
                <a:cs typeface="Calibri"/>
                <a:sym typeface="Calibri"/>
              </a:rPr>
              <a:t>TRÂN TRỌNG CÁM ƠN!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5"/>
          <p:cNvSpPr txBox="1"/>
          <p:nvPr/>
        </p:nvSpPr>
        <p:spPr>
          <a:xfrm>
            <a:off x="66634" y="1483245"/>
            <a:ext cx="6614419" cy="5047495"/>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Tăng</a:t>
            </a:r>
            <a:r>
              <a:rPr lang="en-US" sz="2000" dirty="0">
                <a:solidFill>
                  <a:schemeClr val="dk1"/>
                </a:solidFill>
                <a:latin typeface="Calibri"/>
                <a:ea typeface="Calibri"/>
                <a:cs typeface="Calibri"/>
                <a:sym typeface="Calibri"/>
              </a:rPr>
              <a:t> cao trên toàn thế giới sau đại dịch COVID-19, năm 2023 WHO </a:t>
            </a:r>
            <a:r>
              <a:rPr lang="en-US" sz="2000" dirty="0" err="1">
                <a:solidFill>
                  <a:schemeClr val="dk1"/>
                </a:solidFill>
                <a:latin typeface="Calibri"/>
                <a:ea typeface="Calibri"/>
                <a:cs typeface="Calibri"/>
                <a:sym typeface="Calibri"/>
              </a:rPr>
              <a:t>ước</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tính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có</a:t>
            </a:r>
            <a:r>
              <a:rPr lang="en-US" sz="2000" dirty="0">
                <a:solidFill>
                  <a:schemeClr val="dk1"/>
                </a:solidFill>
                <a:latin typeface="Calibri"/>
                <a:ea typeface="Calibri"/>
                <a:cs typeface="Calibri"/>
                <a:sym typeface="Calibri"/>
              </a:rPr>
              <a:t> trên </a:t>
            </a:r>
            <a:r>
              <a:rPr lang="en-US" sz="2000" b="1" dirty="0">
                <a:solidFill>
                  <a:schemeClr val="bg2"/>
                </a:solidFill>
                <a:latin typeface="Calibri"/>
                <a:ea typeface="Calibri"/>
                <a:cs typeface="Calibri"/>
                <a:sym typeface="Calibri"/>
              </a:rPr>
              <a:t>10 triệu ca mắc</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nhận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định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năm</a:t>
            </a:r>
            <a:r>
              <a:rPr lang="en-US" sz="2000" dirty="0">
                <a:solidFill>
                  <a:schemeClr val="dk1"/>
                </a:solidFill>
                <a:latin typeface="Calibri"/>
                <a:ea typeface="Calibri"/>
                <a:cs typeface="Calibri"/>
                <a:sym typeface="Calibri"/>
              </a:rPr>
              <a:t> 2024 số ca mắc tiếp tục </a:t>
            </a:r>
            <a:r>
              <a:rPr lang="en-US" sz="2000" dirty="0" err="1">
                <a:solidFill>
                  <a:schemeClr val="dk1"/>
                </a:solidFill>
                <a:latin typeface="Calibri"/>
                <a:ea typeface="Calibri"/>
                <a:cs typeface="Calibri"/>
                <a:sym typeface="Calibri"/>
              </a:rPr>
              <a:t>gia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tăng</a:t>
            </a:r>
            <a:endParaRPr lang="en-US" sz="2000" dirty="0">
              <a:solidFill>
                <a:schemeClr val="dk1"/>
              </a:solidFill>
              <a:latin typeface="Calibri"/>
              <a:ea typeface="Calibri"/>
              <a:cs typeface="Calibri"/>
              <a:sym typeface="Calibri"/>
            </a:endParaRPr>
          </a:p>
          <a:p>
            <a:pPr marR="0" lvl="0" algn="just" rtl="0">
              <a:spcBef>
                <a:spcPts val="0"/>
              </a:spcBef>
              <a:spcAft>
                <a:spcPts val="0"/>
              </a:spcAft>
            </a:pPr>
            <a:r>
              <a:rPr lang="en-US" sz="2000" dirty="0">
                <a:solidFill>
                  <a:schemeClr val="dk1"/>
                </a:solidFill>
                <a:latin typeface="Calibri"/>
                <a:ea typeface="Calibri"/>
                <a:cs typeface="Calibri"/>
                <a:sym typeface="Calibri"/>
              </a:rPr>
              <a:t>- </a:t>
            </a:r>
            <a:r>
              <a:rPr lang="en-US" sz="20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Năm</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2024: </a:t>
            </a:r>
            <a: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 quốc gia ghi nhận trường hợp mắc. Riêng tại </a:t>
            </a:r>
            <a:r>
              <a:rPr lang="en-US" sz="2000" b="1" dirty="0" err="1">
                <a:solidFill>
                  <a:schemeClr val="bg2"/>
                </a:solidFill>
                <a:latin typeface="Calibri" panose="020F0502020204030204" pitchFamily="34" charset="0"/>
                <a:ea typeface="Calibri" panose="020F0502020204030204" pitchFamily="34" charset="0"/>
                <a:cs typeface="Calibri" panose="020F0502020204030204" pitchFamily="34" charset="0"/>
                <a:sym typeface="Calibri"/>
              </a:rPr>
              <a:t>tại</a:t>
            </a:r>
            <a:r>
              <a:rPr lang="vi-VN" sz="2000" b="1" dirty="0">
                <a:solidFill>
                  <a:schemeClr val="bg2"/>
                </a:solidFill>
                <a:latin typeface="Calibri" panose="020F0502020204030204" pitchFamily="34" charset="0"/>
                <a:ea typeface="Calibri" panose="020F0502020204030204" pitchFamily="34" charset="0"/>
                <a:cs typeface="Calibri" panose="020F0502020204030204" pitchFamily="34" charset="0"/>
                <a:sym typeface="Calibri"/>
              </a:rPr>
              <a:t> Khu vực châu Âu, trung Á </a:t>
            </a:r>
            <a:r>
              <a:rPr lang="vi-V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đã ghi nhận số mắc bệnh Sởi </a:t>
            </a:r>
            <a:r>
              <a:rPr lang="vi-VN" sz="2000" dirty="0">
                <a:solidFill>
                  <a:schemeClr val="dk1"/>
                </a:solidFill>
                <a:latin typeface="Calibri"/>
                <a:ea typeface="Calibri"/>
                <a:cs typeface="Calibri"/>
                <a:sym typeface="Calibri"/>
              </a:rPr>
              <a:t>cao nhất trong 25 qua (kể từ năm 1997) với 127.350 ca mắc, số mắc năm 2024 cao gấp đôi năm 2023 </a:t>
            </a:r>
            <a:r>
              <a:rPr lang="en-US" sz="2000" dirty="0">
                <a:solidFill>
                  <a:schemeClr val="dk1"/>
                </a:solidFill>
                <a:latin typeface="Calibri"/>
                <a:ea typeface="Calibri"/>
                <a:cs typeface="Calibri"/>
                <a:sym typeface="Calibri"/>
              </a:rPr>
              <a:t>; Một số quốc gia </a:t>
            </a:r>
            <a:r>
              <a:rPr lang="en-US" sz="2000" dirty="0" err="1">
                <a:solidFill>
                  <a:schemeClr val="dk1"/>
                </a:solidFill>
                <a:latin typeface="Calibri"/>
                <a:ea typeface="Calibri"/>
                <a:cs typeface="Calibri"/>
                <a:sym typeface="Calibri"/>
              </a:rPr>
              <a:t>mắc</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cao</a:t>
            </a:r>
            <a:r>
              <a:rPr lang="en-US" sz="2000" dirty="0">
                <a:solidFill>
                  <a:schemeClr val="dk1"/>
                </a:solidFill>
                <a:latin typeface="Calibri"/>
                <a:ea typeface="Calibri"/>
                <a:cs typeface="Calibri"/>
                <a:sym typeface="Calibri"/>
              </a:rPr>
              <a:t>: </a:t>
            </a:r>
            <a:r>
              <a:rPr lang="vi-VN" sz="2000" dirty="0">
                <a:solidFill>
                  <a:schemeClr val="dk1"/>
                </a:solidFill>
                <a:latin typeface="Calibri"/>
                <a:ea typeface="Calibri"/>
                <a:cs typeface="Calibri"/>
                <a:sym typeface="Calibri"/>
              </a:rPr>
              <a:t>Romania (30.692 trường hợp) và Kazakhstan (28.147 trường hợp)</a:t>
            </a:r>
            <a:endParaRPr lang="en-US" sz="2000" dirty="0">
              <a:solidFill>
                <a:schemeClr val="dk1"/>
              </a:solidFill>
              <a:latin typeface="Calibri"/>
              <a:ea typeface="Calibri"/>
              <a:cs typeface="Calibri"/>
              <a:sym typeface="Calibri"/>
            </a:endParaRPr>
          </a:p>
          <a:p>
            <a:pPr marR="0" lvl="0" algn="just" rtl="0">
              <a:spcBef>
                <a:spcPts val="0"/>
              </a:spcBef>
              <a:spcAft>
                <a:spcPts val="0"/>
              </a:spcAft>
            </a:pPr>
            <a:r>
              <a:rPr lang="en-US" sz="2000" dirty="0">
                <a:solidFill>
                  <a:schemeClr val="bg2"/>
                </a:solidFill>
                <a:latin typeface="Calibri"/>
                <a:ea typeface="Calibri"/>
                <a:cs typeface="Calibri"/>
                <a:sym typeface="Calibri"/>
              </a:rPr>
              <a:t>- </a:t>
            </a:r>
            <a:r>
              <a:rPr lang="en-US" sz="2000" b="1" dirty="0">
                <a:solidFill>
                  <a:schemeClr val="bg2"/>
                </a:solidFill>
                <a:latin typeface="Calibri"/>
                <a:ea typeface="Calibri"/>
                <a:cs typeface="Calibri"/>
                <a:sym typeface="Calibri"/>
              </a:rPr>
              <a:t>Khu vực Tây Thái Bình Dương </a:t>
            </a:r>
            <a:r>
              <a:rPr lang="en-US" sz="2000" dirty="0">
                <a:solidFill>
                  <a:schemeClr val="dk1"/>
                </a:solidFill>
                <a:latin typeface="Calibri"/>
                <a:ea typeface="Calibri"/>
                <a:cs typeface="Calibri"/>
                <a:sym typeface="Calibri"/>
              </a:rPr>
              <a:t>tăng 255% từ năm 2022 đến năm 2023. </a:t>
            </a:r>
          </a:p>
          <a:p>
            <a:pPr marR="0" lvl="0" algn="just" rtl="0">
              <a:spcBef>
                <a:spcPts val="0"/>
              </a:spcBef>
              <a:spcAft>
                <a:spcPts val="0"/>
              </a:spcAft>
            </a:pPr>
            <a:r>
              <a:rPr lang="en-US" sz="2000" dirty="0">
                <a:solidFill>
                  <a:schemeClr val="dk1"/>
                </a:solidFill>
                <a:latin typeface="Calibri"/>
                <a:ea typeface="Calibri"/>
                <a:cs typeface="Calibri"/>
                <a:sym typeface="Calibri"/>
              </a:rPr>
              <a:t>- </a:t>
            </a:r>
            <a:r>
              <a:rPr lang="vi-VN" sz="2000" dirty="0">
                <a:solidFill>
                  <a:schemeClr val="dk1"/>
                </a:solidFill>
                <a:latin typeface="Calibri"/>
                <a:ea typeface="Calibri"/>
                <a:cs typeface="Calibri"/>
                <a:sym typeface="Calibri"/>
              </a:rPr>
              <a:t>Một số quốc gia trong </a:t>
            </a:r>
            <a:r>
              <a:rPr lang="vi-VN" sz="2000" b="1" dirty="0">
                <a:solidFill>
                  <a:schemeClr val="bg2"/>
                </a:solidFill>
                <a:latin typeface="Calibri"/>
                <a:ea typeface="Calibri"/>
                <a:cs typeface="Calibri"/>
                <a:sym typeface="Calibri"/>
              </a:rPr>
              <a:t>khu vực Đông Nam Á </a:t>
            </a:r>
            <a:r>
              <a:rPr lang="vi-VN" sz="2000" dirty="0">
                <a:solidFill>
                  <a:schemeClr val="dk1"/>
                </a:solidFill>
                <a:latin typeface="Calibri"/>
                <a:ea typeface="Calibri"/>
                <a:cs typeface="Calibri"/>
                <a:sym typeface="Calibri"/>
              </a:rPr>
              <a:t>cũng ghi nhận số mắc tăng cao như Thái Lan (7,507  trường hợp trong 2024)</a:t>
            </a:r>
            <a:endParaRPr lang="en-US" sz="2000" dirty="0">
              <a:solidFill>
                <a:schemeClr val="dk1"/>
              </a:solidFill>
              <a:latin typeface="Calibri"/>
              <a:ea typeface="Calibri"/>
              <a:cs typeface="Calibri"/>
              <a:sym typeface="Calibri"/>
            </a:endParaRPr>
          </a:p>
          <a:p>
            <a:pPr marR="0" lvl="0" algn="just" rtl="0">
              <a:spcBef>
                <a:spcPts val="0"/>
              </a:spcBef>
              <a:spcAft>
                <a:spcPts val="0"/>
              </a:spcAft>
            </a:pPr>
            <a:r>
              <a:rPr lang="en-US" sz="2000" dirty="0">
                <a:solidFill>
                  <a:schemeClr val="dk1"/>
                </a:solidFill>
                <a:latin typeface="Calibri"/>
                <a:ea typeface="Calibri"/>
                <a:cs typeface="Calibri"/>
                <a:sym typeface="Calibri"/>
              </a:rPr>
              <a:t>- </a:t>
            </a:r>
            <a:r>
              <a:rPr lang="en-US" sz="2000" b="1" dirty="0">
                <a:solidFill>
                  <a:schemeClr val="bg2"/>
                </a:solidFill>
                <a:latin typeface="Calibri"/>
                <a:ea typeface="Calibri"/>
                <a:cs typeface="Calibri"/>
                <a:sym typeface="Calibri"/>
              </a:rPr>
              <a:t>05 năm</a:t>
            </a:r>
            <a:r>
              <a:rPr lang="en-US" sz="2000" dirty="0">
                <a:solidFill>
                  <a:schemeClr val="bg2"/>
                </a:solidFill>
                <a:latin typeface="Calibri"/>
                <a:ea typeface="Calibri"/>
                <a:cs typeface="Calibri"/>
                <a:sym typeface="Calibri"/>
              </a:rPr>
              <a:t> </a:t>
            </a:r>
            <a:r>
              <a:rPr lang="en-US" sz="2000" dirty="0">
                <a:solidFill>
                  <a:schemeClr val="dk1"/>
                </a:solidFill>
                <a:latin typeface="Calibri"/>
                <a:ea typeface="Calibri"/>
                <a:cs typeface="Calibri"/>
                <a:sym typeface="Calibri"/>
              </a:rPr>
              <a:t>qua, dịch sởi bùng phát ở 103 quốc gia, nguyên nhân chính do </a:t>
            </a:r>
            <a:r>
              <a:rPr lang="en-US" sz="2000" b="1" dirty="0" err="1">
                <a:solidFill>
                  <a:schemeClr val="bg2"/>
                </a:solidFill>
                <a:latin typeface="Calibri"/>
                <a:ea typeface="Calibri"/>
                <a:cs typeface="Calibri"/>
                <a:sym typeface="Calibri"/>
              </a:rPr>
              <a:t>tỷ</a:t>
            </a:r>
            <a:r>
              <a:rPr lang="en-US" sz="2000" b="1" dirty="0">
                <a:solidFill>
                  <a:schemeClr val="bg2"/>
                </a:solidFill>
                <a:latin typeface="Calibri"/>
                <a:ea typeface="Calibri"/>
                <a:cs typeface="Calibri"/>
                <a:sym typeface="Calibri"/>
              </a:rPr>
              <a:t> lệ tiêm vắc xin thấp (&lt;=80%)</a:t>
            </a:r>
            <a:endParaRPr b="1" dirty="0">
              <a:solidFill>
                <a:schemeClr val="bg2"/>
              </a:solidFill>
            </a:endParaRPr>
          </a:p>
          <a:p>
            <a:pPr marL="0" marR="0" lvl="0" indent="0" algn="just" rtl="0">
              <a:spcBef>
                <a:spcPts val="1200"/>
              </a:spcBef>
              <a:spcAft>
                <a:spcPts val="0"/>
              </a:spcAft>
              <a:buNone/>
            </a:pPr>
            <a:endParaRPr sz="1200" dirty="0"/>
          </a:p>
        </p:txBody>
      </p:sp>
      <p:sp>
        <p:nvSpPr>
          <p:cNvPr id="95" name="Google Shape;95;p5"/>
          <p:cNvSpPr txBox="1"/>
          <p:nvPr/>
        </p:nvSpPr>
        <p:spPr>
          <a:xfrm>
            <a:off x="609600" y="0"/>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Tình hình Bệnh sởi trên thế giới</a:t>
            </a:r>
            <a:endParaRPr sz="40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51872CB-6E64-FB6A-9487-69E07BC76AD5}"/>
              </a:ext>
            </a:extLst>
          </p:cNvPr>
          <p:cNvPicPr>
            <a:picLocks noChangeAspect="1"/>
          </p:cNvPicPr>
          <p:nvPr/>
        </p:nvPicPr>
        <p:blipFill>
          <a:blip r:embed="rId3"/>
          <a:stretch>
            <a:fillRect/>
          </a:stretch>
        </p:blipFill>
        <p:spPr>
          <a:xfrm>
            <a:off x="6814038" y="1483245"/>
            <a:ext cx="5152293" cy="51285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grpSp>
        <p:nvGrpSpPr>
          <p:cNvPr id="178" name="Google Shape;178;p12"/>
          <p:cNvGrpSpPr/>
          <p:nvPr/>
        </p:nvGrpSpPr>
        <p:grpSpPr>
          <a:xfrm>
            <a:off x="219076" y="1323485"/>
            <a:ext cx="4175304" cy="1117678"/>
            <a:chOff x="446219" y="1435739"/>
            <a:chExt cx="3408345" cy="1117678"/>
          </a:xfrm>
        </p:grpSpPr>
        <p:sp>
          <p:nvSpPr>
            <p:cNvPr id="179" name="Google Shape;179;p12"/>
            <p:cNvSpPr/>
            <p:nvPr/>
          </p:nvSpPr>
          <p:spPr>
            <a:xfrm>
              <a:off x="446219" y="1483660"/>
              <a:ext cx="2276917"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057"/>
                </a:buClr>
                <a:buSzPts val="2000"/>
                <a:buFont typeface="Calibri"/>
                <a:buNone/>
              </a:pPr>
              <a:r>
                <a:rPr lang="en-US" b="0" i="0" u="none" strike="noStrike" cap="none" dirty="0">
                  <a:solidFill>
                    <a:srgbClr val="003057"/>
                  </a:solidFill>
                  <a:latin typeface="Calibri"/>
                  <a:ea typeface="Calibri"/>
                  <a:cs typeface="Calibri"/>
                  <a:sym typeface="Calibri"/>
                </a:rPr>
                <a:t>Sốt phát ban nghi sởi </a:t>
              </a:r>
              <a:r>
                <a:rPr lang="en-US" b="0" i="0" u="none" strike="noStrike" cap="none" dirty="0" err="1">
                  <a:solidFill>
                    <a:srgbClr val="003057"/>
                  </a:solidFill>
                  <a:latin typeface="Calibri"/>
                  <a:ea typeface="Calibri"/>
                  <a:cs typeface="Calibri"/>
                  <a:sym typeface="Calibri"/>
                </a:rPr>
                <a:t>năm</a:t>
              </a:r>
              <a:r>
                <a:rPr lang="en-US" b="0" i="0" u="none" strike="noStrike" cap="none" dirty="0">
                  <a:solidFill>
                    <a:srgbClr val="003057"/>
                  </a:solidFill>
                  <a:latin typeface="Calibri"/>
                  <a:ea typeface="Calibri"/>
                  <a:cs typeface="Calibri"/>
                  <a:sym typeface="Calibri"/>
                </a:rPr>
                <a:t> </a:t>
              </a:r>
              <a:r>
                <a:rPr lang="en-US" b="1" i="0" u="none" strike="noStrike" cap="none" dirty="0">
                  <a:solidFill>
                    <a:srgbClr val="003057"/>
                  </a:solidFill>
                  <a:latin typeface="Calibri"/>
                  <a:ea typeface="Calibri"/>
                  <a:cs typeface="Calibri"/>
                  <a:sym typeface="Calibri"/>
                </a:rPr>
                <a:t>2025</a:t>
              </a:r>
              <a:endParaRPr b="1" i="0" u="none" strike="noStrike" cap="none" dirty="0">
                <a:solidFill>
                  <a:srgbClr val="003057"/>
                </a:solidFill>
                <a:latin typeface="Calibri"/>
                <a:ea typeface="Calibri"/>
                <a:cs typeface="Calibri"/>
                <a:sym typeface="Calibri"/>
              </a:endParaRPr>
            </a:p>
          </p:txBody>
        </p:sp>
        <p:sp>
          <p:nvSpPr>
            <p:cNvPr id="180" name="Google Shape;180;p12"/>
            <p:cNvSpPr/>
            <p:nvPr/>
          </p:nvSpPr>
          <p:spPr>
            <a:xfrm>
              <a:off x="2417618" y="1435739"/>
              <a:ext cx="132189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F"/>
                </a:buClr>
                <a:buSzPts val="4000"/>
                <a:buFont typeface="Calibri"/>
                <a:buNone/>
              </a:pPr>
              <a:r>
                <a:rPr lang="en-US" sz="4000" b="1" dirty="0">
                  <a:solidFill>
                    <a:srgbClr val="0070CF"/>
                  </a:solidFill>
                  <a:latin typeface="Calibri"/>
                  <a:ea typeface="Calibri"/>
                  <a:cs typeface="Calibri"/>
                  <a:sym typeface="Calibri"/>
                </a:rPr>
                <a:t>38.807</a:t>
              </a:r>
              <a:endParaRPr dirty="0"/>
            </a:p>
          </p:txBody>
        </p:sp>
        <p:sp>
          <p:nvSpPr>
            <p:cNvPr id="181" name="Google Shape;181;p12"/>
            <p:cNvSpPr/>
            <p:nvPr/>
          </p:nvSpPr>
          <p:spPr>
            <a:xfrm>
              <a:off x="446219" y="1941372"/>
              <a:ext cx="3408345"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grpSp>
      <p:grpSp>
        <p:nvGrpSpPr>
          <p:cNvPr id="182" name="Google Shape;182;p12"/>
          <p:cNvGrpSpPr/>
          <p:nvPr/>
        </p:nvGrpSpPr>
        <p:grpSpPr>
          <a:xfrm>
            <a:off x="8448675" y="1313960"/>
            <a:ext cx="3553705" cy="1117678"/>
            <a:chOff x="6868976" y="1422548"/>
            <a:chExt cx="3759040" cy="1117678"/>
          </a:xfrm>
        </p:grpSpPr>
        <p:sp>
          <p:nvSpPr>
            <p:cNvPr id="183" name="Google Shape;183;p12"/>
            <p:cNvSpPr/>
            <p:nvPr/>
          </p:nvSpPr>
          <p:spPr>
            <a:xfrm>
              <a:off x="6868976" y="1470469"/>
              <a:ext cx="2637697"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057"/>
                </a:buClr>
                <a:buSzPts val="3000"/>
                <a:buFont typeface="Calibri"/>
                <a:buNone/>
              </a:pPr>
              <a:r>
                <a:rPr lang="en-US" sz="3000" b="0" i="0" u="none" strike="noStrike" cap="none">
                  <a:solidFill>
                    <a:srgbClr val="003057"/>
                  </a:solidFill>
                  <a:latin typeface="Calibri"/>
                  <a:ea typeface="Calibri"/>
                  <a:cs typeface="Calibri"/>
                  <a:sym typeface="Calibri"/>
                </a:rPr>
                <a:t>Số tử vong</a:t>
              </a:r>
              <a:endParaRPr sz="3000" b="0" i="0" u="none" strike="noStrike" cap="none">
                <a:solidFill>
                  <a:srgbClr val="003057"/>
                </a:solidFill>
                <a:latin typeface="Calibri"/>
                <a:ea typeface="Calibri"/>
                <a:cs typeface="Calibri"/>
                <a:sym typeface="Calibri"/>
              </a:endParaRPr>
            </a:p>
          </p:txBody>
        </p:sp>
        <p:sp>
          <p:nvSpPr>
            <p:cNvPr id="184" name="Google Shape;184;p12"/>
            <p:cNvSpPr/>
            <p:nvPr/>
          </p:nvSpPr>
          <p:spPr>
            <a:xfrm>
              <a:off x="8912138" y="1422548"/>
              <a:ext cx="74471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4000"/>
                <a:buFont typeface="Calibri"/>
                <a:buNone/>
              </a:pPr>
              <a:r>
                <a:rPr lang="en-US" sz="4000" b="1" dirty="0">
                  <a:solidFill>
                    <a:srgbClr val="C00000"/>
                  </a:solidFill>
                  <a:latin typeface="Calibri"/>
                  <a:ea typeface="Calibri"/>
                  <a:cs typeface="Calibri"/>
                  <a:sym typeface="Calibri"/>
                </a:rPr>
                <a:t>5</a:t>
              </a:r>
              <a:endParaRPr dirty="0"/>
            </a:p>
          </p:txBody>
        </p:sp>
        <p:sp>
          <p:nvSpPr>
            <p:cNvPr id="185" name="Google Shape;185;p12"/>
            <p:cNvSpPr/>
            <p:nvPr/>
          </p:nvSpPr>
          <p:spPr>
            <a:xfrm>
              <a:off x="6868976" y="1928181"/>
              <a:ext cx="3759040"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C00000"/>
                </a:buClr>
                <a:buSzPts val="2000"/>
                <a:buFont typeface="Calibri"/>
                <a:buNone/>
              </a:pPr>
              <a:endParaRPr sz="2000" b="0" i="1" u="none" strike="noStrike" cap="none" dirty="0">
                <a:solidFill>
                  <a:srgbClr val="C00000"/>
                </a:solidFill>
                <a:latin typeface="Calibri"/>
                <a:ea typeface="Calibri"/>
                <a:cs typeface="Calibri"/>
                <a:sym typeface="Calibri"/>
              </a:endParaRPr>
            </a:p>
          </p:txBody>
        </p:sp>
      </p:grpSp>
      <p:grpSp>
        <p:nvGrpSpPr>
          <p:cNvPr id="187" name="Google Shape;187;p12"/>
          <p:cNvGrpSpPr/>
          <p:nvPr/>
        </p:nvGrpSpPr>
        <p:grpSpPr>
          <a:xfrm>
            <a:off x="4472322" y="1323485"/>
            <a:ext cx="3713145" cy="1117678"/>
            <a:chOff x="446219" y="1435739"/>
            <a:chExt cx="3408345" cy="1117678"/>
          </a:xfrm>
        </p:grpSpPr>
        <p:sp>
          <p:nvSpPr>
            <p:cNvPr id="188" name="Google Shape;188;p12"/>
            <p:cNvSpPr/>
            <p:nvPr/>
          </p:nvSpPr>
          <p:spPr>
            <a:xfrm>
              <a:off x="446219" y="1483660"/>
              <a:ext cx="2276917"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057"/>
                </a:buClr>
                <a:buSzPts val="2400"/>
                <a:buFont typeface="Calibri"/>
                <a:buNone/>
              </a:pPr>
              <a:r>
                <a:rPr lang="en-US" sz="1600" b="0" i="0" u="none" strike="noStrike" cap="none" dirty="0">
                  <a:solidFill>
                    <a:srgbClr val="003057"/>
                  </a:solidFill>
                  <a:latin typeface="Calibri"/>
                  <a:ea typeface="Calibri"/>
                  <a:cs typeface="Calibri"/>
                  <a:sym typeface="Calibri"/>
                </a:rPr>
                <a:t>Sởi dương tính </a:t>
              </a:r>
              <a:r>
                <a:rPr lang="en-US" sz="1600" b="0" i="0" u="none" strike="noStrike" cap="none" dirty="0" err="1">
                  <a:solidFill>
                    <a:srgbClr val="003057"/>
                  </a:solidFill>
                  <a:latin typeface="Calibri"/>
                  <a:ea typeface="Calibri"/>
                  <a:cs typeface="Calibri"/>
                  <a:sym typeface="Calibri"/>
                </a:rPr>
                <a:t>năm</a:t>
              </a:r>
              <a:r>
                <a:rPr lang="en-US" sz="1600" b="0" i="0" u="none" strike="noStrike" cap="none" dirty="0">
                  <a:solidFill>
                    <a:srgbClr val="003057"/>
                  </a:solidFill>
                  <a:latin typeface="Calibri"/>
                  <a:ea typeface="Calibri"/>
                  <a:cs typeface="Calibri"/>
                  <a:sym typeface="Calibri"/>
                </a:rPr>
                <a:t> 2025</a:t>
              </a:r>
              <a:endParaRPr sz="1600" b="0" i="0" u="none" strike="noStrike" cap="none" dirty="0">
                <a:solidFill>
                  <a:srgbClr val="003057"/>
                </a:solidFill>
                <a:latin typeface="Calibri"/>
                <a:ea typeface="Calibri"/>
                <a:cs typeface="Calibri"/>
                <a:sym typeface="Calibri"/>
              </a:endParaRPr>
            </a:p>
          </p:txBody>
        </p:sp>
        <p:sp>
          <p:nvSpPr>
            <p:cNvPr id="189" name="Google Shape;189;p12"/>
            <p:cNvSpPr/>
            <p:nvPr/>
          </p:nvSpPr>
          <p:spPr>
            <a:xfrm>
              <a:off x="2419755" y="1435739"/>
              <a:ext cx="124805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F"/>
                </a:buClr>
                <a:buSzPts val="4000"/>
                <a:buFont typeface="Calibri"/>
                <a:buNone/>
              </a:pPr>
              <a:r>
                <a:rPr lang="en-US" sz="4000" b="1" dirty="0">
                  <a:solidFill>
                    <a:srgbClr val="0070CF"/>
                  </a:solidFill>
                  <a:latin typeface="Calibri"/>
                  <a:ea typeface="Calibri"/>
                  <a:cs typeface="Calibri"/>
                  <a:sym typeface="Calibri"/>
                </a:rPr>
                <a:t>3.447</a:t>
              </a:r>
              <a:endParaRPr dirty="0"/>
            </a:p>
          </p:txBody>
        </p:sp>
        <p:sp>
          <p:nvSpPr>
            <p:cNvPr id="190" name="Google Shape;190;p12"/>
            <p:cNvSpPr/>
            <p:nvPr/>
          </p:nvSpPr>
          <p:spPr>
            <a:xfrm>
              <a:off x="446219" y="1941372"/>
              <a:ext cx="3408345"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grpSp>
      <p:sp>
        <p:nvSpPr>
          <p:cNvPr id="195" name="Google Shape;195;p12"/>
          <p:cNvSpPr txBox="1"/>
          <p:nvPr/>
        </p:nvSpPr>
        <p:spPr>
          <a:xfrm>
            <a:off x="609600" y="1"/>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Tình hình Bệnh sởi tại Việt Nam 2025 </a:t>
            </a:r>
          </a:p>
        </p:txBody>
      </p:sp>
      <p:sp>
        <p:nvSpPr>
          <p:cNvPr id="196" name="Google Shape;196;p12"/>
          <p:cNvSpPr txBox="1"/>
          <p:nvPr/>
        </p:nvSpPr>
        <p:spPr>
          <a:xfrm>
            <a:off x="219074" y="2003135"/>
            <a:ext cx="8044336" cy="4791015"/>
          </a:xfrm>
          <a:prstGeom prst="rect">
            <a:avLst/>
          </a:prstGeom>
          <a:noFill/>
          <a:ln>
            <a:noFill/>
          </a:ln>
        </p:spPr>
        <p:txBody>
          <a:bodyPr spcFirstLastPara="1" wrap="square" lIns="91425" tIns="45700" rIns="91425" bIns="45700" anchor="t" anchorCtr="0">
            <a:spAutoFit/>
          </a:bodyPr>
          <a:lstStyle/>
          <a:p>
            <a:pPr algn="just">
              <a:spcBef>
                <a:spcPts val="500"/>
              </a:spcBef>
              <a:spcAft>
                <a:spcPts val="500"/>
              </a:spcAft>
              <a:buNone/>
            </a:pPr>
            <a:r>
              <a:rPr lang="pt-BR" sz="1700" b="1" i="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Từ đầu năm 2025 đến nay</a:t>
            </a:r>
            <a:r>
              <a:rPr lang="pt-BR" sz="17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cả nước ghi nhận rải rác 38.807 trường hợp nghi sởi tại 63 tỉnh, thành phố, trong đó có 3.447 trường hợp dương tính với sởi tại 61 tỉnh, thành phố; 05 trường hợp tử vong liên quan đến sởi. </a:t>
            </a:r>
            <a:r>
              <a:rPr lang="pt-BR"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Cao nhất tại khu vực miền Nam </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 miền Trung (19,2%), miền Bắc (15,1%), Tây Nguyên (8,7%).</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buNone/>
            </a:pPr>
            <a:r>
              <a:rPr lang="pt-BR" sz="1700" dirty="0">
                <a:latin typeface="Calibri" panose="020F0502020204030204" pitchFamily="34" charset="0"/>
                <a:ea typeface="Calibri" panose="020F0502020204030204" pitchFamily="34" charset="0"/>
                <a:cs typeface="Calibri" panose="020F0502020204030204" pitchFamily="34" charset="0"/>
              </a:rPr>
              <a:t>-</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Một số tỉnh, thành phố có số mắc xu hướng tăng cao</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Cao Bằng (582 ca), Nghệ An (737 ca), Quảng Nam (499 ca), Đà Nẵng (2043 ca), Khánh Hòa (1661 ca), Đắk Lắk (621 ca), Gia Lai (1879 ca), Kon Tum (624 ca), Đồng Tháp (1202 ca), An Giang (1046 ca), Lâm Đồng (476 ca). </a:t>
            </a:r>
          </a:p>
          <a:p>
            <a:pPr algn="just">
              <a:spcBef>
                <a:spcPts val="600"/>
              </a:spcBef>
              <a:spcAft>
                <a:spcPts val="600"/>
              </a:spcAft>
            </a:pPr>
            <a:r>
              <a:rPr lang="en-US" sz="1700" dirty="0">
                <a:latin typeface="Calibri" panose="020F0502020204030204" pitchFamily="34" charset="0"/>
                <a:ea typeface="Calibri" panose="020F0502020204030204" pitchFamily="34" charset="0"/>
                <a:cs typeface="Calibri" panose="020F0502020204030204" pitchFamily="34" charset="0"/>
              </a:rPr>
              <a: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Một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số</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tỉnh</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thành</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phố</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có số mắc cao nhưng bắt đầu chững lại và dần được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kiểm</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soát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Lào Cai (1180 ca), Hà Giang (6.017 ca), Hà Tĩnh (547 ca), Bình Thuận (1208 ca), Bạc Liêu (1167 ca), TP. Hồ Chí Minh (3321 ca), Bình Dương (2085 ca), Đồng Nai (4099 ca), Tây Ninh (668 ca), Cà Mau (1995 ca).</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buNone/>
            </a:pPr>
            <a:r>
              <a:rPr lang="en-US" sz="1700" dirty="0">
                <a:latin typeface="Calibri" panose="020F0502020204030204" pitchFamily="34" charset="0"/>
                <a:ea typeface="Calibri" panose="020F0502020204030204" pitchFamily="34" charset="0"/>
                <a:cs typeface="Calibri" panose="020F0502020204030204" pitchFamily="34" charset="0"/>
              </a:rPr>
              <a: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Một số tỉnh có số mắc thấp, tuy nhiên cần chú ý giám sát, phát hiện sớm ca bệnh, không để lây lan trong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cộng</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đồng</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Thái Nguyên (13 ca), Yên Bái (5 ca), Lạng Sơn (7 ca), Bắc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Kạn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(14 ca), Hòa Bình (8 ca), Bắc Giang (45 ca), Bắc Ninh (144 ca). </a:t>
            </a:r>
          </a:p>
          <a:p>
            <a:pPr marL="0" marR="0" lvl="0" indent="0" algn="just" rtl="0">
              <a:spcBef>
                <a:spcPts val="0"/>
              </a:spcBef>
              <a:spcAft>
                <a:spcPts val="0"/>
              </a:spcAft>
              <a:buNone/>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1">
            <a:extLst>
              <a:ext uri="{FF2B5EF4-FFF2-40B4-BE49-F238E27FC236}">
                <a16:creationId xmlns:a16="http://schemas.microsoft.com/office/drawing/2014/main" id="{DC1A6F3D-E540-D59B-3693-5B3846AE370A}"/>
              </a:ext>
            </a:extLst>
          </p:cNvPr>
          <p:cNvPicPr>
            <a:picLocks noChangeAspect="1"/>
          </p:cNvPicPr>
          <p:nvPr/>
        </p:nvPicPr>
        <p:blipFill>
          <a:blip r:embed="rId3"/>
          <a:stretch>
            <a:fillRect/>
          </a:stretch>
        </p:blipFill>
        <p:spPr>
          <a:xfrm>
            <a:off x="8263410" y="2247469"/>
            <a:ext cx="3815288" cy="4052586"/>
          </a:xfrm>
          <a:prstGeom prst="rect">
            <a:avLst/>
          </a:prstGeom>
        </p:spPr>
      </p:pic>
      <p:sp>
        <p:nvSpPr>
          <p:cNvPr id="4" name="TextBox 3">
            <a:extLst>
              <a:ext uri="{FF2B5EF4-FFF2-40B4-BE49-F238E27FC236}">
                <a16:creationId xmlns:a16="http://schemas.microsoft.com/office/drawing/2014/main" id="{D5A44C85-ECA1-0AD1-AC68-585B05AB57FF}"/>
              </a:ext>
            </a:extLst>
          </p:cNvPr>
          <p:cNvSpPr txBox="1"/>
          <p:nvPr/>
        </p:nvSpPr>
        <p:spPr>
          <a:xfrm>
            <a:off x="8695879" y="6317096"/>
            <a:ext cx="3306501" cy="461665"/>
          </a:xfrm>
          <a:prstGeom prst="rect">
            <a:avLst/>
          </a:prstGeom>
          <a:noFill/>
        </p:spPr>
        <p:txBody>
          <a:bodyPr wrap="square">
            <a:spAutoFit/>
          </a:bodyPr>
          <a:lstStyle/>
          <a:p>
            <a:pPr algn="ctr"/>
            <a:r>
              <a:rPr lang="en-US" sz="1200" b="1" spc="-30" dirty="0">
                <a:solidFill>
                  <a:schemeClr val="bg2"/>
                </a:solidFill>
                <a:effectLst/>
                <a:latin typeface="Verdana" panose="020B0604030504040204" pitchFamily="34" charset="0"/>
                <a:ea typeface="Verdana" panose="020B0604030504040204" pitchFamily="34" charset="0"/>
              </a:rPr>
              <a:t>Phân bố số mắc sốt phát ban nghi sởi theo khu vực, theo tuần năm 2025</a:t>
            </a:r>
            <a:endParaRPr lang="en-US" sz="1200" b="1" dirty="0">
              <a:solidFill>
                <a:schemeClr val="bg2"/>
              </a:solidFill>
              <a:effectLst/>
              <a:latin typeface="Verdana" panose="020B0604030504040204" pitchFamily="34" charset="0"/>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46517C8-54AE-46AE-A099-EFED90B97F84}"/>
              </a:ext>
            </a:extLst>
          </p:cNvPr>
          <p:cNvSpPr txBox="1">
            <a:spLocks/>
          </p:cNvSpPr>
          <p:nvPr/>
        </p:nvSpPr>
        <p:spPr bwMode="auto">
          <a:xfrm>
            <a:off x="1524000" y="6351"/>
            <a:ext cx="9144000" cy="7985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lnSpc>
                <a:spcPct val="90000"/>
              </a:lnSpc>
              <a:spcBef>
                <a:spcPts val="1000"/>
              </a:spcBef>
            </a:pPr>
            <a:r>
              <a:rPr lang="en-US" altLang="en-US" sz="2800">
                <a:solidFill>
                  <a:schemeClr val="bg1"/>
                </a:solidFill>
                <a:latin typeface="Arial" panose="020B0604020202020204" pitchFamily="34" charset="0"/>
              </a:rPr>
              <a:t>Phân bố trường hợp mắc sởi theo thời gian (2006-2025)</a:t>
            </a:r>
            <a:endParaRPr lang="en-US" altLang="en-US" sz="2800" b="1">
              <a:solidFill>
                <a:schemeClr val="bg1"/>
              </a:solidFill>
              <a:latin typeface="Arial" panose="020B0604020202020204" pitchFamily="34" charset="0"/>
            </a:endParaRPr>
          </a:p>
        </p:txBody>
      </p:sp>
      <p:sp>
        <p:nvSpPr>
          <p:cNvPr id="21506" name="Slide Number Placeholder 1">
            <a:extLst>
              <a:ext uri="{FF2B5EF4-FFF2-40B4-BE49-F238E27FC236}">
                <a16:creationId xmlns:a16="http://schemas.microsoft.com/office/drawing/2014/main" id="{FAE4973C-2E8D-04DA-A61B-E7A534502FE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7BF0CAD9-F11A-4A44-ABF6-DF72A4E4DA9D}" type="slidenum">
              <a:rPr lang="en-US" altLang="en-US" sz="900"/>
              <a:pPr/>
              <a:t>5</a:t>
            </a:fld>
            <a:endParaRPr lang="en-US" altLang="en-US" sz="900"/>
          </a:p>
        </p:txBody>
      </p:sp>
      <p:pic>
        <p:nvPicPr>
          <p:cNvPr id="21507" name="Picture 2">
            <a:extLst>
              <a:ext uri="{FF2B5EF4-FFF2-40B4-BE49-F238E27FC236}">
                <a16:creationId xmlns:a16="http://schemas.microsoft.com/office/drawing/2014/main" id="{E7B715F7-F00D-B3C7-E1D7-82D8556CF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1106487"/>
            <a:ext cx="11700934" cy="54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a:extLst>
              <a:ext uri="{FF2B5EF4-FFF2-40B4-BE49-F238E27FC236}">
                <a16:creationId xmlns:a16="http://schemas.microsoft.com/office/drawing/2014/main" id="{76E72968-42C0-BB10-3F9C-8C31DD049043}"/>
              </a:ext>
            </a:extLst>
          </p:cNvPr>
          <p:cNvSpPr txBox="1">
            <a:spLocks noChangeArrowheads="1"/>
          </p:cNvSpPr>
          <p:nvPr/>
        </p:nvSpPr>
        <p:spPr bwMode="auto">
          <a:xfrm>
            <a:off x="9867900" y="19050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sởi 1-10 tuổi 44 tỉnh</a:t>
            </a:r>
          </a:p>
        </p:txBody>
      </p:sp>
      <p:sp>
        <p:nvSpPr>
          <p:cNvPr id="21509" name="TextBox 10">
            <a:extLst>
              <a:ext uri="{FF2B5EF4-FFF2-40B4-BE49-F238E27FC236}">
                <a16:creationId xmlns:a16="http://schemas.microsoft.com/office/drawing/2014/main" id="{DE09125C-1B2D-1B87-9FEB-DE2455DD7B16}"/>
              </a:ext>
            </a:extLst>
          </p:cNvPr>
          <p:cNvSpPr txBox="1">
            <a:spLocks noChangeArrowheads="1"/>
          </p:cNvSpPr>
          <p:nvPr/>
        </p:nvSpPr>
        <p:spPr bwMode="auto">
          <a:xfrm>
            <a:off x="6934200" y="2344739"/>
            <a:ext cx="685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MR</a:t>
            </a:r>
          </a:p>
          <a:p>
            <a:pPr algn="ctr"/>
            <a:r>
              <a:rPr lang="en-US" altLang="vi-VN" sz="1000" b="1">
                <a:latin typeface="Arial" panose="020B0604020202020204" pitchFamily="34" charset="0"/>
              </a:rPr>
              <a:t>16-17 tuổi</a:t>
            </a:r>
          </a:p>
        </p:txBody>
      </p:sp>
      <p:sp>
        <p:nvSpPr>
          <p:cNvPr id="21510" name="TextBox 11">
            <a:extLst>
              <a:ext uri="{FF2B5EF4-FFF2-40B4-BE49-F238E27FC236}">
                <a16:creationId xmlns:a16="http://schemas.microsoft.com/office/drawing/2014/main" id="{B657463C-303C-6E02-7D2A-5570BC94B6FD}"/>
              </a:ext>
            </a:extLst>
          </p:cNvPr>
          <p:cNvSpPr txBox="1">
            <a:spLocks noChangeArrowheads="1"/>
          </p:cNvSpPr>
          <p:nvPr/>
        </p:nvSpPr>
        <p:spPr bwMode="auto">
          <a:xfrm>
            <a:off x="8305800" y="2514601"/>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MR</a:t>
            </a:r>
          </a:p>
          <a:p>
            <a:pPr algn="ctr"/>
            <a:r>
              <a:rPr lang="en-US" altLang="vi-VN" sz="1000" b="1">
                <a:latin typeface="Arial" panose="020B0604020202020204" pitchFamily="34" charset="0"/>
              </a:rPr>
              <a:t>2018-2020</a:t>
            </a:r>
          </a:p>
        </p:txBody>
      </p:sp>
      <p:sp>
        <p:nvSpPr>
          <p:cNvPr id="21511" name="TextBox 12">
            <a:extLst>
              <a:ext uri="{FF2B5EF4-FFF2-40B4-BE49-F238E27FC236}">
                <a16:creationId xmlns:a16="http://schemas.microsoft.com/office/drawing/2014/main" id="{4A7E5EF2-1EEB-EC0E-A255-025903CCB86F}"/>
              </a:ext>
            </a:extLst>
          </p:cNvPr>
          <p:cNvSpPr txBox="1">
            <a:spLocks noChangeArrowheads="1"/>
          </p:cNvSpPr>
          <p:nvPr/>
        </p:nvSpPr>
        <p:spPr bwMode="auto">
          <a:xfrm>
            <a:off x="6073775" y="2678114"/>
            <a:ext cx="685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MR</a:t>
            </a:r>
          </a:p>
          <a:p>
            <a:pPr algn="ctr"/>
            <a:r>
              <a:rPr lang="en-US" altLang="vi-VN" sz="1000" b="1">
                <a:latin typeface="Arial" panose="020B0604020202020204" pitchFamily="34" charset="0"/>
              </a:rPr>
              <a:t>1-16 tuổi</a:t>
            </a:r>
          </a:p>
        </p:txBody>
      </p:sp>
      <p:sp>
        <p:nvSpPr>
          <p:cNvPr id="21512" name="TextBox 13">
            <a:extLst>
              <a:ext uri="{FF2B5EF4-FFF2-40B4-BE49-F238E27FC236}">
                <a16:creationId xmlns:a16="http://schemas.microsoft.com/office/drawing/2014/main" id="{D68968CB-59AE-92EA-FE65-0E80B74C2355}"/>
              </a:ext>
            </a:extLst>
          </p:cNvPr>
          <p:cNvSpPr txBox="1">
            <a:spLocks noChangeArrowheads="1"/>
          </p:cNvSpPr>
          <p:nvPr/>
        </p:nvSpPr>
        <p:spPr bwMode="auto">
          <a:xfrm>
            <a:off x="2362200" y="2944814"/>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Mũi 2 6 tuổi (2006-2013)</a:t>
            </a:r>
          </a:p>
        </p:txBody>
      </p:sp>
      <p:sp>
        <p:nvSpPr>
          <p:cNvPr id="21513" name="TextBox 15">
            <a:extLst>
              <a:ext uri="{FF2B5EF4-FFF2-40B4-BE49-F238E27FC236}">
                <a16:creationId xmlns:a16="http://schemas.microsoft.com/office/drawing/2014/main" id="{285A60CD-2F7B-1251-3F69-DFBC9999DFB5}"/>
              </a:ext>
            </a:extLst>
          </p:cNvPr>
          <p:cNvSpPr txBox="1">
            <a:spLocks noChangeArrowheads="1"/>
          </p:cNvSpPr>
          <p:nvPr/>
        </p:nvSpPr>
        <p:spPr bwMode="auto">
          <a:xfrm>
            <a:off x="3736975" y="3074988"/>
            <a:ext cx="685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NCC</a:t>
            </a:r>
          </a:p>
        </p:txBody>
      </p:sp>
      <p:sp>
        <p:nvSpPr>
          <p:cNvPr id="21514" name="TextBox 16">
            <a:extLst>
              <a:ext uri="{FF2B5EF4-FFF2-40B4-BE49-F238E27FC236}">
                <a16:creationId xmlns:a16="http://schemas.microsoft.com/office/drawing/2014/main" id="{879A1DF1-500F-205B-C7D8-B4AB13F285CD}"/>
              </a:ext>
            </a:extLst>
          </p:cNvPr>
          <p:cNvSpPr txBox="1">
            <a:spLocks noChangeArrowheads="1"/>
          </p:cNvSpPr>
          <p:nvPr/>
        </p:nvSpPr>
        <p:spPr bwMode="auto">
          <a:xfrm>
            <a:off x="4768850" y="33051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toàn quốc</a:t>
            </a:r>
          </a:p>
        </p:txBody>
      </p:sp>
      <p:cxnSp>
        <p:nvCxnSpPr>
          <p:cNvPr id="21515" name="Straight Arrow Connector 5">
            <a:extLst>
              <a:ext uri="{FF2B5EF4-FFF2-40B4-BE49-F238E27FC236}">
                <a16:creationId xmlns:a16="http://schemas.microsoft.com/office/drawing/2014/main" id="{C1F5BE1B-F91B-191E-AD91-6E0015ECBF59}"/>
              </a:ext>
            </a:extLst>
          </p:cNvPr>
          <p:cNvCxnSpPr>
            <a:cxnSpLocks noChangeShapeType="1"/>
          </p:cNvCxnSpPr>
          <p:nvPr/>
        </p:nvCxnSpPr>
        <p:spPr bwMode="auto">
          <a:xfrm>
            <a:off x="2590800" y="3652839"/>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6" name="Straight Arrow Connector 19">
            <a:extLst>
              <a:ext uri="{FF2B5EF4-FFF2-40B4-BE49-F238E27FC236}">
                <a16:creationId xmlns:a16="http://schemas.microsoft.com/office/drawing/2014/main" id="{747DE821-05BE-1A8D-829E-C2E86C0AB9BE}"/>
              </a:ext>
            </a:extLst>
          </p:cNvPr>
          <p:cNvCxnSpPr>
            <a:cxnSpLocks noChangeShapeType="1"/>
          </p:cNvCxnSpPr>
          <p:nvPr/>
        </p:nvCxnSpPr>
        <p:spPr bwMode="auto">
          <a:xfrm>
            <a:off x="3962400" y="3363914"/>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7" name="Straight Arrow Connector 20">
            <a:extLst>
              <a:ext uri="{FF2B5EF4-FFF2-40B4-BE49-F238E27FC236}">
                <a16:creationId xmlns:a16="http://schemas.microsoft.com/office/drawing/2014/main" id="{09D80541-DE44-C050-D4D4-D5D9F43BFD50}"/>
              </a:ext>
            </a:extLst>
          </p:cNvPr>
          <p:cNvCxnSpPr>
            <a:cxnSpLocks noChangeShapeType="1"/>
          </p:cNvCxnSpPr>
          <p:nvPr/>
        </p:nvCxnSpPr>
        <p:spPr bwMode="auto">
          <a:xfrm>
            <a:off x="5118100" y="3705226"/>
            <a:ext cx="0" cy="5810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8" name="Straight Arrow Connector 21">
            <a:extLst>
              <a:ext uri="{FF2B5EF4-FFF2-40B4-BE49-F238E27FC236}">
                <a16:creationId xmlns:a16="http://schemas.microsoft.com/office/drawing/2014/main" id="{90216BA9-264A-6412-D247-6981032BF76E}"/>
              </a:ext>
            </a:extLst>
          </p:cNvPr>
          <p:cNvCxnSpPr>
            <a:cxnSpLocks noChangeShapeType="1"/>
          </p:cNvCxnSpPr>
          <p:nvPr/>
        </p:nvCxnSpPr>
        <p:spPr bwMode="auto">
          <a:xfrm>
            <a:off x="6413500" y="3335339"/>
            <a:ext cx="0" cy="5810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9" name="Straight Arrow Connector 22">
            <a:extLst>
              <a:ext uri="{FF2B5EF4-FFF2-40B4-BE49-F238E27FC236}">
                <a16:creationId xmlns:a16="http://schemas.microsoft.com/office/drawing/2014/main" id="{7C92FBDD-1224-B057-D869-99A8E3C181EE}"/>
              </a:ext>
            </a:extLst>
          </p:cNvPr>
          <p:cNvCxnSpPr>
            <a:cxnSpLocks noChangeShapeType="1"/>
          </p:cNvCxnSpPr>
          <p:nvPr/>
        </p:nvCxnSpPr>
        <p:spPr bwMode="auto">
          <a:xfrm>
            <a:off x="7277100" y="3173414"/>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0" name="Straight Arrow Connector 23">
            <a:extLst>
              <a:ext uri="{FF2B5EF4-FFF2-40B4-BE49-F238E27FC236}">
                <a16:creationId xmlns:a16="http://schemas.microsoft.com/office/drawing/2014/main" id="{BAEDAEAE-658D-20BC-24F5-5014868DD34F}"/>
              </a:ext>
            </a:extLst>
          </p:cNvPr>
          <p:cNvCxnSpPr>
            <a:cxnSpLocks noChangeShapeType="1"/>
          </p:cNvCxnSpPr>
          <p:nvPr/>
        </p:nvCxnSpPr>
        <p:spPr bwMode="auto">
          <a:xfrm>
            <a:off x="8588375" y="3232150"/>
            <a:ext cx="0" cy="5794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1" name="Straight Arrow Connector 24">
            <a:extLst>
              <a:ext uri="{FF2B5EF4-FFF2-40B4-BE49-F238E27FC236}">
                <a16:creationId xmlns:a16="http://schemas.microsoft.com/office/drawing/2014/main" id="{565BFAEC-BBAB-7552-642F-D90D176C1E7E}"/>
              </a:ext>
            </a:extLst>
          </p:cNvPr>
          <p:cNvCxnSpPr>
            <a:cxnSpLocks noChangeShapeType="1"/>
          </p:cNvCxnSpPr>
          <p:nvPr/>
        </p:nvCxnSpPr>
        <p:spPr bwMode="auto">
          <a:xfrm>
            <a:off x="10207625" y="2786064"/>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F942CFCA-CD57-FE63-DF24-91A2347F5413}"/>
              </a:ext>
            </a:extLst>
          </p:cNvPr>
          <p:cNvSpPr txBox="1">
            <a:spLocks/>
          </p:cNvSpPr>
          <p:nvPr/>
        </p:nvSpPr>
        <p:spPr bwMode="auto">
          <a:xfrm>
            <a:off x="1388533" y="328084"/>
            <a:ext cx="9144000" cy="7985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lnSpc>
                <a:spcPct val="90000"/>
              </a:lnSpc>
              <a:spcBef>
                <a:spcPts val="1000"/>
              </a:spcBef>
            </a:pPr>
            <a:r>
              <a:rPr lang="en-US" altLang="en-US" sz="2800" dirty="0" err="1">
                <a:solidFill>
                  <a:schemeClr val="bg1"/>
                </a:solidFill>
                <a:latin typeface="Arial" panose="020B0604020202020204" pitchFamily="34" charset="0"/>
              </a:rPr>
              <a:t>Phân</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bố</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trường</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hợp</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mắc</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sởi</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theo</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nhóm</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tuổi</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năm</a:t>
            </a:r>
            <a:r>
              <a:rPr lang="en-US" altLang="en-US" sz="2800" dirty="0">
                <a:solidFill>
                  <a:schemeClr val="bg1"/>
                </a:solidFill>
                <a:latin typeface="Arial" panose="020B0604020202020204" pitchFamily="34" charset="0"/>
              </a:rPr>
              <a:t> 2024-2025 (n=9.719)</a:t>
            </a:r>
            <a:endParaRPr lang="en-US" altLang="en-US" sz="2800" b="1" dirty="0">
              <a:solidFill>
                <a:schemeClr val="bg1"/>
              </a:solidFill>
              <a:latin typeface="Arial" panose="020B0604020202020204" pitchFamily="34" charset="0"/>
            </a:endParaRPr>
          </a:p>
        </p:txBody>
      </p:sp>
      <p:sp>
        <p:nvSpPr>
          <p:cNvPr id="23554" name="Slide Number Placeholder 1">
            <a:extLst>
              <a:ext uri="{FF2B5EF4-FFF2-40B4-BE49-F238E27FC236}">
                <a16:creationId xmlns:a16="http://schemas.microsoft.com/office/drawing/2014/main" id="{CF857A67-AF60-214F-ED16-682855E6D56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7DA9ABC7-3BB3-4F9A-A8D4-3BD74128A3AA}" type="slidenum">
              <a:rPr lang="en-US" altLang="en-US" sz="900"/>
              <a:pPr/>
              <a:t>6</a:t>
            </a:fld>
            <a:endParaRPr lang="en-US" altLang="en-US" sz="900"/>
          </a:p>
        </p:txBody>
      </p:sp>
      <p:graphicFrame>
        <p:nvGraphicFramePr>
          <p:cNvPr id="2" name="Chart 1">
            <a:extLst>
              <a:ext uri="{FF2B5EF4-FFF2-40B4-BE49-F238E27FC236}">
                <a16:creationId xmlns:a16="http://schemas.microsoft.com/office/drawing/2014/main" id="{22DDE3CD-4605-708E-EF6B-B1EE7875F73D}"/>
              </a:ext>
            </a:extLst>
          </p:cNvPr>
          <p:cNvGraphicFramePr>
            <a:graphicFrameLocks/>
          </p:cNvGraphicFramePr>
          <p:nvPr>
            <p:extLst>
              <p:ext uri="{D42A27DB-BD31-4B8C-83A1-F6EECF244321}">
                <p14:modId xmlns:p14="http://schemas.microsoft.com/office/powerpoint/2010/main" val="3229660996"/>
              </p:ext>
            </p:extLst>
          </p:nvPr>
        </p:nvGraphicFramePr>
        <p:xfrm>
          <a:off x="541867" y="1625600"/>
          <a:ext cx="10989733" cy="49043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ACC6DABA-9DD4-03EB-9430-20867454E468}"/>
            </a:ext>
          </a:extLst>
        </p:cNvPr>
        <p:cNvGrpSpPr/>
        <p:nvPr/>
      </p:nvGrpSpPr>
      <p:grpSpPr>
        <a:xfrm>
          <a:off x="0" y="0"/>
          <a:ext cx="0" cy="0"/>
          <a:chOff x="0" y="0"/>
          <a:chExt cx="0" cy="0"/>
        </a:xfrm>
      </p:grpSpPr>
      <p:sp>
        <p:nvSpPr>
          <p:cNvPr id="181" name="Google Shape;181;p12">
            <a:extLst>
              <a:ext uri="{FF2B5EF4-FFF2-40B4-BE49-F238E27FC236}">
                <a16:creationId xmlns:a16="http://schemas.microsoft.com/office/drawing/2014/main" id="{0F083728-196D-0937-D0A6-9B38F5F29B8C}"/>
              </a:ext>
            </a:extLst>
          </p:cNvPr>
          <p:cNvSpPr/>
          <p:nvPr/>
        </p:nvSpPr>
        <p:spPr>
          <a:xfrm>
            <a:off x="219076" y="1829118"/>
            <a:ext cx="4175304"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sp>
        <p:nvSpPr>
          <p:cNvPr id="190" name="Google Shape;190;p12">
            <a:extLst>
              <a:ext uri="{FF2B5EF4-FFF2-40B4-BE49-F238E27FC236}">
                <a16:creationId xmlns:a16="http://schemas.microsoft.com/office/drawing/2014/main" id="{0E2B1169-E929-090C-932B-14F4F164758D}"/>
              </a:ext>
            </a:extLst>
          </p:cNvPr>
          <p:cNvSpPr/>
          <p:nvPr/>
        </p:nvSpPr>
        <p:spPr>
          <a:xfrm>
            <a:off x="4472322" y="1829118"/>
            <a:ext cx="3713145"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sp>
        <p:nvSpPr>
          <p:cNvPr id="195" name="Google Shape;195;p12">
            <a:extLst>
              <a:ext uri="{FF2B5EF4-FFF2-40B4-BE49-F238E27FC236}">
                <a16:creationId xmlns:a16="http://schemas.microsoft.com/office/drawing/2014/main" id="{A72D68D9-A6E8-21AF-C92C-F5BE618F404D}"/>
              </a:ext>
            </a:extLst>
          </p:cNvPr>
          <p:cNvSpPr txBox="1"/>
          <p:nvPr/>
        </p:nvSpPr>
        <p:spPr>
          <a:xfrm>
            <a:off x="609600" y="1"/>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Tình hình Bệnh sởi </a:t>
            </a:r>
            <a:r>
              <a:rPr lang="en-US" sz="4000" dirty="0" err="1">
                <a:solidFill>
                  <a:schemeClr val="lt1"/>
                </a:solidFill>
                <a:latin typeface="Calibri"/>
                <a:ea typeface="Calibri"/>
                <a:cs typeface="Calibri"/>
                <a:sym typeface="Calibri"/>
              </a:rPr>
              <a:t>tại</a:t>
            </a:r>
            <a:r>
              <a:rPr lang="en-US" sz="4000" dirty="0">
                <a:solidFill>
                  <a:schemeClr val="lt1"/>
                </a:solidFill>
                <a:latin typeface="Calibri"/>
                <a:ea typeface="Calibri"/>
                <a:cs typeface="Calibri"/>
                <a:sym typeface="Calibri"/>
              </a:rPr>
              <a:t> Hải </a:t>
            </a:r>
            <a:r>
              <a:rPr lang="en-US" sz="4000" dirty="0" err="1">
                <a:solidFill>
                  <a:schemeClr val="lt1"/>
                </a:solidFill>
                <a:latin typeface="Calibri"/>
                <a:ea typeface="Calibri"/>
                <a:cs typeface="Calibri"/>
                <a:sym typeface="Calibri"/>
              </a:rPr>
              <a:t>Phòng</a:t>
            </a:r>
            <a:r>
              <a:rPr lang="en-US" sz="4000" dirty="0">
                <a:solidFill>
                  <a:schemeClr val="lt1"/>
                </a:solidFill>
                <a:latin typeface="Calibri"/>
                <a:ea typeface="Calibri"/>
                <a:cs typeface="Calibri"/>
                <a:sym typeface="Calibri"/>
              </a:rPr>
              <a:t> 2025 </a:t>
            </a:r>
          </a:p>
        </p:txBody>
      </p:sp>
      <p:sp>
        <p:nvSpPr>
          <p:cNvPr id="196" name="Google Shape;196;p12">
            <a:extLst>
              <a:ext uri="{FF2B5EF4-FFF2-40B4-BE49-F238E27FC236}">
                <a16:creationId xmlns:a16="http://schemas.microsoft.com/office/drawing/2014/main" id="{1FD98646-C3C2-9C9E-6E5F-550C9A241036}"/>
              </a:ext>
            </a:extLst>
          </p:cNvPr>
          <p:cNvSpPr txBox="1"/>
          <p:nvPr/>
        </p:nvSpPr>
        <p:spPr>
          <a:xfrm>
            <a:off x="219076" y="1595320"/>
            <a:ext cx="7578548" cy="5119310"/>
          </a:xfrm>
          <a:prstGeom prst="rect">
            <a:avLst/>
          </a:prstGeom>
          <a:noFill/>
          <a:ln>
            <a:noFill/>
          </a:ln>
        </p:spPr>
        <p:txBody>
          <a:bodyPr spcFirstLastPara="1" wrap="square" lIns="91425" tIns="45700" rIns="91425" bIns="45700" anchor="t" anchorCtr="0">
            <a:spAutoFit/>
          </a:bodyPr>
          <a:lstStyle/>
          <a:p>
            <a:pPr algn="just">
              <a:spcBef>
                <a:spcPts val="600"/>
              </a:spcBef>
            </a:pPr>
            <a:r>
              <a:rPr lang="en-US" sz="1800" b="1" dirty="0" err="1">
                <a:solidFill>
                  <a:srgbClr val="FF0000"/>
                </a:solidFill>
                <a:effectLst/>
                <a:latin typeface="Times New Roman" panose="02020603050405020304" pitchFamily="18" charset="0"/>
                <a:ea typeface="Times New Roman" panose="02020603050405020304" pitchFamily="18" charset="0"/>
              </a:rPr>
              <a:t>Từ</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ngày</a:t>
            </a:r>
            <a:r>
              <a:rPr lang="en-US" sz="1800" b="1" dirty="0">
                <a:solidFill>
                  <a:srgbClr val="FF0000"/>
                </a:solidFill>
                <a:effectLst/>
                <a:latin typeface="Times New Roman" panose="02020603050405020304" pitchFamily="18" charset="0"/>
                <a:ea typeface="Times New Roman" panose="02020603050405020304" pitchFamily="18" charset="0"/>
              </a:rPr>
              <a:t> 01/01/2025 </a:t>
            </a:r>
            <a:r>
              <a:rPr lang="en-US" sz="1800" b="1" dirty="0" err="1">
                <a:solidFill>
                  <a:srgbClr val="FF0000"/>
                </a:solidFill>
                <a:effectLst/>
                <a:latin typeface="Times New Roman" panose="02020603050405020304" pitchFamily="18" charset="0"/>
                <a:ea typeface="Times New Roman" panose="02020603050405020304" pitchFamily="18" charset="0"/>
              </a:rPr>
              <a:t>đến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ngày</a:t>
            </a:r>
            <a:r>
              <a:rPr lang="en-US" sz="1800" b="1" dirty="0">
                <a:solidFill>
                  <a:srgbClr val="FF0000"/>
                </a:solidFill>
                <a:effectLst/>
                <a:latin typeface="Times New Roman" panose="02020603050405020304" pitchFamily="18" charset="0"/>
                <a:ea typeface="Times New Roman" panose="02020603050405020304" pitchFamily="18" charset="0"/>
              </a:rPr>
              <a:t> 14/3/2025:</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156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mắc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trường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hợp</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tử</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vong</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xu </a:t>
            </a:r>
            <a:r>
              <a:rPr lang="en-US" sz="1800" dirty="0" err="1">
                <a:effectLst/>
                <a:latin typeface="Times New Roman" panose="02020603050405020304" pitchFamily="18" charset="0"/>
                <a:ea typeface="Times New Roman" panose="02020603050405020304" pitchFamily="18" charset="0"/>
              </a:rPr>
              <a:t>hướng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đây</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mắc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14/15 </a:t>
            </a:r>
            <a:r>
              <a:rPr lang="en-US" sz="1800" dirty="0" err="1">
                <a:effectLst/>
                <a:latin typeface="Times New Roman" panose="02020603050405020304" pitchFamily="18" charset="0"/>
                <a:ea typeface="Times New Roman" panose="02020603050405020304" pitchFamily="18" charset="0"/>
              </a:rPr>
              <a:t>quận</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đảo</a:t>
            </a:r>
            <a:r>
              <a:rPr lang="en-US" sz="1800" dirty="0">
                <a:effectLst/>
                <a:latin typeface="Times New Roman" panose="02020603050405020304" pitchFamily="18" charset="0"/>
                <a:ea typeface="Times New Roman" panose="02020603050405020304" pitchFamily="18" charset="0"/>
              </a:rPr>
              <a:t> Bạch Long </a:t>
            </a:r>
            <a:r>
              <a:rPr lang="en-US" sz="1800" dirty="0" err="1">
                <a:effectLst/>
                <a:latin typeface="Times New Roman" panose="02020603050405020304" pitchFamily="18" charset="0"/>
                <a:ea typeface="Times New Roman" panose="02020603050405020304" pitchFamily="18" charset="0"/>
              </a:rPr>
              <a:t>Vỹ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mắc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Lê </a:t>
            </a:r>
            <a:r>
              <a:rPr lang="en-US" sz="1800" dirty="0" err="1">
                <a:effectLst/>
                <a:latin typeface="Times New Roman" panose="02020603050405020304" pitchFamily="18" charset="0"/>
                <a:ea typeface="Times New Roman" panose="02020603050405020304" pitchFamily="18" charset="0"/>
              </a:rPr>
              <a:t>Chân</a:t>
            </a:r>
            <a:r>
              <a:rPr lang="en-US" sz="1800" dirty="0">
                <a:effectLst/>
                <a:latin typeface="Times New Roman" panose="02020603050405020304" pitchFamily="18" charset="0"/>
                <a:ea typeface="Times New Roman" panose="02020603050405020304" pitchFamily="18" charset="0"/>
              </a:rPr>
              <a:t> (27 ca); Hải An (21 ca);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Nguyên (19 ca); An </a:t>
            </a:r>
            <a:r>
              <a:rPr lang="en-US" sz="1800" dirty="0" err="1">
                <a:effectLst/>
                <a:latin typeface="Times New Roman" panose="02020603050405020304" pitchFamily="18" charset="0"/>
                <a:ea typeface="Times New Roman" panose="02020603050405020304" pitchFamily="18" charset="0"/>
              </a:rPr>
              <a:t>Lão</a:t>
            </a:r>
            <a:r>
              <a:rPr lang="en-US" sz="1800" dirty="0">
                <a:effectLst/>
                <a:latin typeface="Times New Roman" panose="02020603050405020304" pitchFamily="18" charset="0"/>
                <a:ea typeface="Times New Roman" panose="02020603050405020304" pitchFamily="18" charset="0"/>
              </a:rPr>
              <a:t> (16 ca);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An (15 ca).</a:t>
            </a:r>
          </a:p>
          <a:p>
            <a:pPr algn="just">
              <a:spcBef>
                <a:spcPts val="600"/>
              </a:spcBef>
            </a:pPr>
            <a:r>
              <a:rPr lang="en-US" sz="1800" b="1" dirty="0" err="1">
                <a:solidFill>
                  <a:srgbClr val="FF0000"/>
                </a:solidFill>
                <a:effectLst/>
                <a:latin typeface="Times New Roman" panose="02020603050405020304" pitchFamily="18" charset="0"/>
                <a:ea typeface="Times New Roman" panose="02020603050405020304" pitchFamily="18" charset="0"/>
              </a:rPr>
              <a:t>Số</a:t>
            </a:r>
            <a:r>
              <a:rPr lang="en-US" sz="1800" b="1" dirty="0">
                <a:solidFill>
                  <a:srgbClr val="FF0000"/>
                </a:solidFill>
                <a:effectLst/>
                <a:latin typeface="Times New Roman" panose="02020603050405020304" pitchFamily="18" charset="0"/>
                <a:ea typeface="Times New Roman" panose="02020603050405020304" pitchFamily="18" charset="0"/>
              </a:rPr>
              <a:t> ca </a:t>
            </a:r>
            <a:r>
              <a:rPr lang="en-US" sz="1800" b="1" dirty="0" err="1">
                <a:solidFill>
                  <a:srgbClr val="FF0000"/>
                </a:solidFill>
                <a:effectLst/>
                <a:latin typeface="Times New Roman" panose="02020603050405020304" pitchFamily="18" charset="0"/>
                <a:ea typeface="Times New Roman" panose="02020603050405020304" pitchFamily="18" charset="0"/>
              </a:rPr>
              <a:t>mắc</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Sởi</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phân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bố</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theo</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độ</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tuổi</a:t>
            </a:r>
            <a:r>
              <a:rPr lang="en-US" sz="1800" b="1" dirty="0">
                <a:solidFill>
                  <a:srgbClr val="FF0000"/>
                </a:solidFill>
                <a:effectLst/>
                <a:latin typeface="Times New Roman" panose="02020603050405020304" pitchFamily="18" charset="0"/>
                <a:ea typeface="Times New Roman" panose="02020603050405020304" pitchFamily="18" charset="0"/>
              </a:rPr>
              <a:t>:</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9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21 ca (13,5%)</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9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24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39 ca (25%)</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10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58 ca (37,2%)</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10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38 ca (24,4% )</a:t>
            </a:r>
          </a:p>
          <a:p>
            <a:pPr algn="just">
              <a:spcBef>
                <a:spcPts val="600"/>
              </a:spcBef>
            </a:pPr>
            <a:r>
              <a:rPr lang="en-US" sz="1800" b="1" dirty="0" err="1">
                <a:solidFill>
                  <a:srgbClr val="FF0000"/>
                </a:solidFill>
                <a:effectLst/>
                <a:latin typeface="Times New Roman" panose="02020603050405020304" pitchFamily="18" charset="0"/>
                <a:ea typeface="Times New Roman" panose="02020603050405020304" pitchFamily="18" charset="0"/>
              </a:rPr>
              <a:t>Số</a:t>
            </a:r>
            <a:r>
              <a:rPr lang="en-US" sz="1800" b="1" dirty="0">
                <a:solidFill>
                  <a:srgbClr val="FF0000"/>
                </a:solidFill>
                <a:effectLst/>
                <a:latin typeface="Times New Roman" panose="02020603050405020304" pitchFamily="18" charset="0"/>
                <a:ea typeface="Times New Roman" panose="02020603050405020304" pitchFamily="18" charset="0"/>
              </a:rPr>
              <a:t> ca </a:t>
            </a:r>
            <a:r>
              <a:rPr lang="en-US" sz="1800" b="1" dirty="0" err="1">
                <a:solidFill>
                  <a:srgbClr val="FF0000"/>
                </a:solidFill>
                <a:effectLst/>
                <a:latin typeface="Times New Roman" panose="02020603050405020304" pitchFamily="18" charset="0"/>
                <a:ea typeface="Times New Roman" panose="02020603050405020304" pitchFamily="18" charset="0"/>
              </a:rPr>
              <a:t>mắc</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Sởi</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phân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bố</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theo</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tiền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sử</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tiêm</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chủng</a:t>
            </a:r>
            <a:endParaRPr lang="en-US" sz="1800" b="1" dirty="0">
              <a:solidFill>
                <a:srgbClr val="FF0000"/>
              </a:solidFill>
              <a:effectLst/>
              <a:latin typeface="Times New Roman" panose="02020603050405020304" pitchFamily="18" charset="0"/>
              <a:ea typeface="Times New Roman" panose="02020603050405020304" pitchFamily="18" charset="0"/>
            </a:endParaRPr>
          </a:p>
          <a:p>
            <a:pPr indent="450215">
              <a:lnSpc>
                <a:spcPts val="1600"/>
              </a:lnSpc>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tiêm</a:t>
            </a:r>
            <a:r>
              <a:rPr lang="en-US" sz="1800" dirty="0">
                <a:effectLst/>
                <a:latin typeface="Times New Roman" panose="02020603050405020304" pitchFamily="18" charset="0"/>
                <a:ea typeface="Times New Roman" panose="02020603050405020304" pitchFamily="18" charset="0"/>
              </a:rPr>
              <a:t> VX: 19 ca (12,2%)</a:t>
            </a:r>
          </a:p>
          <a:p>
            <a:pPr indent="450215">
              <a:lnSpc>
                <a:spcPts val="1600"/>
              </a:lnSpc>
              <a:spcBef>
                <a:spcPts val="600"/>
              </a:spcBef>
            </a:pPr>
            <a:r>
              <a:rPr lang="en-US" sz="1800" dirty="0">
                <a:latin typeface="Times New Roman" panose="02020603050405020304" pitchFamily="18" charset="0"/>
                <a:ea typeface="Times New Roman" panose="02020603050405020304" pitchFamily="18" charset="0"/>
              </a:rPr>
              <a:t>	+ </a:t>
            </a:r>
            <a:r>
              <a:rPr lang="en-US" sz="1800" dirty="0" err="1">
                <a:latin typeface="Times New Roman" panose="02020603050405020304" pitchFamily="18" charset="0"/>
                <a:ea typeface="Times New Roman" panose="02020603050405020304" pitchFamily="18" charset="0"/>
              </a:rPr>
              <a:t>Chưa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tiêm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vắc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xin</a:t>
            </a:r>
            <a:r>
              <a:rPr lang="en-US" sz="1800" dirty="0">
                <a:latin typeface="Times New Roman" panose="02020603050405020304" pitchFamily="18" charset="0"/>
                <a:ea typeface="Times New Roman" panose="02020603050405020304" pitchFamily="18" charset="0"/>
              </a:rPr>
              <a:t>/</a:t>
            </a:r>
            <a:r>
              <a:rPr lang="en-US" sz="1800" dirty="0" err="1">
                <a:latin typeface="Times New Roman" panose="02020603050405020304" pitchFamily="18" charset="0"/>
                <a:ea typeface="Times New Roman" panose="02020603050405020304" pitchFamily="18" charset="0"/>
              </a:rPr>
              <a:t>không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rõ</a:t>
            </a:r>
            <a:r>
              <a:rPr lang="en-US" sz="1800" dirty="0">
                <a:latin typeface="Times New Roman" panose="02020603050405020304" pitchFamily="18" charset="0"/>
                <a:ea typeface="Times New Roman" panose="02020603050405020304" pitchFamily="18" charset="0"/>
              </a:rPr>
              <a:t>: 84 ca (53,8%)</a:t>
            </a:r>
          </a:p>
          <a:p>
            <a:pPr indent="450215">
              <a:lnSpc>
                <a:spcPts val="1600"/>
              </a:lnSpc>
              <a:spcBef>
                <a:spcPts val="600"/>
              </a:spcBef>
            </a:pPr>
            <a:r>
              <a:rPr lang="en-US" sz="1800" dirty="0">
                <a:latin typeface="Times New Roman" panose="02020603050405020304" pitchFamily="18" charset="0"/>
                <a:ea typeface="Times New Roman" panose="02020603050405020304" pitchFamily="18" charset="0"/>
              </a:rPr>
              <a:t>	+ </a:t>
            </a:r>
            <a:r>
              <a:rPr lang="en-US" sz="1800" dirty="0" err="1">
                <a:latin typeface="Times New Roman" panose="02020603050405020304" pitchFamily="18" charset="0"/>
                <a:ea typeface="Times New Roman" panose="02020603050405020304" pitchFamily="18" charset="0"/>
              </a:rPr>
              <a:t>Tiêm</a:t>
            </a:r>
            <a:r>
              <a:rPr lang="en-US" sz="1800" dirty="0">
                <a:latin typeface="Times New Roman" panose="02020603050405020304" pitchFamily="18" charset="0"/>
                <a:ea typeface="Times New Roman" panose="02020603050405020304" pitchFamily="18" charset="0"/>
              </a:rPr>
              <a:t> 1 </a:t>
            </a:r>
            <a:r>
              <a:rPr lang="en-US" sz="1800" dirty="0" err="1">
                <a:latin typeface="Times New Roman" panose="02020603050405020304" pitchFamily="18" charset="0"/>
                <a:ea typeface="Times New Roman" panose="02020603050405020304" pitchFamily="18" charset="0"/>
              </a:rPr>
              <a:t>mũi</a:t>
            </a:r>
            <a:r>
              <a:rPr lang="en-US" sz="1800" dirty="0">
                <a:latin typeface="Times New Roman" panose="02020603050405020304" pitchFamily="18" charset="0"/>
                <a:ea typeface="Times New Roman" panose="02020603050405020304" pitchFamily="18" charset="0"/>
              </a:rPr>
              <a:t>: 25 ca (16%)</a:t>
            </a:r>
          </a:p>
          <a:p>
            <a:pPr indent="450215">
              <a:lnSpc>
                <a:spcPts val="1600"/>
              </a:lnSpc>
              <a:spcBef>
                <a:spcPts val="600"/>
              </a:spcBef>
            </a:pPr>
            <a:r>
              <a:rPr lang="en-US" sz="1800" dirty="0">
                <a:latin typeface="Times New Roman" panose="02020603050405020304" pitchFamily="18" charset="0"/>
                <a:ea typeface="Times New Roman" panose="02020603050405020304" pitchFamily="18" charset="0"/>
              </a:rPr>
              <a:t>	+ </a:t>
            </a:r>
            <a:r>
              <a:rPr lang="en-US" sz="1800" dirty="0" err="1">
                <a:latin typeface="Times New Roman" panose="02020603050405020304" pitchFamily="18" charset="0"/>
                <a:ea typeface="Times New Roman" panose="02020603050405020304" pitchFamily="18" charset="0"/>
              </a:rPr>
              <a:t>Tiêm</a:t>
            </a:r>
            <a:r>
              <a:rPr lang="en-US" sz="1800" dirty="0">
                <a:latin typeface="Times New Roman" panose="02020603050405020304" pitchFamily="18" charset="0"/>
                <a:ea typeface="Times New Roman" panose="02020603050405020304" pitchFamily="18" charset="0"/>
              </a:rPr>
              <a:t> 2 </a:t>
            </a:r>
            <a:r>
              <a:rPr lang="en-US" sz="1800" dirty="0" err="1">
                <a:latin typeface="Times New Roman" panose="02020603050405020304" pitchFamily="18" charset="0"/>
                <a:ea typeface="Times New Roman" panose="02020603050405020304" pitchFamily="18" charset="0"/>
              </a:rPr>
              <a:t>mũi</a:t>
            </a:r>
            <a:r>
              <a:rPr lang="en-US" sz="1800" dirty="0">
                <a:latin typeface="Times New Roman" panose="02020603050405020304" pitchFamily="18" charset="0"/>
                <a:ea typeface="Times New Roman" panose="02020603050405020304" pitchFamily="18" charset="0"/>
              </a:rPr>
              <a:t>: 28 ca (17,9%)</a:t>
            </a:r>
            <a:endParaRPr lang="en-US" sz="1800" dirty="0">
              <a:effectLst/>
              <a:latin typeface="Times New Roman" panose="02020603050405020304" pitchFamily="18" charset="0"/>
              <a:ea typeface="Times New Roman" panose="02020603050405020304" pitchFamily="18" charset="0"/>
            </a:endParaRPr>
          </a:p>
          <a:p>
            <a:pPr algn="just">
              <a:spcBef>
                <a:spcPts val="500"/>
              </a:spcBef>
              <a:spcAft>
                <a:spcPts val="500"/>
              </a:spcAft>
              <a:buNone/>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26" name="Picture 2">
            <a:extLst>
              <a:ext uri="{FF2B5EF4-FFF2-40B4-BE49-F238E27FC236}">
                <a16:creationId xmlns:a16="http://schemas.microsoft.com/office/drawing/2014/main" id="{B48B042D-0BF6-FF36-E8B0-BA1B2D166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696" y="1828799"/>
            <a:ext cx="3713145" cy="347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65625D9F-D3D5-8F1C-E5D5-BD2329A9150F}"/>
              </a:ext>
            </a:extLst>
          </p:cNvPr>
          <p:cNvGraphicFramePr>
            <a:graphicFrameLocks noGrp="1"/>
          </p:cNvGraphicFramePr>
          <p:nvPr>
            <p:extLst>
              <p:ext uri="{D42A27DB-BD31-4B8C-83A1-F6EECF244321}">
                <p14:modId xmlns:p14="http://schemas.microsoft.com/office/powerpoint/2010/main" val="1197400941"/>
              </p:ext>
            </p:extLst>
          </p:nvPr>
        </p:nvGraphicFramePr>
        <p:xfrm>
          <a:off x="8788961" y="5635866"/>
          <a:ext cx="2546668" cy="213360"/>
        </p:xfrm>
        <a:graphic>
          <a:graphicData uri="http://schemas.openxmlformats.org/drawingml/2006/table">
            <a:tbl>
              <a:tblPr firstRow="1" firstCol="1" bandRow="1">
                <a:tableStyleId>{5C22544A-7EE6-4342-B048-85BDC9FD1C3A}</a:tableStyleId>
              </a:tblPr>
              <a:tblGrid>
                <a:gridCol w="224012">
                  <a:extLst>
                    <a:ext uri="{9D8B030D-6E8A-4147-A177-3AD203B41FA5}">
                      <a16:colId xmlns:a16="http://schemas.microsoft.com/office/drawing/2014/main" val="2056521106"/>
                    </a:ext>
                  </a:extLst>
                </a:gridCol>
                <a:gridCol w="2322656">
                  <a:extLst>
                    <a:ext uri="{9D8B030D-6E8A-4147-A177-3AD203B41FA5}">
                      <a16:colId xmlns:a16="http://schemas.microsoft.com/office/drawing/2014/main" val="3313335906"/>
                    </a:ext>
                  </a:extLst>
                </a:gridCol>
              </a:tblGrid>
              <a:tr h="184150">
                <a:tc>
                  <a:txBody>
                    <a:bodyPr/>
                    <a:lstStyle/>
                    <a:p>
                      <a:pPr algn="ctr">
                        <a:spcBef>
                          <a:spcPts val="600"/>
                        </a:spcBef>
                        <a:buNone/>
                      </a:pP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400" dirty="0">
                          <a:effectLst/>
                        </a:rPr>
                        <a:t>&lt; 10 ca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6494205"/>
                  </a:ext>
                </a:extLst>
              </a:tr>
            </a:tbl>
          </a:graphicData>
        </a:graphic>
      </p:graphicFrame>
      <p:sp>
        <p:nvSpPr>
          <p:cNvPr id="5" name="Rectangle 3">
            <a:extLst>
              <a:ext uri="{FF2B5EF4-FFF2-40B4-BE49-F238E27FC236}">
                <a16:creationId xmlns:a16="http://schemas.microsoft.com/office/drawing/2014/main" id="{EA1A95C5-CB33-6DEE-AFCB-2FA38FB5D76C}"/>
              </a:ext>
            </a:extLst>
          </p:cNvPr>
          <p:cNvSpPr>
            <a:spLocks noChangeArrowheads="1"/>
          </p:cNvSpPr>
          <p:nvPr/>
        </p:nvSpPr>
        <p:spPr bwMode="auto">
          <a:xfrm>
            <a:off x="8258179" y="5634312"/>
            <a:ext cx="330200" cy="184150"/>
          </a:xfrm>
          <a:prstGeom prst="rect">
            <a:avLst/>
          </a:prstGeom>
          <a:solidFill>
            <a:srgbClr val="C1F0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91D22632-906C-1795-56B3-976B1F991B91}"/>
              </a:ext>
            </a:extLst>
          </p:cNvPr>
          <p:cNvSpPr>
            <a:spLocks noChangeArrowheads="1"/>
          </p:cNvSpPr>
          <p:nvPr/>
        </p:nvSpPr>
        <p:spPr bwMode="auto">
          <a:xfrm>
            <a:off x="8253868" y="6007124"/>
            <a:ext cx="330200" cy="184150"/>
          </a:xfrm>
          <a:prstGeom prst="rect">
            <a:avLst/>
          </a:prstGeom>
          <a:solidFill>
            <a:srgbClr val="3A7C2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a:extLst>
              <a:ext uri="{FF2B5EF4-FFF2-40B4-BE49-F238E27FC236}">
                <a16:creationId xmlns:a16="http://schemas.microsoft.com/office/drawing/2014/main" id="{D47E5C92-6D70-6A4D-0D13-33E686D9410E}"/>
              </a:ext>
            </a:extLst>
          </p:cNvPr>
          <p:cNvGraphicFramePr>
            <a:graphicFrameLocks noGrp="1"/>
          </p:cNvGraphicFramePr>
          <p:nvPr>
            <p:extLst>
              <p:ext uri="{D42A27DB-BD31-4B8C-83A1-F6EECF244321}">
                <p14:modId xmlns:p14="http://schemas.microsoft.com/office/powerpoint/2010/main" val="3888689584"/>
              </p:ext>
            </p:extLst>
          </p:nvPr>
        </p:nvGraphicFramePr>
        <p:xfrm>
          <a:off x="8788961" y="6000187"/>
          <a:ext cx="2546668" cy="213360"/>
        </p:xfrm>
        <a:graphic>
          <a:graphicData uri="http://schemas.openxmlformats.org/drawingml/2006/table">
            <a:tbl>
              <a:tblPr firstRow="1" firstCol="1" bandRow="1">
                <a:tableStyleId>{5C22544A-7EE6-4342-B048-85BDC9FD1C3A}</a:tableStyleId>
              </a:tblPr>
              <a:tblGrid>
                <a:gridCol w="224012">
                  <a:extLst>
                    <a:ext uri="{9D8B030D-6E8A-4147-A177-3AD203B41FA5}">
                      <a16:colId xmlns:a16="http://schemas.microsoft.com/office/drawing/2014/main" val="2056521106"/>
                    </a:ext>
                  </a:extLst>
                </a:gridCol>
                <a:gridCol w="2322656">
                  <a:extLst>
                    <a:ext uri="{9D8B030D-6E8A-4147-A177-3AD203B41FA5}">
                      <a16:colId xmlns:a16="http://schemas.microsoft.com/office/drawing/2014/main" val="3313335906"/>
                    </a:ext>
                  </a:extLst>
                </a:gridCol>
              </a:tblGrid>
              <a:tr h="184150">
                <a:tc>
                  <a:txBody>
                    <a:bodyPr/>
                    <a:lstStyle/>
                    <a:p>
                      <a:pPr algn="ctr">
                        <a:spcBef>
                          <a:spcPts val="600"/>
                        </a:spcBef>
                        <a:buNone/>
                      </a:pP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400" b="1" i="0" u="none" strike="noStrike" cap="none" dirty="0">
                          <a:solidFill>
                            <a:schemeClr val="lt1"/>
                          </a:solidFill>
                          <a:effectLst/>
                          <a:latin typeface="+mn-lt"/>
                          <a:ea typeface="+mn-ea"/>
                          <a:cs typeface="+mn-cs"/>
                          <a:sym typeface="Arial"/>
                        </a:rPr>
                        <a:t>&gt; 10 ca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6494205"/>
                  </a:ext>
                </a:extLst>
              </a:tr>
            </a:tbl>
          </a:graphicData>
        </a:graphic>
      </p:graphicFrame>
    </p:spTree>
    <p:extLst>
      <p:ext uri="{BB962C8B-B14F-4D97-AF65-F5344CB8AC3E}">
        <p14:creationId xmlns:p14="http://schemas.microsoft.com/office/powerpoint/2010/main" val="159077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grpSp>
        <p:nvGrpSpPr>
          <p:cNvPr id="263" name="Google Shape;263;p19"/>
          <p:cNvGrpSpPr/>
          <p:nvPr/>
        </p:nvGrpSpPr>
        <p:grpSpPr>
          <a:xfrm>
            <a:off x="678611" y="1531057"/>
            <a:ext cx="11099146" cy="3371807"/>
            <a:chOff x="448573" y="2163661"/>
            <a:chExt cx="11099146" cy="3371807"/>
          </a:xfrm>
        </p:grpSpPr>
        <p:grpSp>
          <p:nvGrpSpPr>
            <p:cNvPr id="264" name="Google Shape;264;p19"/>
            <p:cNvGrpSpPr/>
            <p:nvPr/>
          </p:nvGrpSpPr>
          <p:grpSpPr>
            <a:xfrm>
              <a:off x="6639848" y="5092512"/>
              <a:ext cx="364203" cy="53343"/>
              <a:chOff x="2959100" y="3128963"/>
              <a:chExt cx="628650" cy="92075"/>
            </a:xfrm>
          </p:grpSpPr>
          <p:sp>
            <p:nvSpPr>
              <p:cNvPr id="265" name="Google Shape;265;p19"/>
              <p:cNvSpPr/>
              <p:nvPr/>
            </p:nvSpPr>
            <p:spPr>
              <a:xfrm>
                <a:off x="2959100" y="3128963"/>
                <a:ext cx="174625" cy="920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266" name="Google Shape;266;p19"/>
              <p:cNvSpPr/>
              <p:nvPr/>
            </p:nvSpPr>
            <p:spPr>
              <a:xfrm>
                <a:off x="3416300" y="3128963"/>
                <a:ext cx="171450" cy="920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sp>
          <p:nvSpPr>
            <p:cNvPr id="267" name="Google Shape;267;p19"/>
            <p:cNvSpPr/>
            <p:nvPr/>
          </p:nvSpPr>
          <p:spPr>
            <a:xfrm>
              <a:off x="7868411" y="2319054"/>
              <a:ext cx="3679308" cy="343877"/>
            </a:xfrm>
            <a:prstGeom prst="rect">
              <a:avLst/>
            </a:prstGeom>
            <a:noFill/>
            <a:ln>
              <a:noFill/>
            </a:ln>
          </p:spPr>
          <p:txBody>
            <a:bodyPr spcFirstLastPara="1" wrap="square" lIns="91425" tIns="45700" rIns="91425" bIns="45700" anchor="t" anchorCtr="0">
              <a:spAutoFit/>
            </a:bodyPr>
            <a:lstStyle/>
            <a:p>
              <a:pPr marL="0" marR="0" lvl="1" indent="0" algn="just" rtl="0">
                <a:lnSpc>
                  <a:spcPct val="120000"/>
                </a:lnSpc>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268" name="Google Shape;268;p19"/>
            <p:cNvSpPr/>
            <p:nvPr/>
          </p:nvSpPr>
          <p:spPr>
            <a:xfrm>
              <a:off x="7454331" y="5194990"/>
              <a:ext cx="3679308" cy="34047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sz="1500">
                <a:solidFill>
                  <a:srgbClr val="404040"/>
                </a:solidFill>
                <a:latin typeface="Calibri"/>
                <a:ea typeface="Calibri"/>
                <a:cs typeface="Calibri"/>
                <a:sym typeface="Calibri"/>
              </a:endParaRPr>
            </a:p>
          </p:txBody>
        </p:sp>
        <p:sp>
          <p:nvSpPr>
            <p:cNvPr id="269" name="Google Shape;269;p19"/>
            <p:cNvSpPr/>
            <p:nvPr/>
          </p:nvSpPr>
          <p:spPr>
            <a:xfrm>
              <a:off x="448573" y="4772729"/>
              <a:ext cx="3737513" cy="34047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sz="1500">
                <a:solidFill>
                  <a:srgbClr val="404040"/>
                </a:solidFill>
                <a:latin typeface="Calibri"/>
                <a:ea typeface="Calibri"/>
                <a:cs typeface="Calibri"/>
                <a:sym typeface="Calibri"/>
              </a:endParaRPr>
            </a:p>
          </p:txBody>
        </p:sp>
        <p:sp>
          <p:nvSpPr>
            <p:cNvPr id="270" name="Google Shape;270;p19"/>
            <p:cNvSpPr/>
            <p:nvPr/>
          </p:nvSpPr>
          <p:spPr>
            <a:xfrm>
              <a:off x="448573" y="2163661"/>
              <a:ext cx="3636873" cy="34047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sz="1500">
                <a:solidFill>
                  <a:srgbClr val="404040"/>
                </a:solidFill>
                <a:latin typeface="Calibri"/>
                <a:ea typeface="Calibri"/>
                <a:cs typeface="Calibri"/>
                <a:sym typeface="Calibri"/>
              </a:endParaRPr>
            </a:p>
          </p:txBody>
        </p:sp>
      </p:grpSp>
      <p:sp>
        <p:nvSpPr>
          <p:cNvPr id="271" name="Google Shape;271;p19"/>
          <p:cNvSpPr/>
          <p:nvPr/>
        </p:nvSpPr>
        <p:spPr>
          <a:xfrm>
            <a:off x="338613" y="1531057"/>
            <a:ext cx="11573987"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bg2"/>
                </a:solidFill>
                <a:latin typeface="Calibri"/>
                <a:ea typeface="Calibri"/>
                <a:cs typeface="Calibri"/>
                <a:sym typeface="Calibri"/>
              </a:rPr>
              <a:t>- Bệnh sởi có khả năng lây truyền cao </a:t>
            </a:r>
            <a:r>
              <a:rPr lang="vi-VN" sz="2800" dirty="0">
                <a:solidFill>
                  <a:schemeClr val="dk1"/>
                </a:solidFill>
                <a:latin typeface="Calibri"/>
                <a:ea typeface="Calibri"/>
                <a:cs typeface="Calibri"/>
                <a:sym typeface="Calibri"/>
              </a:rPr>
              <a:t>và chỉ có thể cắt đứt được sự lây truyền trong cộng đồng khi </a:t>
            </a:r>
            <a:r>
              <a:rPr lang="vi-VN" sz="2800" b="1" dirty="0">
                <a:solidFill>
                  <a:schemeClr val="bg2"/>
                </a:solidFill>
                <a:latin typeface="Calibri"/>
                <a:ea typeface="Calibri"/>
                <a:cs typeface="Calibri"/>
                <a:sym typeface="Calibri"/>
              </a:rPr>
              <a:t>miễn dịch bảo vệ đặc hiệu </a:t>
            </a:r>
            <a:r>
              <a:rPr lang="en-US" sz="2800" b="1" dirty="0">
                <a:solidFill>
                  <a:schemeClr val="bg2"/>
                </a:solidFill>
                <a:latin typeface="Calibri"/>
                <a:ea typeface="Calibri"/>
                <a:cs typeface="Calibri"/>
                <a:sym typeface="Calibri"/>
              </a:rPr>
              <a:t>cần </a:t>
            </a:r>
            <a:r>
              <a:rPr lang="vi-VN" sz="2800" b="1" dirty="0">
                <a:solidFill>
                  <a:schemeClr val="bg2"/>
                </a:solidFill>
                <a:latin typeface="Calibri"/>
                <a:ea typeface="Calibri"/>
                <a:cs typeface="Calibri"/>
                <a:sym typeface="Calibri"/>
              </a:rPr>
              <a:t>đạt ít nhất 95%. </a:t>
            </a:r>
            <a:r>
              <a:rPr lang="vi-VN" sz="2800" dirty="0">
                <a:solidFill>
                  <a:schemeClr val="dk1"/>
                </a:solidFill>
                <a:latin typeface="Calibri"/>
                <a:ea typeface="Calibri"/>
                <a:cs typeface="Calibri"/>
                <a:sym typeface="Calibri"/>
              </a:rPr>
              <a:t>Các trường hợp chưa được tiêm chủng hoặc tiêm chủng chưa đầy đủ tích luỹ qua nhiều năm </a:t>
            </a:r>
            <a:r>
              <a:rPr lang="vi-VN" sz="2800" b="1" dirty="0">
                <a:solidFill>
                  <a:schemeClr val="bg2"/>
                </a:solidFill>
                <a:latin typeface="Calibri"/>
                <a:ea typeface="Calibri"/>
                <a:cs typeface="Calibri"/>
                <a:sym typeface="Calibri"/>
              </a:rPr>
              <a:t>tạo khoảng trống miễn dịch </a:t>
            </a:r>
            <a:r>
              <a:rPr lang="vi-VN" sz="2800" dirty="0">
                <a:solidFill>
                  <a:schemeClr val="dk1"/>
                </a:solidFill>
                <a:latin typeface="Calibri"/>
                <a:ea typeface="Calibri"/>
                <a:cs typeface="Calibri"/>
                <a:sym typeface="Calibri"/>
              </a:rPr>
              <a:t>làm giảm khả năng bảo vệ trước nguy cơ lây lan. Bên cạnh đó, việc ghi nhận các trường hợp </a:t>
            </a:r>
            <a:r>
              <a:rPr lang="vi-VN" sz="2800" dirty="0">
                <a:solidFill>
                  <a:schemeClr val="tx1"/>
                </a:solidFill>
                <a:latin typeface="Calibri"/>
                <a:ea typeface="Calibri"/>
                <a:cs typeface="Calibri"/>
                <a:sym typeface="Calibri"/>
              </a:rPr>
              <a:t>mắc bệnh khi chưa đến độ tuổi tiêm chủng (khoảng </a:t>
            </a:r>
            <a:r>
              <a:rPr lang="en-US" sz="2800" dirty="0" err="1">
                <a:solidFill>
                  <a:schemeClr val="tx1"/>
                </a:solidFill>
                <a:latin typeface="Calibri"/>
                <a:ea typeface="Calibri"/>
                <a:cs typeface="Calibri"/>
                <a:sym typeface="Calibri"/>
              </a:rPr>
              <a:t>từ</a:t>
            </a:r>
            <a:r>
              <a:rPr lang="en-US" sz="2800" dirty="0">
                <a:solidFill>
                  <a:schemeClr val="tx1"/>
                </a:solidFill>
                <a:latin typeface="Calibri"/>
                <a:ea typeface="Calibri"/>
                <a:cs typeface="Calibri"/>
                <a:sym typeface="Calibri"/>
              </a:rPr>
              <a:t> 10 -</a:t>
            </a:r>
            <a:r>
              <a:rPr lang="vi-VN" sz="2800" dirty="0">
                <a:solidFill>
                  <a:schemeClr val="tx1"/>
                </a:solidFill>
                <a:latin typeface="Calibri"/>
                <a:ea typeface="Calibri"/>
                <a:cs typeface="Calibri"/>
                <a:sym typeface="Calibri"/>
              </a:rPr>
              <a:t> 20% trẻ dưới 9 tháng tuổi) làm tăng thêm nguy cơ lây lan dịch bệnh.</a:t>
            </a:r>
          </a:p>
          <a:p>
            <a:pPr marL="0" marR="0" lvl="0" indent="0" algn="just" rtl="0">
              <a:spcBef>
                <a:spcPts val="0"/>
              </a:spcBef>
              <a:spcAft>
                <a:spcPts val="0"/>
              </a:spcAft>
              <a:buNone/>
            </a:pPr>
            <a:r>
              <a:rPr lang="vi-VN" sz="2800" dirty="0">
                <a:solidFill>
                  <a:schemeClr val="dk1"/>
                </a:solidFill>
                <a:latin typeface="Calibri"/>
                <a:ea typeface="Calibri"/>
                <a:cs typeface="Calibri"/>
                <a:sym typeface="Calibri"/>
              </a:rPr>
              <a:t>- </a:t>
            </a:r>
            <a:r>
              <a:rPr lang="vi-VN" sz="2800" b="1" dirty="0">
                <a:solidFill>
                  <a:schemeClr val="bg2"/>
                </a:solidFill>
                <a:latin typeface="Calibri"/>
                <a:ea typeface="Calibri"/>
                <a:cs typeface="Calibri"/>
                <a:sym typeface="Calibri"/>
              </a:rPr>
              <a:t>Tỷ lệ tiêm chủng vắc xin phòng bệnh sởi</a:t>
            </a:r>
            <a:r>
              <a:rPr lang="vi-VN" sz="2800" b="1" dirty="0">
                <a:solidFill>
                  <a:schemeClr val="dk1"/>
                </a:solidFill>
                <a:latin typeface="Calibri"/>
                <a:ea typeface="Calibri"/>
                <a:cs typeface="Calibri"/>
                <a:sym typeface="Calibri"/>
              </a:rPr>
              <a:t> </a:t>
            </a:r>
            <a:r>
              <a:rPr lang="vi-VN" sz="2800" b="1" dirty="0">
                <a:solidFill>
                  <a:schemeClr val="bg2"/>
                </a:solidFill>
                <a:latin typeface="Calibri"/>
                <a:ea typeface="Calibri"/>
                <a:cs typeface="Calibri"/>
                <a:sym typeface="Calibri"/>
              </a:rPr>
              <a:t>thấp</a:t>
            </a:r>
            <a:r>
              <a:rPr lang="vi-VN" sz="2800" b="1" dirty="0">
                <a:solidFill>
                  <a:schemeClr val="dk1"/>
                </a:solidFill>
                <a:latin typeface="Calibri"/>
                <a:ea typeface="Calibri"/>
                <a:cs typeface="Calibri"/>
                <a:sym typeface="Calibri"/>
              </a:rPr>
              <a:t>,</a:t>
            </a:r>
            <a:r>
              <a:rPr lang="vi-VN" sz="2800" dirty="0">
                <a:solidFill>
                  <a:schemeClr val="dk1"/>
                </a:solidFill>
                <a:latin typeface="Calibri"/>
                <a:ea typeface="Calibri"/>
                <a:cs typeface="Calibri"/>
                <a:sym typeface="Calibri"/>
              </a:rPr>
              <a:t> miễn dịch trong cộng đồng không đạt mức để có thể ngăn ngừa dịch bệnh.</a:t>
            </a:r>
          </a:p>
          <a:p>
            <a:pPr marL="0" marR="0" lvl="0" indent="0" algn="just" rtl="0">
              <a:spcBef>
                <a:spcPts val="0"/>
              </a:spcBef>
              <a:spcAft>
                <a:spcPts val="0"/>
              </a:spcAft>
              <a:buNone/>
            </a:pPr>
            <a:r>
              <a:rPr lang="vi-VN" sz="2800" dirty="0">
                <a:solidFill>
                  <a:schemeClr val="dk1"/>
                </a:solidFill>
                <a:latin typeface="Calibri"/>
                <a:ea typeface="Calibri"/>
                <a:cs typeface="Calibri"/>
                <a:sym typeface="Calibri"/>
              </a:rPr>
              <a:t>- </a:t>
            </a:r>
            <a:r>
              <a:rPr lang="vi-VN" sz="2800" b="1" dirty="0">
                <a:solidFill>
                  <a:schemeClr val="bg2"/>
                </a:solidFill>
                <a:latin typeface="Calibri"/>
                <a:ea typeface="Calibri"/>
                <a:cs typeface="Calibri"/>
                <a:sym typeface="Calibri"/>
              </a:rPr>
              <a:t>Một bộ phận người dân chủ quan, lơ là, không đưa trẻ đi tiêm chủng vắc xin đầy đủ</a:t>
            </a:r>
            <a:r>
              <a:rPr lang="vi-VN" sz="2800" dirty="0">
                <a:solidFill>
                  <a:schemeClr val="dk1"/>
                </a:solidFill>
                <a:latin typeface="Calibri"/>
                <a:ea typeface="Calibri"/>
                <a:cs typeface="Calibri"/>
                <a:sym typeface="Calibri"/>
              </a:rPr>
              <a:t>, đúng lịch. Hiện tượng chống vắc xin đã xuất hiện và có xu hướng gia tăng, nhất là ở các đô thị lớn. </a:t>
            </a:r>
          </a:p>
        </p:txBody>
      </p:sp>
      <p:sp>
        <p:nvSpPr>
          <p:cNvPr id="273" name="Google Shape;273;p19"/>
          <p:cNvSpPr txBox="1"/>
          <p:nvPr/>
        </p:nvSpPr>
        <p:spPr>
          <a:xfrm>
            <a:off x="609600" y="1"/>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Nguyên nhân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048475" y="410547"/>
            <a:ext cx="8332092" cy="523220"/>
          </a:xfrm>
        </p:spPr>
        <p:txBody>
          <a:bodyPr anchor="t"/>
          <a:lstStyle/>
          <a:p>
            <a:pPr algn="ctr"/>
            <a:r>
              <a:rPr lang="en-US" sz="2800" b="1" dirty="0">
                <a:solidFill>
                  <a:srgbClr val="FFC000"/>
                </a:solidFill>
                <a:latin typeface="Arial" pitchFamily="34" charset="0"/>
              </a:rPr>
              <a:t>GIÁM SÁT BỆNH SỞI, RUBELLA</a:t>
            </a:r>
          </a:p>
        </p:txBody>
      </p:sp>
      <p:sp>
        <p:nvSpPr>
          <p:cNvPr id="4099" name="Rectangle 3"/>
          <p:cNvSpPr>
            <a:spLocks noGrp="1" noChangeArrowheads="1"/>
          </p:cNvSpPr>
          <p:nvPr>
            <p:ph type="body" idx="4294967295"/>
          </p:nvPr>
        </p:nvSpPr>
        <p:spPr>
          <a:xfrm>
            <a:off x="609600" y="1507066"/>
            <a:ext cx="10972800" cy="4849285"/>
          </a:xfrm>
        </p:spPr>
        <p:txBody>
          <a:bodyPr>
            <a:normAutofit fontScale="92500" lnSpcReduction="10000"/>
          </a:bodyPr>
          <a:lstStyle/>
          <a:p>
            <a:pPr marL="0" indent="0">
              <a:lnSpc>
                <a:spcPct val="150000"/>
              </a:lnSpc>
              <a:spcBef>
                <a:spcPts val="600"/>
              </a:spcBef>
              <a:buClr>
                <a:srgbClr val="336699"/>
              </a:buClr>
              <a:buSzPct val="100000"/>
              <a:buNone/>
            </a:pPr>
            <a:r>
              <a:rPr lang="en-US" sz="2800" b="1" dirty="0">
                <a:solidFill>
                  <a:schemeClr val="tx1"/>
                </a:solidFill>
                <a:latin typeface="Arial" pitchFamily="34" charset="0"/>
                <a:cs typeface="Arial" pitchFamily="34" charset="0"/>
              </a:rPr>
              <a:t>Định </a:t>
            </a:r>
            <a:r>
              <a:rPr lang="en-US" sz="2800" b="1" dirty="0" err="1">
                <a:solidFill>
                  <a:schemeClr val="tx1"/>
                </a:solidFill>
                <a:latin typeface="Arial" pitchFamily="34" charset="0"/>
                <a:cs typeface="Arial" pitchFamily="34" charset="0"/>
              </a:rPr>
              <a:t>nghĩa</a:t>
            </a:r>
            <a:r>
              <a:rPr lang="en-US" sz="2800" b="1" dirty="0">
                <a:solidFill>
                  <a:schemeClr val="tx1"/>
                </a:solidFill>
                <a:latin typeface="Arial" pitchFamily="34" charset="0"/>
                <a:cs typeface="Arial" pitchFamily="34" charset="0"/>
              </a:rPr>
              <a:t> ca </a:t>
            </a:r>
            <a:r>
              <a:rPr lang="en-US" sz="2800" b="1" dirty="0" err="1">
                <a:solidFill>
                  <a:schemeClr val="tx1"/>
                </a:solidFill>
                <a:latin typeface="Arial" pitchFamily="34" charset="0"/>
                <a:cs typeface="Arial" pitchFamily="34" charset="0"/>
              </a:rPr>
              <a:t>nghi</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sởi</a:t>
            </a:r>
            <a:r>
              <a:rPr lang="en-US" sz="2800" b="1" dirty="0">
                <a:solidFill>
                  <a:schemeClr val="tx1"/>
                </a:solidFill>
                <a:latin typeface="Arial" pitchFamily="34" charset="0"/>
                <a:cs typeface="Arial" pitchFamily="34" charset="0"/>
              </a:rPr>
              <a:t>/ rubella:</a:t>
            </a:r>
          </a:p>
          <a:p>
            <a:pPr marL="0" indent="0">
              <a:spcBef>
                <a:spcPts val="0"/>
              </a:spcBef>
              <a:buClr>
                <a:srgbClr val="336699"/>
              </a:buClr>
              <a:buSzPct val="100000"/>
              <a:buNone/>
            </a:pP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trường</a:t>
            </a:r>
            <a:r>
              <a:rPr lang="en-US" sz="2800" dirty="0">
                <a:latin typeface="Arial" charset="0"/>
                <a:cs typeface="Arial" charset="0"/>
              </a:rPr>
              <a:t> </a:t>
            </a:r>
            <a:r>
              <a:rPr lang="en-US" sz="2800" dirty="0" err="1">
                <a:latin typeface="Arial" charset="0"/>
                <a:cs typeface="Arial" charset="0"/>
              </a:rPr>
              <a:t>hợp</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dấu</a:t>
            </a:r>
            <a:r>
              <a:rPr lang="en-US" sz="2800" dirty="0">
                <a:latin typeface="Arial" charset="0"/>
                <a:cs typeface="Arial" charset="0"/>
              </a:rPr>
              <a:t> </a:t>
            </a:r>
            <a:r>
              <a:rPr lang="en-US" sz="2800" dirty="0" err="1">
                <a:latin typeface="Arial" charset="0"/>
                <a:cs typeface="Arial" charset="0"/>
              </a:rPr>
              <a:t>hiệu</a:t>
            </a:r>
            <a:r>
              <a:rPr lang="en-US" sz="2800" dirty="0">
                <a:latin typeface="Arial" charset="0"/>
                <a:cs typeface="Arial" charset="0"/>
              </a:rPr>
              <a:t> </a:t>
            </a:r>
            <a:r>
              <a:rPr lang="en-US" sz="2800" dirty="0" err="1">
                <a:latin typeface="Arial" charset="0"/>
                <a:cs typeface="Arial" charset="0"/>
              </a:rPr>
              <a:t>sau</a:t>
            </a:r>
            <a:r>
              <a:rPr lang="en-US" sz="2800" dirty="0">
                <a:latin typeface="Arial" charset="0"/>
                <a:cs typeface="Arial" charset="0"/>
              </a:rPr>
              <a:t>:</a:t>
            </a:r>
          </a:p>
          <a:p>
            <a:pPr marL="1143000" indent="-457200">
              <a:spcBef>
                <a:spcPts val="1200"/>
              </a:spcBef>
              <a:buClr>
                <a:srgbClr val="003366"/>
              </a:buClr>
              <a:buFont typeface="Wingdings" pitchFamily="2" charset="2"/>
              <a:buChar char="v"/>
              <a:defRPr/>
            </a:pPr>
            <a:r>
              <a:rPr lang="en-US" sz="2800" b="1" dirty="0" err="1">
                <a:solidFill>
                  <a:srgbClr val="FF0000"/>
                </a:solidFill>
                <a:latin typeface="Arial" charset="0"/>
                <a:cs typeface="Arial" charset="0"/>
              </a:rPr>
              <a:t>Sốt</a:t>
            </a:r>
            <a:r>
              <a:rPr lang="en-US" sz="2800" dirty="0">
                <a:solidFill>
                  <a:srgbClr val="FF0000"/>
                </a:solidFill>
                <a:latin typeface="Arial" charset="0"/>
                <a:cs typeface="Arial" charset="0"/>
              </a:rPr>
              <a:t>;</a:t>
            </a:r>
            <a:r>
              <a:rPr lang="en-US" sz="2800" dirty="0">
                <a:latin typeface="Arial" charset="0"/>
                <a:cs typeface="Arial" charset="0"/>
              </a:rPr>
              <a:t> </a:t>
            </a:r>
            <a:r>
              <a:rPr lang="en-US" sz="2800" dirty="0" err="1">
                <a:latin typeface="Arial" charset="0"/>
                <a:cs typeface="Arial" charset="0"/>
              </a:rPr>
              <a:t>và</a:t>
            </a:r>
            <a:endParaRPr lang="en-US" sz="2800" dirty="0">
              <a:latin typeface="Arial" charset="0"/>
              <a:cs typeface="Arial" charset="0"/>
            </a:endParaRPr>
          </a:p>
          <a:p>
            <a:pPr marL="1143000" indent="-457200">
              <a:spcBef>
                <a:spcPts val="1200"/>
              </a:spcBef>
              <a:buClr>
                <a:srgbClr val="003366"/>
              </a:buClr>
              <a:buFont typeface="Wingdings" pitchFamily="2" charset="2"/>
              <a:buChar char="v"/>
              <a:defRPr/>
            </a:pPr>
            <a:r>
              <a:rPr lang="en-US" sz="2800" b="1" dirty="0">
                <a:solidFill>
                  <a:srgbClr val="FF0000"/>
                </a:solidFill>
                <a:latin typeface="Arial" charset="0"/>
                <a:cs typeface="Arial" charset="0"/>
              </a:rPr>
              <a:t>Ban </a:t>
            </a:r>
            <a:r>
              <a:rPr lang="en-US" sz="2800" b="1" dirty="0" err="1">
                <a:solidFill>
                  <a:srgbClr val="FF0000"/>
                </a:solidFill>
                <a:latin typeface="Arial" charset="0"/>
                <a:cs typeface="Arial" charset="0"/>
              </a:rPr>
              <a:t>sẩn</a:t>
            </a:r>
            <a:r>
              <a:rPr lang="en-US" sz="2800" dirty="0">
                <a:solidFill>
                  <a:srgbClr val="FF0000"/>
                </a:solidFill>
                <a:latin typeface="Arial" charset="0"/>
                <a:cs typeface="Arial" charset="0"/>
              </a:rPr>
              <a:t> </a:t>
            </a:r>
            <a:r>
              <a:rPr lang="en-US" sz="2800" dirty="0">
                <a:latin typeface="Arial" charset="0"/>
                <a:cs typeface="Arial" charset="0"/>
              </a:rPr>
              <a:t>(</a:t>
            </a:r>
            <a:r>
              <a:rPr lang="en-US" sz="2800" dirty="0" err="1">
                <a:latin typeface="Arial" charset="0"/>
                <a:cs typeface="Arial" charset="0"/>
              </a:rPr>
              <a:t>không</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mụn</a:t>
            </a:r>
            <a:r>
              <a:rPr lang="en-US" sz="2800" dirty="0">
                <a:latin typeface="Arial" charset="0"/>
                <a:cs typeface="Arial" charset="0"/>
              </a:rPr>
              <a:t> </a:t>
            </a:r>
            <a:r>
              <a:rPr lang="en-US" sz="2800" dirty="0" err="1">
                <a:latin typeface="Arial" charset="0"/>
                <a:cs typeface="Arial" charset="0"/>
              </a:rPr>
              <a:t>nước</a:t>
            </a:r>
            <a:r>
              <a:rPr lang="en-US" sz="2800" dirty="0">
                <a:latin typeface="Arial" charset="0"/>
                <a:cs typeface="Arial" charset="0"/>
              </a:rPr>
              <a:t>, </a:t>
            </a:r>
            <a:r>
              <a:rPr lang="en-US" sz="2800" dirty="0" err="1">
                <a:latin typeface="Arial" charset="0"/>
                <a:cs typeface="Arial" charset="0"/>
              </a:rPr>
              <a:t>không</a:t>
            </a:r>
            <a:r>
              <a:rPr lang="en-US" sz="2800" dirty="0">
                <a:latin typeface="Arial" charset="0"/>
                <a:cs typeface="Arial" charset="0"/>
              </a:rPr>
              <a:t> </a:t>
            </a:r>
            <a:r>
              <a:rPr lang="en-US" sz="2800" dirty="0" err="1">
                <a:latin typeface="Arial" charset="0"/>
                <a:cs typeface="Arial" charset="0"/>
              </a:rPr>
              <a:t>phải</a:t>
            </a:r>
            <a:r>
              <a:rPr lang="en-US" sz="2800" dirty="0">
                <a:latin typeface="Arial" charset="0"/>
                <a:cs typeface="Arial" charset="0"/>
              </a:rPr>
              <a:t> ban </a:t>
            </a:r>
            <a:r>
              <a:rPr lang="en-US" sz="2800" dirty="0" err="1">
                <a:latin typeface="Arial" charset="0"/>
                <a:cs typeface="Arial" charset="0"/>
              </a:rPr>
              <a:t>xuất</a:t>
            </a:r>
            <a:r>
              <a:rPr lang="en-US" sz="2800" dirty="0">
                <a:latin typeface="Arial" charset="0"/>
                <a:cs typeface="Arial" charset="0"/>
              </a:rPr>
              <a:t> </a:t>
            </a:r>
            <a:r>
              <a:rPr lang="en-US" sz="2800" dirty="0" err="1">
                <a:latin typeface="Arial" charset="0"/>
                <a:cs typeface="Arial" charset="0"/>
              </a:rPr>
              <a:t>huyết</a:t>
            </a:r>
            <a:r>
              <a:rPr lang="en-US" sz="2800" dirty="0">
                <a:latin typeface="Arial" charset="0"/>
                <a:cs typeface="Arial" charset="0"/>
              </a:rPr>
              <a:t>); </a:t>
            </a:r>
            <a:r>
              <a:rPr lang="en-US" sz="2800" dirty="0" err="1">
                <a:latin typeface="Arial" charset="0"/>
                <a:cs typeface="Arial" charset="0"/>
              </a:rPr>
              <a:t>và</a:t>
            </a:r>
            <a:endParaRPr lang="en-US" sz="2800" dirty="0">
              <a:latin typeface="Arial" charset="0"/>
              <a:cs typeface="Arial" charset="0"/>
            </a:endParaRPr>
          </a:p>
          <a:p>
            <a:pPr marL="1143000" indent="-457200">
              <a:spcBef>
                <a:spcPts val="1200"/>
              </a:spcBef>
              <a:buClr>
                <a:srgbClr val="003366"/>
              </a:buClr>
              <a:buFont typeface="Wingdings" pitchFamily="2" charset="2"/>
              <a:buChar char="v"/>
              <a:defRPr/>
            </a:pPr>
            <a:r>
              <a:rPr lang="es-ES" sz="2800" b="1" dirty="0">
                <a:solidFill>
                  <a:srgbClr val="FF0000"/>
                </a:solidFill>
                <a:latin typeface="Arial" charset="0"/>
                <a:cs typeface="Arial" charset="0"/>
              </a:rPr>
              <a:t>1</a:t>
            </a:r>
            <a:r>
              <a:rPr lang="es-ES" sz="2800" b="1" dirty="0">
                <a:solidFill>
                  <a:srgbClr val="336699"/>
                </a:solidFill>
                <a:latin typeface="Arial" charset="0"/>
                <a:cs typeface="Arial" charset="0"/>
              </a:rPr>
              <a:t> </a:t>
            </a:r>
            <a:r>
              <a:rPr lang="es-ES" sz="2800" dirty="0" err="1">
                <a:latin typeface="Arial" charset="0"/>
                <a:cs typeface="Arial" charset="0"/>
              </a:rPr>
              <a:t>trong</a:t>
            </a:r>
            <a:r>
              <a:rPr lang="es-ES" sz="2800" dirty="0">
                <a:latin typeface="Arial" charset="0"/>
                <a:cs typeface="Arial" charset="0"/>
              </a:rPr>
              <a:t> </a:t>
            </a:r>
            <a:r>
              <a:rPr lang="es-ES" sz="2800" b="1" dirty="0">
                <a:solidFill>
                  <a:srgbClr val="FF0000"/>
                </a:solidFill>
                <a:latin typeface="Arial" charset="0"/>
                <a:cs typeface="Arial" charset="0"/>
              </a:rPr>
              <a:t>5</a:t>
            </a:r>
            <a:r>
              <a:rPr lang="es-ES" sz="2800" dirty="0">
                <a:latin typeface="Arial" charset="0"/>
                <a:cs typeface="Arial" charset="0"/>
              </a:rPr>
              <a:t> </a:t>
            </a:r>
            <a:r>
              <a:rPr lang="es-ES" sz="2800" dirty="0" err="1">
                <a:latin typeface="Arial" charset="0"/>
                <a:cs typeface="Arial" charset="0"/>
              </a:rPr>
              <a:t>triệu</a:t>
            </a:r>
            <a:r>
              <a:rPr lang="es-ES" sz="2800" dirty="0">
                <a:latin typeface="Arial" charset="0"/>
                <a:cs typeface="Arial" charset="0"/>
              </a:rPr>
              <a:t> </a:t>
            </a:r>
            <a:r>
              <a:rPr lang="es-ES" sz="2800" dirty="0" err="1">
                <a:latin typeface="Arial" charset="0"/>
                <a:cs typeface="Arial" charset="0"/>
              </a:rPr>
              <a:t>chứng</a:t>
            </a:r>
            <a:r>
              <a:rPr lang="es-ES" sz="2800" dirty="0">
                <a:latin typeface="Arial" charset="0"/>
                <a:cs typeface="Arial" charset="0"/>
              </a:rPr>
              <a:t> </a:t>
            </a:r>
            <a:r>
              <a:rPr lang="es-ES" sz="2800" dirty="0" err="1">
                <a:latin typeface="Arial" charset="0"/>
                <a:cs typeface="Arial" charset="0"/>
              </a:rPr>
              <a:t>sau</a:t>
            </a:r>
            <a:r>
              <a:rPr lang="es-ES" sz="2800" dirty="0">
                <a:latin typeface="Arial" charset="0"/>
                <a:cs typeface="Arial" charset="0"/>
              </a:rPr>
              <a:t>: </a:t>
            </a:r>
          </a:p>
          <a:p>
            <a:pPr marL="1543050" lvl="1" indent="-457200">
              <a:spcBef>
                <a:spcPts val="600"/>
              </a:spcBef>
              <a:buClr>
                <a:srgbClr val="FF6600"/>
              </a:buClr>
              <a:buFont typeface="Wingdings" pitchFamily="2" charset="2"/>
              <a:buChar char="§"/>
              <a:defRPr/>
            </a:pPr>
            <a:r>
              <a:rPr lang="es-ES" dirty="0">
                <a:latin typeface="Arial" charset="0"/>
                <a:cs typeface="Arial" charset="0"/>
              </a:rPr>
              <a:t>Ho</a:t>
            </a:r>
          </a:p>
          <a:p>
            <a:pPr marL="1543050" lvl="1" indent="-457200">
              <a:spcBef>
                <a:spcPts val="600"/>
              </a:spcBef>
              <a:buClr>
                <a:srgbClr val="FF6600"/>
              </a:buClr>
              <a:buFont typeface="Wingdings" pitchFamily="2" charset="2"/>
              <a:buChar char="§"/>
              <a:defRPr/>
            </a:pPr>
            <a:r>
              <a:rPr lang="es-ES" dirty="0" err="1">
                <a:latin typeface="Arial" charset="0"/>
                <a:cs typeface="Arial" charset="0"/>
              </a:rPr>
              <a:t>Chảy</a:t>
            </a:r>
            <a:r>
              <a:rPr lang="es-ES" dirty="0">
                <a:latin typeface="Arial" charset="0"/>
                <a:cs typeface="Arial" charset="0"/>
              </a:rPr>
              <a:t> </a:t>
            </a:r>
            <a:r>
              <a:rPr lang="es-ES" dirty="0" err="1">
                <a:latin typeface="Arial" charset="0"/>
                <a:cs typeface="Arial" charset="0"/>
              </a:rPr>
              <a:t>nước</a:t>
            </a:r>
            <a:r>
              <a:rPr lang="es-ES" dirty="0">
                <a:latin typeface="Arial" charset="0"/>
                <a:cs typeface="Arial" charset="0"/>
              </a:rPr>
              <a:t> </a:t>
            </a:r>
            <a:r>
              <a:rPr lang="es-ES" dirty="0" err="1">
                <a:latin typeface="Arial" charset="0"/>
                <a:cs typeface="Arial" charset="0"/>
              </a:rPr>
              <a:t>mũi</a:t>
            </a:r>
            <a:endParaRPr lang="es-ES" dirty="0">
              <a:latin typeface="Arial" charset="0"/>
              <a:cs typeface="Arial" charset="0"/>
            </a:endParaRPr>
          </a:p>
          <a:p>
            <a:pPr marL="1543050" lvl="1" indent="-457200">
              <a:spcBef>
                <a:spcPts val="600"/>
              </a:spcBef>
              <a:buClr>
                <a:srgbClr val="FF6600"/>
              </a:buClr>
              <a:buFont typeface="Wingdings" pitchFamily="2" charset="2"/>
              <a:buChar char="§"/>
              <a:defRPr/>
            </a:pPr>
            <a:r>
              <a:rPr lang="es-ES" dirty="0" err="1">
                <a:latin typeface="Arial" charset="0"/>
                <a:cs typeface="Arial" charset="0"/>
              </a:rPr>
              <a:t>Viêm</a:t>
            </a:r>
            <a:r>
              <a:rPr lang="es-ES" dirty="0">
                <a:latin typeface="Arial" charset="0"/>
                <a:cs typeface="Arial" charset="0"/>
              </a:rPr>
              <a:t> </a:t>
            </a:r>
            <a:r>
              <a:rPr lang="es-ES" dirty="0" err="1">
                <a:latin typeface="Arial" charset="0"/>
                <a:cs typeface="Arial" charset="0"/>
              </a:rPr>
              <a:t>kết</a:t>
            </a:r>
            <a:r>
              <a:rPr lang="es-ES" dirty="0">
                <a:latin typeface="Arial" charset="0"/>
                <a:cs typeface="Arial" charset="0"/>
              </a:rPr>
              <a:t> </a:t>
            </a:r>
            <a:r>
              <a:rPr lang="es-ES" dirty="0" err="1">
                <a:latin typeface="Arial" charset="0"/>
                <a:cs typeface="Arial" charset="0"/>
              </a:rPr>
              <a:t>mạc</a:t>
            </a:r>
            <a:r>
              <a:rPr lang="es-ES" dirty="0">
                <a:latin typeface="Arial" charset="0"/>
                <a:cs typeface="Arial" charset="0"/>
              </a:rPr>
              <a:t> (</a:t>
            </a:r>
            <a:r>
              <a:rPr lang="es-ES" dirty="0" err="1">
                <a:latin typeface="Arial" charset="0"/>
                <a:cs typeface="Arial" charset="0"/>
              </a:rPr>
              <a:t>mắt</a:t>
            </a:r>
            <a:r>
              <a:rPr lang="es-ES" dirty="0">
                <a:latin typeface="Arial" charset="0"/>
                <a:cs typeface="Arial" charset="0"/>
              </a:rPr>
              <a:t> </a:t>
            </a:r>
            <a:r>
              <a:rPr lang="es-ES" dirty="0" err="1">
                <a:latin typeface="Arial" charset="0"/>
                <a:cs typeface="Arial" charset="0"/>
              </a:rPr>
              <a:t>đỏ</a:t>
            </a:r>
            <a:r>
              <a:rPr lang="es-ES" dirty="0">
                <a:latin typeface="Arial" charset="0"/>
                <a:cs typeface="Arial" charset="0"/>
              </a:rPr>
              <a:t>)</a:t>
            </a:r>
          </a:p>
          <a:p>
            <a:pPr marL="1543050" lvl="1" indent="-457200">
              <a:spcBef>
                <a:spcPts val="600"/>
              </a:spcBef>
              <a:buClr>
                <a:srgbClr val="FF6600"/>
              </a:buClr>
              <a:buFont typeface="Wingdings" pitchFamily="2" charset="2"/>
              <a:buChar char="§"/>
              <a:defRPr/>
            </a:pPr>
            <a:r>
              <a:rPr lang="es-ES" dirty="0" err="1">
                <a:latin typeface="Arial" charset="0"/>
                <a:cs typeface="Arial" charset="0"/>
              </a:rPr>
              <a:t>Nổi</a:t>
            </a:r>
            <a:r>
              <a:rPr lang="es-ES" dirty="0">
                <a:latin typeface="Arial" charset="0"/>
                <a:cs typeface="Arial" charset="0"/>
              </a:rPr>
              <a:t> </a:t>
            </a:r>
            <a:r>
              <a:rPr lang="es-ES" dirty="0" err="1">
                <a:latin typeface="Arial" charset="0"/>
                <a:cs typeface="Arial" charset="0"/>
              </a:rPr>
              <a:t>hạch</a:t>
            </a:r>
            <a:r>
              <a:rPr lang="es-ES" dirty="0">
                <a:latin typeface="Arial" charset="0"/>
                <a:cs typeface="Arial" charset="0"/>
              </a:rPr>
              <a:t> (</a:t>
            </a:r>
            <a:r>
              <a:rPr lang="es-ES" dirty="0" err="1">
                <a:latin typeface="Arial" charset="0"/>
                <a:cs typeface="Arial" charset="0"/>
              </a:rPr>
              <a:t>cổ</a:t>
            </a:r>
            <a:r>
              <a:rPr lang="es-ES" dirty="0">
                <a:latin typeface="Arial" charset="0"/>
                <a:cs typeface="Arial" charset="0"/>
              </a:rPr>
              <a:t>, </a:t>
            </a:r>
            <a:r>
              <a:rPr lang="es-ES" dirty="0" err="1">
                <a:latin typeface="Arial" charset="0"/>
                <a:cs typeface="Arial" charset="0"/>
              </a:rPr>
              <a:t>sau</a:t>
            </a:r>
            <a:r>
              <a:rPr lang="es-ES" dirty="0">
                <a:latin typeface="Arial" charset="0"/>
                <a:cs typeface="Arial" charset="0"/>
              </a:rPr>
              <a:t> </a:t>
            </a:r>
            <a:r>
              <a:rPr lang="es-ES" dirty="0" err="1">
                <a:latin typeface="Arial" charset="0"/>
                <a:cs typeface="Arial" charset="0"/>
              </a:rPr>
              <a:t>tai</a:t>
            </a:r>
            <a:r>
              <a:rPr lang="es-ES" dirty="0">
                <a:latin typeface="Arial" charset="0"/>
                <a:cs typeface="Arial" charset="0"/>
              </a:rPr>
              <a:t>, </a:t>
            </a:r>
            <a:r>
              <a:rPr lang="es-ES" dirty="0" err="1">
                <a:latin typeface="Arial" charset="0"/>
                <a:cs typeface="Arial" charset="0"/>
              </a:rPr>
              <a:t>dưới</a:t>
            </a:r>
            <a:r>
              <a:rPr lang="es-ES" dirty="0">
                <a:latin typeface="Arial" charset="0"/>
                <a:cs typeface="Arial" charset="0"/>
              </a:rPr>
              <a:t> </a:t>
            </a:r>
            <a:r>
              <a:rPr lang="es-ES" dirty="0" err="1">
                <a:latin typeface="Arial" charset="0"/>
                <a:cs typeface="Arial" charset="0"/>
              </a:rPr>
              <a:t>chẩm</a:t>
            </a:r>
            <a:r>
              <a:rPr lang="es-ES" dirty="0">
                <a:latin typeface="Arial" charset="0"/>
                <a:cs typeface="Arial" charset="0"/>
              </a:rPr>
              <a:t>)</a:t>
            </a:r>
          </a:p>
          <a:p>
            <a:pPr marL="1543050" lvl="1" indent="-457200">
              <a:spcBef>
                <a:spcPts val="600"/>
              </a:spcBef>
              <a:buClr>
                <a:srgbClr val="FF6600"/>
              </a:buClr>
              <a:buFont typeface="Wingdings" pitchFamily="2" charset="2"/>
              <a:buChar char="§"/>
              <a:defRPr/>
            </a:pPr>
            <a:r>
              <a:rPr lang="es-ES" dirty="0" err="1">
                <a:latin typeface="Arial" charset="0"/>
                <a:cs typeface="Arial" charset="0"/>
              </a:rPr>
              <a:t>Sưng</a:t>
            </a:r>
            <a:r>
              <a:rPr lang="es-ES" dirty="0">
                <a:latin typeface="Arial" charset="0"/>
                <a:cs typeface="Arial" charset="0"/>
              </a:rPr>
              <a:t> </a:t>
            </a:r>
            <a:r>
              <a:rPr lang="es-ES" dirty="0" err="1">
                <a:latin typeface="Arial" charset="0"/>
                <a:cs typeface="Arial" charset="0"/>
              </a:rPr>
              <a:t>đau</a:t>
            </a:r>
            <a:r>
              <a:rPr lang="es-ES" dirty="0">
                <a:latin typeface="Arial" charset="0"/>
                <a:cs typeface="Arial" charset="0"/>
              </a:rPr>
              <a:t> </a:t>
            </a:r>
            <a:r>
              <a:rPr lang="es-ES" dirty="0" err="1">
                <a:latin typeface="Arial" charset="0"/>
                <a:cs typeface="Arial" charset="0"/>
              </a:rPr>
              <a:t>khớp</a:t>
            </a:r>
            <a:endParaRPr lang="es-ES" dirty="0">
              <a:latin typeface="Arial" charset="0"/>
              <a:cs typeface="Arial" charset="0"/>
            </a:endParaRPr>
          </a:p>
          <a:p>
            <a:pPr marL="514350" indent="-514350">
              <a:lnSpc>
                <a:spcPct val="150000"/>
              </a:lnSpc>
              <a:spcBef>
                <a:spcPts val="2400"/>
              </a:spcBef>
              <a:buClr>
                <a:srgbClr val="336699"/>
              </a:buClr>
              <a:buSzPct val="100000"/>
              <a:buAutoNum type="arabicPeriod"/>
            </a:pPr>
            <a:endParaRPr lang="en-US" sz="2800" dirty="0">
              <a:latin typeface="Arial" pitchFamily="34" charset="0"/>
              <a:cs typeface="Arial" pitchFamily="34" charset="0"/>
            </a:endParaRPr>
          </a:p>
        </p:txBody>
      </p:sp>
      <p:sp>
        <p:nvSpPr>
          <p:cNvPr id="2" name="Espace réservé du numéro de diapositive 1"/>
          <p:cNvSpPr txBox="1">
            <a:spLocks noGrp="1"/>
          </p:cNvSpPr>
          <p:nvPr/>
        </p:nvSpPr>
        <p:spPr>
          <a:xfrm>
            <a:off x="5827714" y="6294439"/>
            <a:ext cx="561975" cy="365125"/>
          </a:xfrm>
          <a:prstGeom prst="rect">
            <a:avLst/>
          </a:prstGeom>
          <a:noFill/>
        </p:spPr>
        <p:txBody>
          <a:bodyPr anchor="b"/>
          <a:lstStyle/>
          <a:p>
            <a:pPr algn="ctr" eaLnBrk="0" hangingPunct="0">
              <a:defRPr/>
            </a:pPr>
            <a:fld id="{B77D3CA5-A603-452A-9C69-E1A2A9AD6E68}" type="slidenum">
              <a:rPr lang="en-US" sz="1000">
                <a:solidFill>
                  <a:schemeClr val="bg1">
                    <a:lumMod val="75000"/>
                  </a:schemeClr>
                </a:solidFill>
              </a:rPr>
              <a:pPr algn="ctr" eaLnBrk="0" hangingPunct="0">
                <a:defRPr/>
              </a:pPr>
              <a:t>9</a:t>
            </a:fld>
            <a:endParaRPr lang="en-US" sz="1000" dirty="0">
              <a:solidFill>
                <a:schemeClr val="bg1">
                  <a:lumMod val="75000"/>
                </a:schemeClr>
              </a:solidFill>
            </a:endParaRPr>
          </a:p>
        </p:txBody>
      </p:sp>
      <p:sp>
        <p:nvSpPr>
          <p:cNvPr id="3" name="Slide Number Placeholder 2"/>
          <p:cNvSpPr>
            <a:spLocks noGrp="1"/>
          </p:cNvSpPr>
          <p:nvPr>
            <p:ph type="sldNum" sz="quarter" idx="12"/>
          </p:nvPr>
        </p:nvSpPr>
        <p:spPr/>
        <p:txBody>
          <a:bodyPr/>
          <a:lstStyle/>
          <a:p>
            <a:pPr>
              <a:defRPr/>
            </a:pPr>
            <a:fld id="{A3B49C5E-A255-4B39-B8D2-8D0260F72600}"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Theme">
  <a:themeElements>
    <a:clrScheme name="CPR Color Palette">
      <a:dk1>
        <a:srgbClr val="003057"/>
      </a:dk1>
      <a:lt1>
        <a:srgbClr val="FFFFFF"/>
      </a:lt1>
      <a:dk2>
        <a:srgbClr val="D4292E"/>
      </a:dk2>
      <a:lt2>
        <a:srgbClr val="FDFFFE"/>
      </a:lt2>
      <a:accent1>
        <a:srgbClr val="0070CF"/>
      </a:accent1>
      <a:accent2>
        <a:srgbClr val="52575A"/>
      </a:accent2>
      <a:accent3>
        <a:srgbClr val="02A0DE"/>
      </a:accent3>
      <a:accent4>
        <a:srgbClr val="E5DB74"/>
      </a:accent4>
      <a:accent5>
        <a:srgbClr val="007078"/>
      </a:accent5>
      <a:accent6>
        <a:srgbClr val="D5272F"/>
      </a:accent6>
      <a:hlink>
        <a:srgbClr val="0070D0"/>
      </a:hlink>
      <a:folHlink>
        <a:srgbClr val="52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3482</Words>
  <Application>Microsoft Office PowerPoint</Application>
  <PresentationFormat>Widescreen</PresentationFormat>
  <Paragraphs>174</Paragraphs>
  <Slides>27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Noto Sans Symbols</vt:lpstr>
      <vt:lpstr>Arial</vt:lpstr>
      <vt:lpstr>Times New Roman</vt:lpstr>
      <vt:lpstr>Verdana</vt:lpstr>
      <vt:lpstr>Montserrat SemiBold</vt:lpstr>
      <vt:lpstr>Wingdings</vt:lpstr>
      <vt:lpstr>Default Theme</vt:lpstr>
      <vt:lpstr> Tình hình bệnh sởi năm 2025 Hướng dẫn giám sát và phòng, chống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GIÁM SÁT BỆNH SỞI, RUBELLA</vt:lpstr>
      <vt:lpstr>CÁC BIỆN PHÁP PHÒNG, CHỐNG DỊCH</vt:lpstr>
      <vt:lpstr>PowerPoint Presentation</vt:lpstr>
      <vt:lpstr>PowerPoint Presentation</vt:lpstr>
      <vt:lpstr>PowerPoint Presentation</vt:lpstr>
      <vt:lpstr>PowerPoint Presentation</vt:lpstr>
      <vt:lpstr>PowerPoint Presentation</vt:lpstr>
      <vt:lpstr>PowerPoint Presentation</vt:lpstr>
      <vt:lpstr>QUY TRÌNH  VỆ SINH MÔI TRƯỜNG BỀ MẶT</vt:lpstr>
      <vt:lpstr>I. Nội dung</vt:lpstr>
      <vt:lpstr>I. Nội dung (tiếp)</vt:lpstr>
      <vt:lpstr>II. Kỹ thuật</vt:lpstr>
      <vt:lpstr>II. Kỹ thuật (tiếp)</vt:lpstr>
      <vt:lpstr>II. Kỹ thuật (tiếp)</vt:lpstr>
      <vt:lpstr>II. Kỹ thuật (tiếp)</vt:lpstr>
      <vt:lpstr>II. Kỹ thuật (tiếp)</vt:lpstr>
      <vt:lpstr>II. Kỹ thuật (tiếp)</vt:lpstr>
      <vt:lpstr>II. Kỹ thuật (tiếp)</vt:lpstr>
      <vt:lpstr>TRÂN TRỌNG CÁM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CỤC PHÒNG BỆNH  Tình hình bệnh sởi và các hoạt động phòng, chống dịch đã triển khai</dc:title>
  <dc:creator>Fajar Indra</dc:creator>
  <cp:lastModifiedBy>Hải Phan Hồng</cp:lastModifiedBy>
  <cp:revision>20</cp:revision>
  <dcterms:created xsi:type="dcterms:W3CDTF">2016-07-27T02:33:35Z</dcterms:created>
  <dcterms:modified xsi:type="dcterms:W3CDTF">2025-03-21T05:07:18Z</dcterms:modified>
</cp:coreProperties>
</file>