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699D-FF49-50D6-51CE-D2323042A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AD36C-8E9B-582E-D01E-ADD41660E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4F00-026E-8DDA-0D49-F7DB437C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CD0D4-E418-0571-0B90-2821FE71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D27ED-A88E-FF45-5F97-6EE72766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3DD2-B95D-3CA3-BB70-10E69EB3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5599B-E66A-34E7-C6AC-E82A5F830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21888-DAE0-17E5-78B9-38386EE2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36265-0653-5571-653B-7E99F66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CCE76-A959-2293-50FD-F2D33D36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D5C62-1686-CF76-60E8-97603926C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C318E-69A4-6E43-A4E8-93031FE8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0AE6-665A-64B7-B95D-988B3BD8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B6747-9E4F-6795-066D-883EAAB5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29F2F-CBEC-E699-98D8-F0D45BD2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9F39E1-BAD2-12D3-E5D8-649CA86E2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FEB9-5B32-63A3-A801-39FE9AC1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F99B-6010-82BE-727E-52604DC4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4D62-425D-AB2C-B5EE-E153CEA2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D7787-5EA9-7026-B0E6-D0D9755D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589F-0ED1-BF5C-B0DC-6DAC8F34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8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FD65-0D8B-EC1A-EF49-5BF00EB5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C02DA-AF2F-85B7-03DD-138239BF3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0F52-3BA1-A44A-C645-1585B76A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18B04-DDDF-694F-6DDE-E99268B9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CD982-3D0F-DEE0-27C5-D9E64712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26C7-43DC-951E-6601-F2FCFF9A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8F9E-091B-06A8-3CF8-1289E1CEC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F6905-6812-28CA-AFCB-CD2F251D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FFDFB-1532-2C0B-F164-7ADD8315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D904D-1F02-F10D-98FD-F0F8F3D9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91F7-139E-2A75-968E-0C6C3CC4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60B5-CE49-A8DD-9167-6BF4F4CA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91B3-9D1E-1F48-0825-2EB4FFD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80F63-E46A-4DF0-8E98-09A1DDA0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7E6D9-90E3-23F2-8EDC-A4E04D0CC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542F7-73F5-07F5-B18B-7B5E3CD87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34554-22BC-078B-19D2-6D3A8B8C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94F6C-D139-DC1B-36D2-5E531AA0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A2D67-66A2-2743-D4BD-5C552E20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DF6D-47A9-2CCF-99A5-365E7E79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415F4-A338-FEE5-6BA3-F3F18A54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C6489-A7C2-1C11-109C-503D87FA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09550-9E29-B2D7-6A28-D819B253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50583-2680-2FC9-9965-8551446C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C97B4-36BA-FB99-B448-8BD7A9D4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F8987-EE36-C188-0E2C-ADD2F971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C1C7-D966-0EEA-741E-19449AB5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C6AF-89C5-5971-5F65-CF03E861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AA911-40C4-3697-292A-9F8514E10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B8308-07AE-08EA-C5DD-51B453FC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80C43-0F87-8174-F83A-55759B5C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1F9B4-5230-08E7-38D4-FA03C86F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6740-9897-2DC9-50EE-F2F3ECC7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4D69F-223C-D644-2704-17700D90D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019CB-65F4-C4AF-BBF8-5C4D8827A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6B217-9875-AC43-D28F-E92EC1ED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CB65A-A348-D156-67C4-7E0BD273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A2428-4DDD-C36E-63AA-336C2EE7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BE41E-25F0-CEA8-492F-358A93E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768A6-3134-A708-F533-73E9E438A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D5C2-265E-D6E9-ED1C-4DB63FC8F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68503-17CF-42ED-A4DF-1C216586D38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7A8D-0102-414C-B658-1C2F71C6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DA887-A0F8-D025-5FCE-5CEE20702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B4F59-2AF6-463C-9D04-EDEDABE0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0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A94CF-AC68-42B8-5D96-2DCB8288F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870" y="114300"/>
            <a:ext cx="6041660" cy="969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D70209-18F4-A8C3-7105-76387EC0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254" y="0"/>
            <a:ext cx="2675130" cy="1889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4BABEE-85EB-1722-6B05-BB56DE05C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4526" y="1715128"/>
            <a:ext cx="7182296" cy="35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2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B80975-ECF8-767C-AF37-1903A9246894}"/>
              </a:ext>
            </a:extLst>
          </p:cNvPr>
          <p:cNvSpPr/>
          <p:nvPr/>
        </p:nvSpPr>
        <p:spPr>
          <a:xfrm>
            <a:off x="295275" y="381001"/>
            <a:ext cx="11420475" cy="6115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D6F56-ED10-8ABD-AB36-EF3B4B2D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549" y="484096"/>
            <a:ext cx="7562851" cy="5743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21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B80975-ECF8-767C-AF37-1903A9246894}"/>
              </a:ext>
            </a:extLst>
          </p:cNvPr>
          <p:cNvSpPr/>
          <p:nvPr/>
        </p:nvSpPr>
        <p:spPr>
          <a:xfrm>
            <a:off x="295275" y="381000"/>
            <a:ext cx="11420475" cy="6476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1BF50-3F3E-532D-BF39-768A4D25AF00}"/>
              </a:ext>
            </a:extLst>
          </p:cNvPr>
          <p:cNvSpPr txBox="1"/>
          <p:nvPr/>
        </p:nvSpPr>
        <p:spPr>
          <a:xfrm>
            <a:off x="2200276" y="419100"/>
            <a:ext cx="910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duy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cư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vùng</a:t>
            </a:r>
            <a:r>
              <a:rPr lang="en-US" sz="2800" b="1" i="0" dirty="0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Trung</a:t>
            </a:r>
            <a:r>
              <a:rPr lang="en-US" sz="2800" b="1" i="0" dirty="0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 du </a:t>
            </a:r>
            <a:r>
              <a:rPr lang="en-US" sz="2800" b="1" i="0" dirty="0" err="1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miền</a:t>
            </a:r>
            <a:r>
              <a:rPr lang="en-US" sz="2800" b="1" i="0" dirty="0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núi</a:t>
            </a:r>
            <a:r>
              <a:rPr lang="en-US" sz="2800" b="1" i="0" dirty="0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Bắc</a:t>
            </a:r>
            <a:r>
              <a:rPr lang="en-US" sz="2800" b="1" i="0" dirty="0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cs typeface="Baloo" panose="03080902040302020200" pitchFamily="66" charset="0"/>
              </a:rPr>
              <a:t>Bộ</a:t>
            </a:r>
            <a:endParaRPr lang="en-US" sz="2800" b="1" i="0" dirty="0">
              <a:solidFill>
                <a:srgbClr val="002060"/>
              </a:solidFill>
              <a:effectLst/>
              <a:cs typeface="Baloo" panose="030809020403020202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5782-F03D-F84C-D6B4-6A9D06E5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70" y="1662181"/>
            <a:ext cx="3449356" cy="25982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114BE7-ED3E-806D-690F-245547BAE7C6}"/>
              </a:ext>
            </a:extLst>
          </p:cNvPr>
          <p:cNvGrpSpPr/>
          <p:nvPr/>
        </p:nvGrpSpPr>
        <p:grpSpPr>
          <a:xfrm>
            <a:off x="9439647" y="2981325"/>
            <a:ext cx="1980828" cy="771525"/>
            <a:chOff x="8106146" y="3257550"/>
            <a:chExt cx="1980828" cy="77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33C63AB-3B8D-D026-45B8-07A92AF78153}"/>
                </a:ext>
              </a:extLst>
            </p:cNvPr>
            <p:cNvSpPr/>
            <p:nvPr/>
          </p:nvSpPr>
          <p:spPr>
            <a:xfrm>
              <a:off x="8191499" y="3257550"/>
              <a:ext cx="1895475" cy="77152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Dân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B95FEE-2F2A-F52A-AAA6-893E1E723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06146" y="3283441"/>
              <a:ext cx="659909" cy="659909"/>
            </a:xfrm>
            <a:prstGeom prst="rect">
              <a:avLst/>
            </a:prstGeom>
          </p:spPr>
        </p:pic>
      </p:grpSp>
      <p:pic>
        <p:nvPicPr>
          <p:cNvPr id="9" name="Picture 8" descr="A picture containing darkness&#10;&#10;Description automatically generated">
            <a:extLst>
              <a:ext uri="{FF2B5EF4-FFF2-40B4-BE49-F238E27FC236}">
                <a16:creationId xmlns:a16="http://schemas.microsoft.com/office/drawing/2014/main" id="{E640CE0F-6BB5-2181-5DFD-70AA047F9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3794">
            <a:off x="7914683" y="1293509"/>
            <a:ext cx="2211583" cy="2498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363041-38D6-27CB-3C55-78D63AF5E1C1}"/>
              </a:ext>
            </a:extLst>
          </p:cNvPr>
          <p:cNvSpPr txBox="1"/>
          <p:nvPr/>
        </p:nvSpPr>
        <p:spPr>
          <a:xfrm>
            <a:off x="9048752" y="3886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Hơn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 14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triệu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D0B1C"/>
                </a:solidFill>
                <a:effectLst/>
                <a:uLnTx/>
                <a:uFillTx/>
                <a:cs typeface="Pattaya" panose="00000500000000000000" pitchFamily="2" charset="-34"/>
              </a:rPr>
              <a:t> 2020)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694560-E35E-0CAF-4C0B-8F0C0FA7AABE}"/>
              </a:ext>
            </a:extLst>
          </p:cNvPr>
          <p:cNvGrpSpPr/>
          <p:nvPr/>
        </p:nvGrpSpPr>
        <p:grpSpPr>
          <a:xfrm>
            <a:off x="2643188" y="3295650"/>
            <a:ext cx="2662236" cy="771525"/>
            <a:chOff x="2690099" y="2495550"/>
            <a:chExt cx="2262901" cy="77152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1F1D9FB-B39C-68E2-88B3-739F02073052}"/>
                </a:ext>
              </a:extLst>
            </p:cNvPr>
            <p:cNvSpPr/>
            <p:nvPr/>
          </p:nvSpPr>
          <p:spPr>
            <a:xfrm>
              <a:off x="2752725" y="2495550"/>
              <a:ext cx="2200275" cy="77152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dân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Baloo" panose="03080902040302020200" pitchFamily="66" charset="0"/>
                </a:rPr>
                <a:t>tộc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1A1B25-0E91-D074-BD9C-E14CC506B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0099" y="2524125"/>
              <a:ext cx="591025" cy="695324"/>
            </a:xfrm>
            <a:prstGeom prst="rect">
              <a:avLst/>
            </a:prstGeom>
          </p:spPr>
        </p:pic>
      </p:grpSp>
      <p:pic>
        <p:nvPicPr>
          <p:cNvPr id="16" name="Picture 15" descr="A picture containing darkness&#10;&#10;Description automatically generated">
            <a:extLst>
              <a:ext uri="{FF2B5EF4-FFF2-40B4-BE49-F238E27FC236}">
                <a16:creationId xmlns:a16="http://schemas.microsoft.com/office/drawing/2014/main" id="{B897E840-7865-5557-B3C7-BCD5C2972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762" flipV="1">
            <a:off x="3668114" y="1649692"/>
            <a:ext cx="2105787" cy="20440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691F36A-FDCD-AE8E-E5CB-1E66FCC9E59C}"/>
              </a:ext>
            </a:extLst>
          </p:cNvPr>
          <p:cNvGrpSpPr/>
          <p:nvPr/>
        </p:nvGrpSpPr>
        <p:grpSpPr>
          <a:xfrm rot="11695749">
            <a:off x="4738078" y="4255615"/>
            <a:ext cx="1763420" cy="846471"/>
            <a:chOff x="1364877" y="1206074"/>
            <a:chExt cx="2465703" cy="1348495"/>
          </a:xfrm>
        </p:grpSpPr>
        <p:pic>
          <p:nvPicPr>
            <p:cNvPr id="21" name="Picture 20" descr="A red arrow pointing to the right&#10;&#10;Description automatically generated with low confidence">
              <a:extLst>
                <a:ext uri="{FF2B5EF4-FFF2-40B4-BE49-F238E27FC236}">
                  <a16:creationId xmlns:a16="http://schemas.microsoft.com/office/drawing/2014/main" id="{313AF7B8-9FFA-A40C-FC5A-1834B732E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21743">
              <a:off x="1364877" y="1206074"/>
              <a:ext cx="2465703" cy="134849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04C76A-5C8D-F193-4BDE-8328977E0691}"/>
                </a:ext>
              </a:extLst>
            </p:cNvPr>
            <p:cNvSpPr txBox="1"/>
            <p:nvPr/>
          </p:nvSpPr>
          <p:spPr>
            <a:xfrm rot="13040582">
              <a:off x="2091941" y="1343398"/>
              <a:ext cx="1647826" cy="63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Mường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D13567D-94A2-9B2B-FF41-202E28CB1E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333" y="5172074"/>
            <a:ext cx="901108" cy="8401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925034-90AD-CBBA-1A06-3A4BBF2FA188}"/>
              </a:ext>
            </a:extLst>
          </p:cNvPr>
          <p:cNvSpPr txBox="1"/>
          <p:nvPr/>
        </p:nvSpPr>
        <p:spPr>
          <a:xfrm>
            <a:off x="5328883" y="7195056"/>
            <a:ext cx="1881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Quốc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E3488B-2803-D016-83F9-4A41DAA0E7BE}"/>
              </a:ext>
            </a:extLst>
          </p:cNvPr>
          <p:cNvGrpSpPr/>
          <p:nvPr/>
        </p:nvGrpSpPr>
        <p:grpSpPr>
          <a:xfrm rot="13980061">
            <a:off x="3461078" y="4381833"/>
            <a:ext cx="1711615" cy="826225"/>
            <a:chOff x="1364877" y="1199203"/>
            <a:chExt cx="2465703" cy="1355366"/>
          </a:xfrm>
        </p:grpSpPr>
        <p:pic>
          <p:nvPicPr>
            <p:cNvPr id="26" name="Picture 25" descr="A red arrow pointing to the right&#10;&#10;Description automatically generated with low confidence">
              <a:extLst>
                <a:ext uri="{FF2B5EF4-FFF2-40B4-BE49-F238E27FC236}">
                  <a16:creationId xmlns:a16="http://schemas.microsoft.com/office/drawing/2014/main" id="{2A6168AF-ED28-2442-DB0E-9A9C5B675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21743">
              <a:off x="1364877" y="1206074"/>
              <a:ext cx="2465703" cy="134849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102A27-B4CD-5431-F4AC-F4E9B293E496}"/>
                </a:ext>
              </a:extLst>
            </p:cNvPr>
            <p:cNvSpPr txBox="1"/>
            <p:nvPr/>
          </p:nvSpPr>
          <p:spPr>
            <a:xfrm rot="13040582">
              <a:off x="1957737" y="1199203"/>
              <a:ext cx="1647826" cy="6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Thái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5300382-015B-528F-5102-A89825508B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083" y="5493296"/>
            <a:ext cx="901108" cy="76916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07CECAB-0F45-FB1E-7679-032A9BE96204}"/>
              </a:ext>
            </a:extLst>
          </p:cNvPr>
          <p:cNvGrpSpPr/>
          <p:nvPr/>
        </p:nvGrpSpPr>
        <p:grpSpPr>
          <a:xfrm rot="15378403">
            <a:off x="1999925" y="4311481"/>
            <a:ext cx="1859726" cy="822036"/>
            <a:chOff x="1364877" y="1206074"/>
            <a:chExt cx="2679068" cy="1348495"/>
          </a:xfrm>
        </p:grpSpPr>
        <p:pic>
          <p:nvPicPr>
            <p:cNvPr id="30" name="Picture 29" descr="A red arrow pointing to the right&#10;&#10;Description automatically generated with low confidence">
              <a:extLst>
                <a:ext uri="{FF2B5EF4-FFF2-40B4-BE49-F238E27FC236}">
                  <a16:creationId xmlns:a16="http://schemas.microsoft.com/office/drawing/2014/main" id="{47196C8E-86AC-681D-3030-C2547A74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21743">
              <a:off x="1364877" y="1206074"/>
              <a:ext cx="2465703" cy="134849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0AA5D9-CF6C-A963-D038-C2A5124126DD}"/>
                </a:ext>
              </a:extLst>
            </p:cNvPr>
            <p:cNvSpPr txBox="1"/>
            <p:nvPr/>
          </p:nvSpPr>
          <p:spPr>
            <a:xfrm rot="2016203">
              <a:off x="2396119" y="1658561"/>
              <a:ext cx="1647826" cy="6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Dao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5200B1B-FEF8-ED4A-A5C7-257BB6C9CC0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535" y="5464721"/>
            <a:ext cx="731603" cy="76916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8B8EE84-C69B-15EE-8DFC-4099204ED22F}"/>
              </a:ext>
            </a:extLst>
          </p:cNvPr>
          <p:cNvGrpSpPr/>
          <p:nvPr/>
        </p:nvGrpSpPr>
        <p:grpSpPr>
          <a:xfrm rot="18114927">
            <a:off x="1123625" y="3597105"/>
            <a:ext cx="1859726" cy="822036"/>
            <a:chOff x="1364877" y="1206074"/>
            <a:chExt cx="2679068" cy="1348495"/>
          </a:xfrm>
        </p:grpSpPr>
        <p:pic>
          <p:nvPicPr>
            <p:cNvPr id="34" name="Picture 33" descr="A red arrow pointing to the right&#10;&#10;Description automatically generated with low confidence">
              <a:extLst>
                <a:ext uri="{FF2B5EF4-FFF2-40B4-BE49-F238E27FC236}">
                  <a16:creationId xmlns:a16="http://schemas.microsoft.com/office/drawing/2014/main" id="{A7A30791-5F15-C8DB-F4C1-6C8FBEC8D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21743">
              <a:off x="1364877" y="1206074"/>
              <a:ext cx="2465703" cy="134849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F37865-08EE-D1F6-FCD6-11678C52D6FB}"/>
                </a:ext>
              </a:extLst>
            </p:cNvPr>
            <p:cNvSpPr txBox="1"/>
            <p:nvPr/>
          </p:nvSpPr>
          <p:spPr>
            <a:xfrm rot="2016203">
              <a:off x="2396119" y="1658561"/>
              <a:ext cx="1647826" cy="6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Mông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41A8B92-3E69-EA79-3A64-D5660250D42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309" y="4131221"/>
            <a:ext cx="707154" cy="76916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8F8DBBD-0ACC-EE2B-FD04-75CB59ECC7BF}"/>
              </a:ext>
            </a:extLst>
          </p:cNvPr>
          <p:cNvGrpSpPr/>
          <p:nvPr/>
        </p:nvGrpSpPr>
        <p:grpSpPr>
          <a:xfrm rot="20688334">
            <a:off x="1104575" y="2825580"/>
            <a:ext cx="1859726" cy="822036"/>
            <a:chOff x="1364877" y="1206074"/>
            <a:chExt cx="2679068" cy="1348495"/>
          </a:xfrm>
        </p:grpSpPr>
        <p:pic>
          <p:nvPicPr>
            <p:cNvPr id="43" name="Picture 42" descr="A red arrow pointing to the right&#10;&#10;Description automatically generated with low confidence">
              <a:extLst>
                <a:ext uri="{FF2B5EF4-FFF2-40B4-BE49-F238E27FC236}">
                  <a16:creationId xmlns:a16="http://schemas.microsoft.com/office/drawing/2014/main" id="{5F907698-64E2-839F-3E58-7D5B16315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21743">
              <a:off x="1364877" y="1206074"/>
              <a:ext cx="2465703" cy="134849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0D80E7-A0CB-9265-2417-C0AA0178E13E}"/>
                </a:ext>
              </a:extLst>
            </p:cNvPr>
            <p:cNvSpPr txBox="1"/>
            <p:nvPr/>
          </p:nvSpPr>
          <p:spPr>
            <a:xfrm rot="2016203">
              <a:off x="2396119" y="1658561"/>
              <a:ext cx="1647826" cy="6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Tày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4B2CAD7-7712-CFE1-1781-65AFBBC2477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195" y="2588171"/>
            <a:ext cx="666032" cy="76916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822BACC-3FE7-A06E-B606-EABB2480F420}"/>
              </a:ext>
            </a:extLst>
          </p:cNvPr>
          <p:cNvGrpSpPr/>
          <p:nvPr/>
        </p:nvGrpSpPr>
        <p:grpSpPr>
          <a:xfrm rot="860182">
            <a:off x="1838000" y="2311230"/>
            <a:ext cx="1859726" cy="822036"/>
            <a:chOff x="1364877" y="1206074"/>
            <a:chExt cx="2679068" cy="1348495"/>
          </a:xfrm>
        </p:grpSpPr>
        <p:pic>
          <p:nvPicPr>
            <p:cNvPr id="48" name="Picture 47" descr="A red arrow pointing to the right&#10;&#10;Description automatically generated with low confidence">
              <a:extLst>
                <a:ext uri="{FF2B5EF4-FFF2-40B4-BE49-F238E27FC236}">
                  <a16:creationId xmlns:a16="http://schemas.microsoft.com/office/drawing/2014/main" id="{D2812F6D-4EDB-22FF-47C4-7F9AABD5B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21743">
              <a:off x="1364877" y="1206074"/>
              <a:ext cx="2465703" cy="134849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86E1A2-AC64-E1A6-033C-5AD69D4CD7C0}"/>
                </a:ext>
              </a:extLst>
            </p:cNvPr>
            <p:cNvSpPr txBox="1"/>
            <p:nvPr/>
          </p:nvSpPr>
          <p:spPr>
            <a:xfrm rot="2016203">
              <a:off x="2396119" y="1658561"/>
              <a:ext cx="1647826" cy="6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nùng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5F3A6017-DBFB-D406-309A-940DDAE5F92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8644" y="1609725"/>
            <a:ext cx="825847" cy="75177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42ADC08-292E-03F1-F4E0-C91AAD2B98A9}"/>
              </a:ext>
            </a:extLst>
          </p:cNvPr>
          <p:cNvGrpSpPr/>
          <p:nvPr/>
        </p:nvGrpSpPr>
        <p:grpSpPr>
          <a:xfrm rot="3273824">
            <a:off x="2695251" y="2130255"/>
            <a:ext cx="1859726" cy="822036"/>
            <a:chOff x="1364877" y="1206074"/>
            <a:chExt cx="2679068" cy="1348495"/>
          </a:xfrm>
        </p:grpSpPr>
        <p:pic>
          <p:nvPicPr>
            <p:cNvPr id="52" name="Picture 51" descr="A red arrow pointing to the right&#10;&#10;Description automatically generated with low confidence">
              <a:extLst>
                <a:ext uri="{FF2B5EF4-FFF2-40B4-BE49-F238E27FC236}">
                  <a16:creationId xmlns:a16="http://schemas.microsoft.com/office/drawing/2014/main" id="{C82873ED-0061-3046-0249-E30FAC80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21743">
              <a:off x="1364877" y="1206074"/>
              <a:ext cx="2465703" cy="134849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0DDFFA-4800-86C1-9438-A24B2AD4A662}"/>
                </a:ext>
              </a:extLst>
            </p:cNvPr>
            <p:cNvSpPr txBox="1"/>
            <p:nvPr/>
          </p:nvSpPr>
          <p:spPr>
            <a:xfrm rot="2016203">
              <a:off x="2396119" y="1658561"/>
              <a:ext cx="1647826" cy="6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kinh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0ABE108C-7F2C-A58A-96A2-E41F19914FA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831" y="885825"/>
            <a:ext cx="866072" cy="8660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5F21883-C10F-A662-1FBA-6329BC01E927}"/>
              </a:ext>
            </a:extLst>
          </p:cNvPr>
          <p:cNvSpPr txBox="1"/>
          <p:nvPr/>
        </p:nvSpPr>
        <p:spPr>
          <a:xfrm>
            <a:off x="0" y="9525"/>
            <a:ext cx="395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cs typeface="Pattaya" panose="00000500000000000000" pitchFamily="2" charset="-34"/>
              </a:rPr>
              <a:t>Hương</a:t>
            </a:r>
            <a:r>
              <a:rPr lang="en-US" sz="2000" dirty="0">
                <a:solidFill>
                  <a:srgbClr val="0070C0"/>
                </a:solidFill>
                <a:cs typeface="Pattaya" panose="00000500000000000000" pitchFamily="2" charset="-34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Pattaya" panose="00000500000000000000" pitchFamily="2" charset="-34"/>
              </a:rPr>
              <a:t>Thảo</a:t>
            </a:r>
            <a:r>
              <a:rPr lang="en-US" sz="2000" dirty="0">
                <a:solidFill>
                  <a:srgbClr val="0070C0"/>
                </a:solidFill>
                <a:cs typeface="Pattaya" panose="00000500000000000000" pitchFamily="2" charset="-34"/>
              </a:rPr>
              <a:t> – </a:t>
            </a:r>
            <a:r>
              <a:rPr lang="en-US" sz="2000" dirty="0" err="1">
                <a:solidFill>
                  <a:srgbClr val="0070C0"/>
                </a:solidFill>
                <a:cs typeface="Pattaya" panose="00000500000000000000" pitchFamily="2" charset="-34"/>
              </a:rPr>
              <a:t>Zalo</a:t>
            </a:r>
            <a:r>
              <a:rPr lang="en-US" sz="2000" dirty="0">
                <a:solidFill>
                  <a:srgbClr val="0070C0"/>
                </a:solidFill>
                <a:cs typeface="Pattaya" panose="00000500000000000000" pitchFamily="2" charset="-34"/>
              </a:rPr>
              <a:t> 0972.115.126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851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B80975-ECF8-767C-AF37-1903A9246894}"/>
              </a:ext>
            </a:extLst>
          </p:cNvPr>
          <p:cNvSpPr/>
          <p:nvPr/>
        </p:nvSpPr>
        <p:spPr>
          <a:xfrm>
            <a:off x="295275" y="381000"/>
            <a:ext cx="11420475" cy="6305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FAC749-A4E9-BD3F-F3E4-A8B2A9F04E78}"/>
              </a:ext>
            </a:extLst>
          </p:cNvPr>
          <p:cNvGraphicFramePr>
            <a:graphicFrameLocks noGrp="1"/>
          </p:cNvGraphicFramePr>
          <p:nvPr/>
        </p:nvGraphicFramePr>
        <p:xfrm>
          <a:off x="1428750" y="923924"/>
          <a:ext cx="9334500" cy="53112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1128003806"/>
                    </a:ext>
                  </a:extLst>
                </a:gridCol>
                <a:gridCol w="4667250">
                  <a:extLst>
                    <a:ext uri="{9D8B030D-6E8A-4147-A177-3AD203B41FA5}">
                      <a16:colId xmlns:a16="http://schemas.microsoft.com/office/drawing/2014/main" val="1878469756"/>
                    </a:ext>
                  </a:extLst>
                </a:gridCol>
              </a:tblGrid>
              <a:tr h="56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Mật độ dân số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Tỉnh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665932"/>
                  </a:ext>
                </a:extLst>
              </a:tr>
              <a:tr h="15685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Dưới 100 người/km</a:t>
                      </a:r>
                      <a:r>
                        <a:rPr lang="vi-VN" sz="28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Sơn La, Điện Biên, Lai Châu, Bắc Kạn, Cao Bằng, Lạng Sơn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97481"/>
                  </a:ext>
                </a:extLst>
              </a:tr>
              <a:tr h="15685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đến dưới 200 người/km</a:t>
                      </a:r>
                      <a:r>
                        <a:rPr lang="vi-VN" sz="28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Hòa Bình, Yên Bái, Lào Cai, Tuyên Quang, Hà Giang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61087"/>
                  </a:ext>
                </a:extLst>
              </a:tr>
              <a:tr h="10262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đến 400 người/km</a:t>
                      </a:r>
                      <a:r>
                        <a:rPr lang="vi-VN" sz="28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 Nguyên, Quảng Ninh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07097"/>
                  </a:ext>
                </a:extLst>
              </a:tr>
              <a:tr h="561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Trên 400 người/km</a:t>
                      </a:r>
                      <a:r>
                        <a:rPr lang="vi-VN" sz="28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Phú Thọ, Bắc Giang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0438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0653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1|1|1.1|1.1|1.3|1.4|1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1|1|1.1|1.1|1.3|1.4|1.6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1|1|1.1|1.1|1.3|1.4|1.6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Baloo</vt:lpstr>
      <vt:lpstr>Calibri</vt:lpstr>
      <vt:lpstr>Pattaya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đặng linh</dc:creator>
  <cp:lastModifiedBy>đặng linh</cp:lastModifiedBy>
  <cp:revision>1</cp:revision>
  <dcterms:created xsi:type="dcterms:W3CDTF">2025-10-15T02:49:09Z</dcterms:created>
  <dcterms:modified xsi:type="dcterms:W3CDTF">2025-10-15T02:50:49Z</dcterms:modified>
</cp:coreProperties>
</file>