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8" r:id="rId6"/>
    <p:sldId id="264" r:id="rId7"/>
    <p:sldId id="260" r:id="rId8"/>
    <p:sldId id="265" r:id="rId9"/>
    <p:sldId id="261" r:id="rId10"/>
    <p:sldId id="269" r:id="rId11"/>
    <p:sldId id="267"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F46"/>
    <a:srgbClr val="67E951"/>
    <a:srgbClr val="F25858"/>
    <a:srgbClr val="36C6F3"/>
    <a:srgbClr val="F7941D"/>
    <a:srgbClr val="F8A015"/>
    <a:srgbClr val="E6E6E6"/>
    <a:srgbClr val="F6A108"/>
    <a:srgbClr val="FEEEBD"/>
    <a:srgbClr val="2FB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4249" autoAdjust="0"/>
  </p:normalViewPr>
  <p:slideViewPr>
    <p:cSldViewPr snapToGrid="0">
      <p:cViewPr varScale="1">
        <p:scale>
          <a:sx n="72" d="100"/>
          <a:sy n="72" d="100"/>
        </p:scale>
        <p:origin x="8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7" name="Google Shape;9;p2"/>
          <p:cNvSpPr/>
          <p:nvPr userDrawn="1"/>
        </p:nvSpPr>
        <p:spPr>
          <a:xfrm>
            <a:off x="964936" y="2325189"/>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accent6">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10;p2"/>
          <p:cNvSpPr/>
          <p:nvPr userDrawn="1"/>
        </p:nvSpPr>
        <p:spPr>
          <a:xfrm>
            <a:off x="664108" y="2178984"/>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11;p2"/>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p2"/>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lumMod val="40000"/>
                <a:lumOff val="6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endParaRPr lang="vi-VN" sz="5400" dirty="0">
              <a:solidFill>
                <a:schemeClr val="bg1"/>
              </a:solidFill>
              <a:latin typeface="+mj-lt"/>
            </a:endParaRPr>
          </a:p>
        </p:txBody>
      </p:sp>
      <p:sp>
        <p:nvSpPr>
          <p:cNvPr id="7" name="Google Shape;26;p4"/>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Rectangle 7"/>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chemeClr val="accent6">
              <a:lumMod val="75000"/>
            </a:schemeClr>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p:cNvSpPr/>
          <p:nvPr userDrawn="1"/>
        </p:nvSpPr>
        <p:spPr>
          <a:xfrm rot="5400000" flipH="1">
            <a:off x="878115" y="-878118"/>
            <a:ext cx="2249716" cy="4005946"/>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KHÁM PHÁ</a:t>
            </a:r>
            <a:endParaRPr lang="vi-VN" sz="5400" dirty="0">
              <a:solidFill>
                <a:schemeClr val="bg1"/>
              </a:solidFill>
              <a:latin typeface="+mj-lt"/>
            </a:endParaRPr>
          </a:p>
        </p:txBody>
      </p:sp>
      <p:sp>
        <p:nvSpPr>
          <p:cNvPr id="7" name="Google Shape;125;p17"/>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2E7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rgbClr val="2E75B6"/>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p:cNvSpPr/>
          <p:nvPr userDrawn="1"/>
        </p:nvSpPr>
        <p:spPr>
          <a:xfrm rot="5400000" flipH="1">
            <a:off x="1074056" y="-1074060"/>
            <a:ext cx="2249716" cy="43978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THỰC HÀNH</a:t>
            </a:r>
            <a:endParaRPr lang="vi-VN" sz="5400" dirty="0">
              <a:solidFill>
                <a:schemeClr val="bg1"/>
              </a:solidFill>
              <a:latin typeface="+mj-lt"/>
            </a:endParaRPr>
          </a:p>
        </p:txBody>
      </p:sp>
      <p:sp>
        <p:nvSpPr>
          <p:cNvPr id="4" name="Google Shape;138;p18"/>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rgbClr val="7030A0"/>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p:cNvSpPr/>
          <p:nvPr userDrawn="1"/>
        </p:nvSpPr>
        <p:spPr>
          <a:xfrm rot="5400000" flipH="1">
            <a:off x="878116" y="-878119"/>
            <a:ext cx="2249716" cy="4005948"/>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TextBox 4"/>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VẬN DỤNG</a:t>
            </a:r>
            <a:endParaRPr lang="vi-VN" sz="5400" dirty="0">
              <a:solidFill>
                <a:schemeClr val="bg1"/>
              </a:solidFill>
              <a:latin typeface="+mj-lt"/>
            </a:endParaRPr>
          </a:p>
        </p:txBody>
      </p:sp>
      <p:sp>
        <p:nvSpPr>
          <p:cNvPr id="4" name="Google Shape;181;p21"/>
          <p:cNvSpPr/>
          <p:nvPr userDrawn="1"/>
        </p:nvSpPr>
        <p:spPr>
          <a:xfrm rot="10800000">
            <a:off x="4920343" y="5250808"/>
            <a:ext cx="7271657" cy="160719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Rectangle 6"/>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p:cNvGrpSpPr/>
          <p:nvPr userDrawn="1"/>
        </p:nvGrpSpPr>
        <p:grpSpPr>
          <a:xfrm>
            <a:off x="0" y="6096000"/>
            <a:ext cx="12192000" cy="762000"/>
            <a:chOff x="-25" y="1390650"/>
            <a:chExt cx="9144000" cy="3752700"/>
          </a:xfrm>
          <a:solidFill>
            <a:srgbClr val="C00000"/>
          </a:solidFill>
        </p:grpSpPr>
        <p:sp>
          <p:nvSpPr>
            <p:cNvPr id="4" name="Google Shape;20;p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 name="Google Shape;21;p3"/>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 name="Rectangle 5"/>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9" name="Rectangle 8"/>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37.wdp"/><Relationship Id="rId1"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3.wdp"/><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microsoft.com/office/2007/relationships/hdphoto" Target="../media/image7.wdp"/><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image" Target="../media/image4.png"/><Relationship Id="rId8" Type="http://schemas.microsoft.com/office/2007/relationships/hdphoto" Target="../media/image15.wdp"/><Relationship Id="rId7" Type="http://schemas.openxmlformats.org/officeDocument/2006/relationships/image" Target="../media/image14.png"/><Relationship Id="rId6" Type="http://schemas.microsoft.com/office/2007/relationships/hdphoto" Target="../media/image13.wdp"/><Relationship Id="rId5" Type="http://schemas.openxmlformats.org/officeDocument/2006/relationships/image" Target="../media/image12.png"/><Relationship Id="rId4" Type="http://schemas.microsoft.com/office/2007/relationships/hdphoto" Target="../media/image11.wdp"/><Relationship Id="rId3" Type="http://schemas.openxmlformats.org/officeDocument/2006/relationships/image" Target="../media/image10.png"/><Relationship Id="rId2" Type="http://schemas.microsoft.com/office/2007/relationships/hdphoto" Target="../media/image9.wdp"/><Relationship Id="rId11" Type="http://schemas.openxmlformats.org/officeDocument/2006/relationships/slideLayout" Target="../slideLayouts/slideLayout5.xml"/><Relationship Id="rId10" Type="http://schemas.microsoft.com/office/2007/relationships/hdphoto" Target="../media/image5.wdp"/><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9" Type="http://schemas.openxmlformats.org/officeDocument/2006/relationships/image" Target="../media/image22.png"/><Relationship Id="rId8" Type="http://schemas.microsoft.com/office/2007/relationships/hdphoto" Target="../media/image21.wdp"/><Relationship Id="rId7" Type="http://schemas.openxmlformats.org/officeDocument/2006/relationships/image" Target="../media/image20.png"/><Relationship Id="rId6" Type="http://schemas.microsoft.com/office/2007/relationships/hdphoto" Target="../media/image19.wdp"/><Relationship Id="rId5" Type="http://schemas.openxmlformats.org/officeDocument/2006/relationships/image" Target="../media/image18.png"/><Relationship Id="rId4" Type="http://schemas.microsoft.com/office/2007/relationships/hdphoto" Target="../media/image17.wdp"/><Relationship Id="rId3" Type="http://schemas.openxmlformats.org/officeDocument/2006/relationships/image" Target="../media/image16.png"/><Relationship Id="rId2" Type="http://schemas.microsoft.com/office/2007/relationships/hdphoto" Target="../media/image5.wdp"/><Relationship Id="rId13" Type="http://schemas.openxmlformats.org/officeDocument/2006/relationships/slideLayout" Target="../slideLayouts/slideLayout5.xml"/><Relationship Id="rId12" Type="http://schemas.microsoft.com/office/2007/relationships/hdphoto" Target="../media/image25.wdp"/><Relationship Id="rId11" Type="http://schemas.openxmlformats.org/officeDocument/2006/relationships/image" Target="../media/image24.png"/><Relationship Id="rId10" Type="http://schemas.microsoft.com/office/2007/relationships/hdphoto" Target="../media/image23.wdp"/><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28.wdp"/><Relationship Id="rId2" Type="http://schemas.openxmlformats.org/officeDocument/2006/relationships/image" Target="../media/image27.png"/><Relationship Id="rId1" Type="http://schemas.openxmlformats.org/officeDocument/2006/relationships/image" Target="../media/image26.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33.jpeg"/><Relationship Id="rId4" Type="http://schemas.microsoft.com/office/2007/relationships/hdphoto" Target="../media/image32.wdp"/><Relationship Id="rId3" Type="http://schemas.openxmlformats.org/officeDocument/2006/relationships/image" Target="../media/image31.png"/><Relationship Id="rId2" Type="http://schemas.microsoft.com/office/2007/relationships/hdphoto" Target="../media/image30.wdp"/><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microsoft.com/office/2007/relationships/hdphoto" Target="../media/image30.wdp"/><Relationship Id="rId3" Type="http://schemas.openxmlformats.org/officeDocument/2006/relationships/image" Target="../media/image29.png"/><Relationship Id="rId2" Type="http://schemas.microsoft.com/office/2007/relationships/hdphoto" Target="../media/image35.wdp"/><Relationship Id="rId1"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900" y="2437786"/>
            <a:ext cx="3520069" cy="521970"/>
          </a:xfrm>
          <a:prstGeom prst="rect">
            <a:avLst/>
          </a:prstGeom>
          <a:noFill/>
        </p:spPr>
        <p:txBody>
          <a:bodyPr wrap="square" rtlCol="0">
            <a:spAutoFit/>
            <a:scene3d>
              <a:camera prst="orthographicFront"/>
              <a:lightRig rig="threePt" dir="t"/>
            </a:scene3d>
            <a:sp3d extrusionH="57150">
              <a:bevelT w="38100" h="38100"/>
            </a:sp3d>
          </a:bodyPr>
          <a:lstStyle/>
          <a:p>
            <a:pPr algn="ctr"/>
            <a:r>
              <a:rPr lang="vi-VN" sz="2800" dirty="0">
                <a:solidFill>
                  <a:schemeClr val="bg1"/>
                </a:solidFill>
                <a:effectLst>
                  <a:outerShdw blurRad="50800" dist="38100" algn="l" rotWithShape="0">
                    <a:prstClr val="black">
                      <a:alpha val="40000"/>
                    </a:prstClr>
                  </a:outerShdw>
                </a:effectLst>
                <a:latin typeface="Times New Roman" panose="02020603050405020304" charset="0"/>
                <a:cs typeface="Times New Roman" panose="02020603050405020304" charset="0"/>
              </a:rPr>
              <a:t>BÀI 18</a:t>
            </a:r>
            <a:endParaRPr lang="vi-VN" sz="2800" dirty="0">
              <a:solidFill>
                <a:schemeClr val="bg1"/>
              </a:solidFill>
              <a:effectLst>
                <a:outerShdw blurRad="50800" dist="38100" algn="l" rotWithShape="0">
                  <a:prstClr val="black">
                    <a:alpha val="40000"/>
                  </a:prstClr>
                </a:outerShdw>
              </a:effectLst>
              <a:latin typeface="Times New Roman" panose="02020603050405020304" charset="0"/>
              <a:cs typeface="Times New Roman" panose="02020603050405020304" charset="0"/>
            </a:endParaRPr>
          </a:p>
        </p:txBody>
      </p:sp>
      <p:sp>
        <p:nvSpPr>
          <p:cNvPr id="7" name="TextBox 6"/>
          <p:cNvSpPr txBox="1"/>
          <p:nvPr/>
        </p:nvSpPr>
        <p:spPr>
          <a:xfrm>
            <a:off x="144723" y="4460230"/>
            <a:ext cx="9241220" cy="1383665"/>
          </a:xfrm>
          <a:prstGeom prst="rect">
            <a:avLst/>
          </a:prstGeom>
          <a:noFill/>
        </p:spPr>
        <p:txBody>
          <a:bodyPr wrap="square" rtlCol="0">
            <a:spAutoFit/>
          </a:bodyPr>
          <a:lstStyle/>
          <a:p>
            <a:r>
              <a:rPr lang="vi-VN" sz="2800" dirty="0">
                <a:solidFill>
                  <a:schemeClr val="accent6">
                    <a:lumMod val="75000"/>
                  </a:schemeClr>
                </a:solidFill>
                <a:latin typeface="Times New Roman" panose="02020603050405020304" charset="0"/>
                <a:cs typeface="Times New Roman" panose="02020603050405020304" charset="0"/>
              </a:rPr>
              <a:t>CẦN LÀM GÌ ĐỂ BẢO VỆ </a:t>
            </a:r>
            <a:endParaRPr lang="vi-VN" sz="2800" dirty="0">
              <a:solidFill>
                <a:schemeClr val="accent6">
                  <a:lumMod val="75000"/>
                </a:schemeClr>
              </a:solidFill>
              <a:latin typeface="Times New Roman" panose="02020603050405020304" charset="0"/>
              <a:cs typeface="Times New Roman" panose="02020603050405020304" charset="0"/>
            </a:endParaRPr>
          </a:p>
          <a:p>
            <a:r>
              <a:rPr lang="vi-VN" sz="2800" dirty="0">
                <a:solidFill>
                  <a:schemeClr val="accent6">
                    <a:lumMod val="75000"/>
                  </a:schemeClr>
                </a:solidFill>
                <a:latin typeface="Times New Roman" panose="02020603050405020304" charset="0"/>
                <a:cs typeface="Times New Roman" panose="02020603050405020304" charset="0"/>
              </a:rPr>
              <a:t>MÔI TRƯỜNG SỐNG CỦA </a:t>
            </a:r>
            <a:endParaRPr lang="vi-VN" sz="2800" dirty="0">
              <a:solidFill>
                <a:schemeClr val="accent6">
                  <a:lumMod val="75000"/>
                </a:schemeClr>
              </a:solidFill>
              <a:latin typeface="Times New Roman" panose="02020603050405020304" charset="0"/>
              <a:cs typeface="Times New Roman" panose="02020603050405020304" charset="0"/>
            </a:endParaRPr>
          </a:p>
          <a:p>
            <a:r>
              <a:rPr lang="vi-VN" sz="2800" dirty="0">
                <a:solidFill>
                  <a:schemeClr val="accent6">
                    <a:lumMod val="75000"/>
                  </a:schemeClr>
                </a:solidFill>
                <a:latin typeface="Times New Roman" panose="02020603050405020304" charset="0"/>
                <a:cs typeface="Times New Roman" panose="02020603050405020304" charset="0"/>
              </a:rPr>
              <a:t>THỰC VẬT VÀ ĐỘNG VẬT?</a:t>
            </a:r>
            <a:endParaRPr lang="vi-VN" sz="2800" dirty="0">
              <a:solidFill>
                <a:schemeClr val="accent6">
                  <a:lumMod val="75000"/>
                </a:schemeClr>
              </a:solidFill>
              <a:latin typeface="Times New Roman" panose="02020603050405020304" charset="0"/>
              <a:cs typeface="Times New Roman" panose="02020603050405020304" charset="0"/>
            </a:endParaRPr>
          </a:p>
        </p:txBody>
      </p:sp>
      <p:sp>
        <p:nvSpPr>
          <p:cNvPr id="14" name="TextBox 13"/>
          <p:cNvSpPr txBox="1"/>
          <p:nvPr/>
        </p:nvSpPr>
        <p:spPr>
          <a:xfrm>
            <a:off x="5194851" y="118258"/>
            <a:ext cx="7191513" cy="953135"/>
          </a:xfrm>
          <a:prstGeom prst="rect">
            <a:avLst/>
          </a:prstGeom>
          <a:noFill/>
        </p:spPr>
        <p:txBody>
          <a:bodyPr wrap="square" rtlCol="0">
            <a:spAutoFit/>
          </a:bodyPr>
          <a:lstStyle/>
          <a:p>
            <a:pPr algn="ctr"/>
            <a:r>
              <a:rPr lang="vi-VN" sz="2800" dirty="0">
                <a:ln>
                  <a:solidFill>
                    <a:schemeClr val="accent4">
                      <a:lumMod val="40000"/>
                      <a:lumOff val="60000"/>
                    </a:schemeClr>
                  </a:solidFill>
                </a:ln>
                <a:solidFill>
                  <a:schemeClr val="bg1"/>
                </a:solidFill>
                <a:latin typeface="Times New Roman" panose="02020603050405020304" charset="0"/>
                <a:cs typeface="Times New Roman" panose="02020603050405020304" charset="0"/>
              </a:rPr>
              <a:t>CHỦ ĐỀ 4</a:t>
            </a:r>
            <a:endParaRPr lang="vi-VN" sz="2800" dirty="0">
              <a:ln>
                <a:solidFill>
                  <a:schemeClr val="accent4">
                    <a:lumMod val="40000"/>
                    <a:lumOff val="60000"/>
                  </a:schemeClr>
                </a:solidFill>
              </a:ln>
              <a:solidFill>
                <a:schemeClr val="bg1"/>
              </a:solidFill>
              <a:latin typeface="Times New Roman" panose="02020603050405020304" charset="0"/>
              <a:cs typeface="Times New Roman" panose="02020603050405020304" charset="0"/>
            </a:endParaRPr>
          </a:p>
          <a:p>
            <a:pPr algn="ctr"/>
            <a:r>
              <a:rPr lang="vi-VN" sz="2800" dirty="0">
                <a:ln>
                  <a:solidFill>
                    <a:schemeClr val="accent4">
                      <a:lumMod val="40000"/>
                      <a:lumOff val="60000"/>
                    </a:schemeClr>
                  </a:solidFill>
                </a:ln>
                <a:solidFill>
                  <a:schemeClr val="bg1"/>
                </a:solidFill>
                <a:latin typeface="Times New Roman" panose="02020603050405020304" charset="0"/>
                <a:cs typeface="Times New Roman" panose="02020603050405020304" charset="0"/>
              </a:rPr>
              <a:t>THỰC VẬT VÀ ĐỘNG VẬT</a:t>
            </a:r>
            <a:endParaRPr lang="vi-VN" sz="2800" dirty="0">
              <a:ln>
                <a:solidFill>
                  <a:schemeClr val="accent4">
                    <a:lumMod val="40000"/>
                    <a:lumOff val="60000"/>
                  </a:schemeClr>
                </a:solidFill>
              </a:ln>
              <a:solidFill>
                <a:schemeClr val="bg1"/>
              </a:solidFill>
              <a:latin typeface="Times New Roman" panose="02020603050405020304" charset="0"/>
              <a:cs typeface="Times New Roman" panose="02020603050405020304" charset="0"/>
            </a:endParaRPr>
          </a:p>
        </p:txBody>
      </p:sp>
      <p:sp>
        <p:nvSpPr>
          <p:cNvPr id="141" name="Google Shape;199;p25"/>
          <p:cNvSpPr/>
          <p:nvPr/>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grpSp>
        <p:nvGrpSpPr>
          <p:cNvPr id="142" name="Google Shape;201;p25"/>
          <p:cNvGrpSpPr/>
          <p:nvPr/>
        </p:nvGrpSpPr>
        <p:grpSpPr>
          <a:xfrm rot="870046">
            <a:off x="533532" y="2161681"/>
            <a:ext cx="501149" cy="1012800"/>
            <a:chOff x="656025" y="2751350"/>
            <a:chExt cx="311375" cy="629275"/>
          </a:xfrm>
        </p:grpSpPr>
        <p:sp>
          <p:nvSpPr>
            <p:cNvPr id="143"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44"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45"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46"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47"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48"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49"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50"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51"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52"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grpSp>
      <p:grpSp>
        <p:nvGrpSpPr>
          <p:cNvPr id="176" name="Google Shape;536;p34"/>
          <p:cNvGrpSpPr/>
          <p:nvPr/>
        </p:nvGrpSpPr>
        <p:grpSpPr>
          <a:xfrm>
            <a:off x="4744382" y="2755994"/>
            <a:ext cx="1191594" cy="1544846"/>
            <a:chOff x="5685225" y="1586850"/>
            <a:chExt cx="598600" cy="724900"/>
          </a:xfrm>
        </p:grpSpPr>
        <p:sp>
          <p:nvSpPr>
            <p:cNvPr id="177" name="Google Shape;537;p34"/>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78" name="Google Shape;538;p34"/>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79" name="Google Shape;539;p34"/>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dirty="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80" name="Google Shape;540;p34"/>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81" name="Google Shape;541;p34"/>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82" name="Google Shape;542;p34"/>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83" name="Google Shape;543;p34"/>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84" name="Google Shape;544;p34"/>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85" name="Google Shape;545;p34"/>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86" name="Google Shape;546;p34"/>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87" name="Google Shape;547;p34"/>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88" name="Google Shape;548;p34"/>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89" name="Google Shape;549;p34"/>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90" name="Google Shape;550;p34"/>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91" name="Google Shape;551;p34"/>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92" name="Google Shape;552;p34"/>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93" name="Google Shape;553;p34"/>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94" name="Google Shape;554;p34"/>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95" name="Google Shape;555;p34"/>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96" name="Google Shape;556;p34"/>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97" name="Google Shape;557;p34"/>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98" name="Google Shape;558;p34"/>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99" name="Google Shape;559;p34"/>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00" name="Google Shape;560;p34"/>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01" name="Google Shape;561;p34"/>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02" name="Google Shape;562;p34"/>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03" name="Google Shape;563;p34"/>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grpSp>
      <p:grpSp>
        <p:nvGrpSpPr>
          <p:cNvPr id="229" name="Google Shape;221;p25"/>
          <p:cNvGrpSpPr/>
          <p:nvPr/>
        </p:nvGrpSpPr>
        <p:grpSpPr>
          <a:xfrm>
            <a:off x="1813528" y="531384"/>
            <a:ext cx="2219111" cy="1592274"/>
            <a:chOff x="4582100" y="3095150"/>
            <a:chExt cx="581650" cy="417350"/>
          </a:xfrm>
        </p:grpSpPr>
        <p:sp>
          <p:nvSpPr>
            <p:cNvPr id="230" name="Google Shape;222;p25"/>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31" name="Google Shape;223;p25"/>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32" name="Google Shape;224;p25"/>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33" name="Google Shape;225;p25"/>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34" name="Google Shape;226;p25"/>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35" name="Google Shape;227;p25"/>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36" name="Google Shape;228;p25"/>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37" name="Google Shape;229;p25"/>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38" name="Google Shape;230;p25"/>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39" name="Google Shape;231;p25"/>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40" name="Google Shape;232;p25"/>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41" name="Google Shape;233;p25"/>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42" name="Google Shape;234;p25"/>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43" name="Google Shape;235;p25"/>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44" name="Google Shape;236;p25"/>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45" name="Google Shape;237;p25"/>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46" name="Google Shape;238;p25"/>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47" name="Google Shape;239;p25"/>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48" name="Google Shape;240;p25"/>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49" name="Google Shape;241;p25"/>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50" name="Google Shape;242;p25"/>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51" name="Google Shape;243;p25"/>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52" name="Google Shape;244;p25"/>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253" name="Google Shape;245;p25"/>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grpSp>
      <p:grpSp>
        <p:nvGrpSpPr>
          <p:cNvPr id="168" name="Google Shape;343;p28"/>
          <p:cNvGrpSpPr/>
          <p:nvPr/>
        </p:nvGrpSpPr>
        <p:grpSpPr>
          <a:xfrm>
            <a:off x="3654818" y="222074"/>
            <a:ext cx="790837" cy="1083272"/>
            <a:chOff x="1731150" y="1748550"/>
            <a:chExt cx="228625" cy="313175"/>
          </a:xfrm>
        </p:grpSpPr>
        <p:sp>
          <p:nvSpPr>
            <p:cNvPr id="169" name="Google Shape;344;p28"/>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70" name="Google Shape;345;p28"/>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71" name="Google Shape;346;p28"/>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dirty="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72" name="Google Shape;347;p28"/>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73" name="Google Shape;348;p28"/>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74" name="Google Shape;349;p28"/>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sp>
          <p:nvSpPr>
            <p:cNvPr id="175" name="Google Shape;350;p28"/>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sz="2800" b="0" i="0" u="none" strike="noStrike" kern="0" cap="none" spc="0" normalizeH="0" baseline="0" noProof="0">
                <a:ln>
                  <a:noFill/>
                </a:ln>
                <a:solidFill>
                  <a:srgbClr val="000000"/>
                </a:solidFill>
                <a:effectLst/>
                <a:uLnTx/>
                <a:uFillTx/>
                <a:latin typeface="Times New Roman" panose="02020603050405020304" charset="0"/>
                <a:cs typeface="Times New Roman" panose="02020603050405020304" charset="0"/>
                <a:sym typeface="Arial" panose="020B0604020202020204"/>
              </a:endParaRPr>
            </a:p>
          </p:txBody>
        </p:sp>
      </p:grpSp>
      <p:pic>
        <p:nvPicPr>
          <p:cNvPr id="3" name="Picture 2" descr="A picture containing calendar&#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72868" y="1575425"/>
            <a:ext cx="5375451" cy="44903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0" y="728871"/>
            <a:ext cx="12182494" cy="4545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rcRect r="86408"/>
          <a:stretch>
            <a:fillRect/>
          </a:stretch>
        </p:blipFill>
        <p:spPr>
          <a:xfrm>
            <a:off x="442293" y="5157617"/>
            <a:ext cx="1108212" cy="1085850"/>
          </a:xfrm>
          <a:prstGeom prst="rect">
            <a:avLst/>
          </a:prstGeom>
        </p:spPr>
      </p:pic>
      <p:sp>
        <p:nvSpPr>
          <p:cNvPr id="4" name="TextBox 3"/>
          <p:cNvSpPr txBox="1"/>
          <p:nvPr/>
        </p:nvSpPr>
        <p:spPr>
          <a:xfrm>
            <a:off x="1550505" y="5230504"/>
            <a:ext cx="9819860" cy="1200329"/>
          </a:xfrm>
          <a:prstGeom prst="rect">
            <a:avLst/>
          </a:prstGeom>
          <a:noFill/>
        </p:spPr>
        <p:txBody>
          <a:bodyPr wrap="square" rtlCol="0">
            <a:spAutoFit/>
          </a:bodyPr>
          <a:lstStyle/>
          <a:p>
            <a:r>
              <a:rPr lang="vi-VN" sz="3600" dirty="0"/>
              <a:t>Các con còn biết bài hát nào về thực vật và động vật nữa không?</a:t>
            </a:r>
            <a:endParaRPr lang="vi-VN" sz="3600" dirty="0"/>
          </a:p>
        </p:txBody>
      </p:sp>
      <p:sp>
        <p:nvSpPr>
          <p:cNvPr id="5" name="TextBox 4"/>
          <p:cNvSpPr txBox="1"/>
          <p:nvPr/>
        </p:nvSpPr>
        <p:spPr>
          <a:xfrm>
            <a:off x="4823792" y="251791"/>
            <a:ext cx="5598007" cy="1107996"/>
          </a:xfrm>
          <a:prstGeom prst="rect">
            <a:avLst/>
          </a:prstGeom>
          <a:noFill/>
        </p:spPr>
        <p:txBody>
          <a:bodyPr wrap="none" rtlCol="0">
            <a:spAutoFit/>
          </a:bodyPr>
          <a:lstStyle/>
          <a:p>
            <a:r>
              <a:rPr lang="vi-VN" sz="6600" b="1" dirty="0">
                <a:ln w="6600">
                  <a:solidFill>
                    <a:schemeClr val="accent2"/>
                  </a:solidFill>
                  <a:prstDash val="solid"/>
                </a:ln>
                <a:solidFill>
                  <a:srgbClr val="FFFFFF"/>
                </a:solidFill>
                <a:effectLst>
                  <a:outerShdw dist="38100" dir="2700000" algn="tl" rotWithShape="0">
                    <a:schemeClr val="accent2"/>
                  </a:outerShdw>
                </a:effectLst>
                <a:cs typeface="MV Boli" panose="02000500030200090000" pitchFamily="2" charset="0"/>
              </a:rPr>
              <a:t>Cùng hát nào</a:t>
            </a:r>
            <a:endParaRPr lang="vi-VN" sz="6600" b="1" dirty="0">
              <a:ln w="6600">
                <a:solidFill>
                  <a:schemeClr val="accent2"/>
                </a:solidFill>
                <a:prstDash val="solid"/>
              </a:ln>
              <a:solidFill>
                <a:srgbClr val="FFFFFF"/>
              </a:solidFill>
              <a:effectLst>
                <a:outerShdw dist="38100" dir="2700000" algn="tl" rotWithShape="0">
                  <a:schemeClr val="accent2"/>
                </a:outerShdw>
              </a:effectLst>
              <a:cs typeface="MV Boli" panose="0200050003020009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4.16667E-7 -2.59259E-6 L -4.16667E-7 -0.07222 " pathEditMode="relative" rAng="0" ptsTypes="AA">
                                      <p:cBhvr>
                                        <p:cTn id="6" dur="250" accel="50000" decel="50000" autoRev="1" fill="hold">
                                          <p:stCondLst>
                                            <p:cond delay="0"/>
                                          </p:stCondLst>
                                        </p:cTn>
                                        <p:tgtEl>
                                          <p:spTgt spid="5"/>
                                        </p:tgtEl>
                                        <p:attrNameLst>
                                          <p:attrName>ppt_x</p:attrName>
                                          <p:attrName>ppt_y</p:attrName>
                                        </p:attrNameLst>
                                      </p:cBhvr>
                                      <p:rCtr x="0" y="-3611"/>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292996" y="2025871"/>
            <a:ext cx="894162" cy="998883"/>
          </a:xfrm>
          <a:prstGeom prst="rect">
            <a:avLst/>
          </a:prstGeom>
        </p:spPr>
      </p:pic>
      <p:sp>
        <p:nvSpPr>
          <p:cNvPr id="4" name="TextBox 3"/>
          <p:cNvSpPr txBox="1"/>
          <p:nvPr/>
        </p:nvSpPr>
        <p:spPr>
          <a:xfrm>
            <a:off x="1241145" y="1541777"/>
            <a:ext cx="3743231" cy="5016758"/>
          </a:xfrm>
          <a:prstGeom prst="rect">
            <a:avLst/>
          </a:prstGeom>
          <a:noFill/>
        </p:spPr>
        <p:txBody>
          <a:bodyPr wrap="square" rtlCol="0">
            <a:spAutoFit/>
          </a:bodyPr>
          <a:lstStyle/>
          <a:p>
            <a:pPr algn="just"/>
            <a:r>
              <a:rPr lang="vi-VN" sz="3200" b="1" dirty="0"/>
              <a:t>1. </a:t>
            </a:r>
            <a:r>
              <a:rPr lang="vi-VN" sz="3200" dirty="0"/>
              <a:t>Quan sát và cho biết hai hình dưới đây có điểm gì khác nhau. Vì sao có sự khác nhau đó? Điều gì xảy ra nếu môi trường sống của thực vật và động vật tiếp tục bị tàn phá?</a:t>
            </a:r>
            <a:endParaRPr lang="vi-VN" sz="3200" b="1" dirty="0"/>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5129570" y="0"/>
            <a:ext cx="5821285" cy="6879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530" y="1491052"/>
            <a:ext cx="11502940" cy="3451832"/>
            <a:chOff x="299706" y="2080687"/>
            <a:chExt cx="11502940" cy="3451832"/>
          </a:xfrm>
        </p:grpSpPr>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rot="21250630">
              <a:off x="299706" y="2080687"/>
              <a:ext cx="3128155" cy="2437523"/>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rot="463015">
              <a:off x="3032788" y="2733426"/>
              <a:ext cx="2827842" cy="2377216"/>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sharpenSoften amount="25000"/>
                      </a14:imgEffect>
                    </a14:imgLayer>
                  </a14:imgProps>
                </a:ext>
              </a:extLst>
            </a:blip>
            <a:stretch>
              <a:fillRect/>
            </a:stretch>
          </p:blipFill>
          <p:spPr>
            <a:xfrm rot="21334815">
              <a:off x="5710053" y="2111320"/>
              <a:ext cx="3368970" cy="2376257"/>
            </a:xfrm>
            <a:prstGeom prst="rect">
              <a:avLst/>
            </a:prstGeom>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Effect>
                        <a14:sharpenSoften amount="25000"/>
                      </a14:imgEffect>
                    </a14:imgLayer>
                  </a14:imgProps>
                </a:ext>
              </a:extLst>
            </a:blip>
            <a:stretch>
              <a:fillRect/>
            </a:stretch>
          </p:blipFill>
          <p:spPr>
            <a:xfrm rot="739588">
              <a:off x="8671911" y="3086881"/>
              <a:ext cx="3130735" cy="2445638"/>
            </a:xfrm>
            <a:prstGeom prst="rect">
              <a:avLst/>
            </a:prstGeom>
          </p:spPr>
        </p:pic>
      </p:grpSp>
      <p:pic>
        <p:nvPicPr>
          <p:cNvPr id="7" name="Picture 6"/>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aturation sat="200000"/>
                    </a14:imgEffect>
                    <a14:imgEffect>
                      <a14:sharpenSoften amount="25000"/>
                    </a14:imgEffect>
                  </a14:imgLayer>
                </a14:imgProps>
              </a:ext>
            </a:extLst>
          </a:blip>
          <a:stretch>
            <a:fillRect/>
          </a:stretch>
        </p:blipFill>
        <p:spPr>
          <a:xfrm>
            <a:off x="173073" y="287012"/>
            <a:ext cx="642125" cy="717329"/>
          </a:xfrm>
          <a:prstGeom prst="rect">
            <a:avLst/>
          </a:prstGeom>
        </p:spPr>
      </p:pic>
      <p:sp>
        <p:nvSpPr>
          <p:cNvPr id="8" name="TextBox 7"/>
          <p:cNvSpPr txBox="1"/>
          <p:nvPr/>
        </p:nvSpPr>
        <p:spPr>
          <a:xfrm>
            <a:off x="1136214" y="207500"/>
            <a:ext cx="11055786" cy="1077218"/>
          </a:xfrm>
          <a:prstGeom prst="rect">
            <a:avLst/>
          </a:prstGeom>
          <a:noFill/>
        </p:spPr>
        <p:txBody>
          <a:bodyPr wrap="square" rtlCol="0">
            <a:spAutoFit/>
          </a:bodyPr>
          <a:lstStyle/>
          <a:p>
            <a:r>
              <a:rPr lang="vi-VN" sz="3200" b="1" dirty="0"/>
              <a:t>2. </a:t>
            </a:r>
            <a:r>
              <a:rPr lang="vi-VN" sz="3200" dirty="0"/>
              <a:t>Những việc làm trong từng hình sau có tác hại gì đối với môi trường sống của thực vật và động vật?</a:t>
            </a:r>
            <a:endParaRPr lang="vi-VN" sz="3200" b="1" dirty="0"/>
          </a:p>
        </p:txBody>
      </p:sp>
      <p:sp>
        <p:nvSpPr>
          <p:cNvPr id="9" name="Rectangle 8"/>
          <p:cNvSpPr/>
          <p:nvPr/>
        </p:nvSpPr>
        <p:spPr>
          <a:xfrm rot="21195838">
            <a:off x="715616" y="407885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Vứt rác bừa bãi</a:t>
            </a:r>
            <a:endParaRPr lang="vi-VN" sz="2000">
              <a:solidFill>
                <a:sysClr val="windowText" lastClr="000000"/>
              </a:solidFill>
            </a:endParaRPr>
          </a:p>
        </p:txBody>
      </p:sp>
      <p:sp>
        <p:nvSpPr>
          <p:cNvPr id="10" name="Rectangle 9"/>
          <p:cNvSpPr/>
          <p:nvPr/>
        </p:nvSpPr>
        <p:spPr>
          <a:xfrm rot="456808">
            <a:off x="3153809" y="4545619"/>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Chặt phá rừng</a:t>
            </a:r>
            <a:endParaRPr lang="vi-VN" sz="2000" dirty="0">
              <a:solidFill>
                <a:sysClr val="windowText" lastClr="000000"/>
              </a:solidFill>
            </a:endParaRPr>
          </a:p>
        </p:txBody>
      </p:sp>
      <p:sp>
        <p:nvSpPr>
          <p:cNvPr id="11" name="Rectangle 10"/>
          <p:cNvSpPr/>
          <p:nvPr/>
        </p:nvSpPr>
        <p:spPr>
          <a:xfrm rot="21272779">
            <a:off x="6317678" y="4078418"/>
            <a:ext cx="2054087" cy="62770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Sử dụng thuốc trừ sâu</a:t>
            </a:r>
            <a:endParaRPr lang="vi-VN" sz="2000" dirty="0">
              <a:solidFill>
                <a:sysClr val="windowText" lastClr="000000"/>
              </a:solidFill>
            </a:endParaRPr>
          </a:p>
        </p:txBody>
      </p:sp>
      <p:sp>
        <p:nvSpPr>
          <p:cNvPr id="12" name="Rectangle 11"/>
          <p:cNvSpPr/>
          <p:nvPr/>
        </p:nvSpPr>
        <p:spPr>
          <a:xfrm rot="705094">
            <a:off x="8682310" y="4959465"/>
            <a:ext cx="2433278" cy="6811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Xả nước thải trực tiếp ra môi trường</a:t>
            </a:r>
            <a:endParaRPr lang="vi-VN" sz="2000" dirty="0">
              <a:solidFill>
                <a:sysClr val="windowText" lastClr="000000"/>
              </a:solidFill>
            </a:endParaRPr>
          </a:p>
        </p:txBody>
      </p:sp>
      <p:sp>
        <p:nvSpPr>
          <p:cNvPr id="13" name="TextBox 12"/>
          <p:cNvSpPr txBox="1"/>
          <p:nvPr/>
        </p:nvSpPr>
        <p:spPr>
          <a:xfrm>
            <a:off x="256149" y="4661483"/>
            <a:ext cx="2505616" cy="1569660"/>
          </a:xfrm>
          <a:prstGeom prst="rect">
            <a:avLst/>
          </a:prstGeom>
          <a:solidFill>
            <a:schemeClr val="bg1"/>
          </a:solidFill>
          <a:effectLst>
            <a:softEdge rad="63500"/>
          </a:effectLst>
        </p:spPr>
        <p:txBody>
          <a:bodyPr wrap="square" rtlCol="0">
            <a:spAutoFit/>
          </a:bodyPr>
          <a:lstStyle/>
          <a:p>
            <a:r>
              <a:rPr lang="vi-VN" sz="2400" dirty="0">
                <a:solidFill>
                  <a:srgbClr val="FF0000"/>
                </a:solidFill>
                <a:sym typeface="Wingdings" panose="05000000000000000000" pitchFamily="2" charset="2"/>
              </a:rPr>
              <a:t> Ô nhiễm đất, không khí, mất nơi ở của các sinh vật...</a:t>
            </a:r>
            <a:endParaRPr lang="vi-VN" sz="2400" dirty="0">
              <a:solidFill>
                <a:srgbClr val="FF0000"/>
              </a:solidFill>
            </a:endParaRPr>
          </a:p>
        </p:txBody>
      </p:sp>
      <p:sp>
        <p:nvSpPr>
          <p:cNvPr id="14" name="TextBox 13"/>
          <p:cNvSpPr txBox="1"/>
          <p:nvPr/>
        </p:nvSpPr>
        <p:spPr>
          <a:xfrm>
            <a:off x="2796090" y="5117177"/>
            <a:ext cx="2703561" cy="1200329"/>
          </a:xfrm>
          <a:prstGeom prst="rect">
            <a:avLst/>
          </a:prstGeom>
          <a:solidFill>
            <a:schemeClr val="bg1"/>
          </a:solidFill>
          <a:effectLst>
            <a:softEdge rad="63500"/>
          </a:effectLst>
        </p:spPr>
        <p:txBody>
          <a:bodyPr wrap="square" rtlCol="0">
            <a:spAutoFit/>
          </a:bodyPr>
          <a:lstStyle/>
          <a:p>
            <a:r>
              <a:rPr lang="vi-VN" sz="2400">
                <a:solidFill>
                  <a:srgbClr val="FF0000"/>
                </a:solidFill>
                <a:sym typeface="Wingdings" panose="05000000000000000000" pitchFamily="2" charset="2"/>
              </a:rPr>
              <a:t> Mất rừng, chết cây, mất nơi sống của các con vật...</a:t>
            </a:r>
            <a:endParaRPr lang="vi-VN" sz="2400" dirty="0">
              <a:solidFill>
                <a:srgbClr val="FF0000"/>
              </a:solidFill>
            </a:endParaRPr>
          </a:p>
        </p:txBody>
      </p:sp>
      <p:sp>
        <p:nvSpPr>
          <p:cNvPr id="15" name="TextBox 14"/>
          <p:cNvSpPr txBox="1"/>
          <p:nvPr/>
        </p:nvSpPr>
        <p:spPr>
          <a:xfrm>
            <a:off x="5710617" y="4831060"/>
            <a:ext cx="2870382" cy="1200329"/>
          </a:xfrm>
          <a:prstGeom prst="rect">
            <a:avLst/>
          </a:prstGeom>
          <a:solidFill>
            <a:schemeClr val="bg1"/>
          </a:solidFill>
          <a:effectLst>
            <a:softEdge rad="63500"/>
          </a:effectLst>
        </p:spPr>
        <p:txBody>
          <a:bodyPr wrap="square" rtlCol="0">
            <a:spAutoFit/>
          </a:bodyPr>
          <a:lstStyle/>
          <a:p>
            <a:r>
              <a:rPr lang="vi-VN" sz="2400" dirty="0">
                <a:solidFill>
                  <a:srgbClr val="FF0000"/>
                </a:solidFill>
                <a:sym typeface="Wingdings" panose="05000000000000000000" pitchFamily="2" charset="2"/>
              </a:rPr>
              <a:t> Chết thực vật, động vật, ô nhiễm môi trường sống,...</a:t>
            </a:r>
            <a:endParaRPr lang="vi-VN" sz="2400" dirty="0">
              <a:solidFill>
                <a:srgbClr val="FF0000"/>
              </a:solidFill>
            </a:endParaRPr>
          </a:p>
        </p:txBody>
      </p:sp>
      <p:sp>
        <p:nvSpPr>
          <p:cNvPr id="16" name="TextBox 15"/>
          <p:cNvSpPr txBox="1"/>
          <p:nvPr/>
        </p:nvSpPr>
        <p:spPr>
          <a:xfrm>
            <a:off x="8691455" y="5744854"/>
            <a:ext cx="2870382" cy="830997"/>
          </a:xfrm>
          <a:prstGeom prst="rect">
            <a:avLst/>
          </a:prstGeom>
          <a:solidFill>
            <a:schemeClr val="bg1"/>
          </a:solidFill>
          <a:effectLst>
            <a:softEdge rad="63500"/>
          </a:effectLst>
        </p:spPr>
        <p:txBody>
          <a:bodyPr wrap="square" rtlCol="0">
            <a:spAutoFit/>
          </a:bodyPr>
          <a:lstStyle/>
          <a:p>
            <a:r>
              <a:rPr lang="vi-VN" sz="2400" dirty="0">
                <a:solidFill>
                  <a:srgbClr val="FF0000"/>
                </a:solidFill>
                <a:sym typeface="Wingdings" panose="05000000000000000000" pitchFamily="2" charset="2"/>
              </a:rPr>
              <a:t> Ô nhiễm nguồn nước,...</a:t>
            </a:r>
            <a:endParaRPr lang="vi-VN"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173073" y="287012"/>
            <a:ext cx="642125" cy="717329"/>
          </a:xfrm>
          <a:prstGeom prst="rect">
            <a:avLst/>
          </a:prstGeom>
        </p:spPr>
      </p:pic>
      <p:sp>
        <p:nvSpPr>
          <p:cNvPr id="3" name="TextBox 2"/>
          <p:cNvSpPr txBox="1"/>
          <p:nvPr/>
        </p:nvSpPr>
        <p:spPr>
          <a:xfrm>
            <a:off x="1005588" y="287012"/>
            <a:ext cx="11055786" cy="954107"/>
          </a:xfrm>
          <a:prstGeom prst="rect">
            <a:avLst/>
          </a:prstGeom>
          <a:noFill/>
        </p:spPr>
        <p:txBody>
          <a:bodyPr wrap="square" rtlCol="0">
            <a:spAutoFit/>
          </a:bodyPr>
          <a:lstStyle/>
          <a:p>
            <a:pPr algn="just"/>
            <a:r>
              <a:rPr lang="vi-VN" sz="2800" dirty="0"/>
              <a:t>Quan sát và kể tên việc làm trong mỗi hình sau. Những việc làm đó mang lại lợi ích gì cho môi trường sống của thực vật và động vật?</a:t>
            </a:r>
            <a:endParaRPr lang="vi-VN" sz="28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292341" y="1621447"/>
            <a:ext cx="2959349" cy="224818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sharpenSoften amount="25000"/>
                    </a14:imgEffect>
                  </a14:imgLayer>
                </a14:imgProps>
              </a:ext>
            </a:extLst>
          </a:blip>
          <a:stretch>
            <a:fillRect/>
          </a:stretch>
        </p:blipFill>
        <p:spPr>
          <a:xfrm>
            <a:off x="3352524" y="1621447"/>
            <a:ext cx="2862744" cy="2248188"/>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Effect>
                      <a14:sharpenSoften amount="25000"/>
                    </a14:imgEffect>
                  </a14:imgLayer>
                </a14:imgProps>
              </a:ext>
            </a:extLst>
          </a:blip>
          <a:stretch>
            <a:fillRect/>
          </a:stretch>
        </p:blipFill>
        <p:spPr>
          <a:xfrm>
            <a:off x="6316102" y="1616063"/>
            <a:ext cx="2484463" cy="2248188"/>
          </a:xfrm>
          <a:prstGeom prst="rect">
            <a:avLst/>
          </a:prstGeom>
        </p:spPr>
      </p:pic>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Effect>
                      <a14:sharpenSoften amount="25000"/>
                    </a14:imgEffect>
                  </a14:imgLayer>
                </a14:imgProps>
              </a:ext>
            </a:extLst>
          </a:blip>
          <a:stretch>
            <a:fillRect/>
          </a:stretch>
        </p:blipFill>
        <p:spPr>
          <a:xfrm>
            <a:off x="8901399" y="1616063"/>
            <a:ext cx="2862744" cy="2260061"/>
          </a:xfrm>
          <a:prstGeom prst="rect">
            <a:avLst/>
          </a:prstGeom>
        </p:spPr>
      </p:pic>
      <p:sp>
        <p:nvSpPr>
          <p:cNvPr id="9" name="Rectangle 8"/>
          <p:cNvSpPr/>
          <p:nvPr/>
        </p:nvSpPr>
        <p:spPr>
          <a:xfrm>
            <a:off x="744971" y="4078418"/>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Trồng và chăm sóc rừng</a:t>
            </a:r>
            <a:endParaRPr lang="vi-VN" sz="2000" dirty="0">
              <a:solidFill>
                <a:sysClr val="windowText" lastClr="000000"/>
              </a:solidFill>
            </a:endParaRPr>
          </a:p>
        </p:txBody>
      </p:sp>
      <p:sp>
        <p:nvSpPr>
          <p:cNvPr id="10" name="Rectangle 9"/>
          <p:cNvSpPr/>
          <p:nvPr/>
        </p:nvSpPr>
        <p:spPr>
          <a:xfrm>
            <a:off x="3820236" y="4078418"/>
            <a:ext cx="2054087"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Nhặt rác</a:t>
            </a:r>
            <a:endParaRPr lang="vi-VN" sz="2000" dirty="0">
              <a:solidFill>
                <a:sysClr val="windowText" lastClr="000000"/>
              </a:solidFill>
            </a:endParaRPr>
          </a:p>
        </p:txBody>
      </p:sp>
      <p:sp>
        <p:nvSpPr>
          <p:cNvPr id="11" name="Rectangle 10"/>
          <p:cNvSpPr/>
          <p:nvPr/>
        </p:nvSpPr>
        <p:spPr>
          <a:xfrm>
            <a:off x="6628223" y="4078419"/>
            <a:ext cx="2054087" cy="62770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ysClr val="windowText" lastClr="000000"/>
                </a:solidFill>
              </a:rPr>
              <a:t>Bảo tồn thiên nhiên</a:t>
            </a:r>
            <a:endParaRPr lang="vi-VN" sz="2000" dirty="0">
              <a:solidFill>
                <a:sysClr val="windowText" lastClr="000000"/>
              </a:solidFill>
            </a:endParaRPr>
          </a:p>
        </p:txBody>
      </p:sp>
      <p:sp>
        <p:nvSpPr>
          <p:cNvPr id="12" name="Rectangle 11"/>
          <p:cNvSpPr/>
          <p:nvPr/>
        </p:nvSpPr>
        <p:spPr>
          <a:xfrm>
            <a:off x="9116132" y="4078419"/>
            <a:ext cx="2433278" cy="4329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a:solidFill>
                  <a:sysClr val="windowText" lastClr="000000"/>
                </a:solidFill>
              </a:rPr>
              <a:t>Xử lí rác thải</a:t>
            </a:r>
            <a:endParaRPr lang="vi-VN" sz="2000" dirty="0">
              <a:solidFill>
                <a:sysClr val="windowText" lastClr="000000"/>
              </a:solidFill>
            </a:endParaRPr>
          </a:p>
        </p:txBody>
      </p:sp>
      <p:sp>
        <p:nvSpPr>
          <p:cNvPr id="13" name="TextBox 12"/>
          <p:cNvSpPr txBox="1"/>
          <p:nvPr/>
        </p:nvSpPr>
        <p:spPr>
          <a:xfrm>
            <a:off x="360492" y="4866336"/>
            <a:ext cx="5854776" cy="1938992"/>
          </a:xfrm>
          <a:prstGeom prst="rect">
            <a:avLst/>
          </a:prstGeom>
          <a:solidFill>
            <a:schemeClr val="bg1"/>
          </a:solidFill>
          <a:effectLst>
            <a:softEdge rad="63500"/>
          </a:effectLst>
        </p:spPr>
        <p:txBody>
          <a:bodyPr wrap="square" rtlCol="0">
            <a:spAutoFit/>
          </a:bodyPr>
          <a:lstStyle/>
          <a:p>
            <a:pPr algn="just"/>
            <a:r>
              <a:rPr lang="vi-VN" sz="2400" dirty="0">
                <a:solidFill>
                  <a:srgbClr val="FF0000"/>
                </a:solidFill>
                <a:sym typeface="Wingdings" panose="05000000000000000000" pitchFamily="2" charset="2"/>
              </a:rPr>
              <a:t> Các việc làm trên giúp cho môi trường sống của thực vật và động vật được xanh sạch đẹp hơn, bảo vệ sức khỏe của động vật, thực vật cũng như bảo vệ thiên nhiên, trái đất.</a:t>
            </a:r>
            <a:endParaRPr lang="vi-VN" sz="2400" dirty="0">
              <a:solidFill>
                <a:srgbClr val="FF0000"/>
              </a:solidFill>
            </a:endParaRPr>
          </a:p>
        </p:txBody>
      </p:sp>
      <p:pic>
        <p:nvPicPr>
          <p:cNvPr id="14" name="Picture 13"/>
          <p:cNvPicPr>
            <a:picLocks noChangeAspect="1"/>
          </p:cNvPicPr>
          <p:nvPr/>
        </p:nvPicPr>
        <p:blipFill>
          <a:blip r:embed="rId11">
            <a:extLst>
              <a:ext uri="{BEBA8EAE-BF5A-486C-A8C5-ECC9F3942E4B}">
                <a14:imgProps xmlns:a14="http://schemas.microsoft.com/office/drawing/2010/main">
                  <a14:imgLayer r:embed="rId12">
                    <a14:imgEffect>
                      <a14:saturation sat="200000"/>
                    </a14:imgEffect>
                    <a14:imgEffect>
                      <a14:sharpenSoften amount="25000"/>
                    </a14:imgEffect>
                  </a14:imgLayer>
                </a14:imgProps>
              </a:ext>
            </a:extLst>
          </a:blip>
          <a:stretch>
            <a:fillRect/>
          </a:stretch>
        </p:blipFill>
        <p:spPr>
          <a:xfrm>
            <a:off x="6506817" y="4845113"/>
            <a:ext cx="5162635" cy="195671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71718" y="2383526"/>
            <a:ext cx="791848" cy="798286"/>
          </a:xfrm>
          <a:prstGeom prst="rect">
            <a:avLst/>
          </a:prstGeom>
        </p:spPr>
      </p:pic>
      <p:sp>
        <p:nvSpPr>
          <p:cNvPr id="3" name="TextBox 2"/>
          <p:cNvSpPr txBox="1"/>
          <p:nvPr/>
        </p:nvSpPr>
        <p:spPr>
          <a:xfrm>
            <a:off x="863566" y="1659285"/>
            <a:ext cx="2578881" cy="4401205"/>
          </a:xfrm>
          <a:prstGeom prst="rect">
            <a:avLst/>
          </a:prstGeom>
          <a:noFill/>
        </p:spPr>
        <p:txBody>
          <a:bodyPr wrap="square" rtlCol="0">
            <a:spAutoFit/>
          </a:bodyPr>
          <a:lstStyle/>
          <a:p>
            <a:pPr algn="just"/>
            <a:r>
              <a:rPr lang="vi-VN" sz="2800" b="1" dirty="0"/>
              <a:t>1. </a:t>
            </a:r>
            <a:r>
              <a:rPr lang="vi-VN" sz="2800" dirty="0"/>
              <a:t>Lựa chọn thẻ chữ và hoàn thành sơ đồ về những việc làm thay đổi môi trường sống của thực vật và động vật theo mẫu sau:</a:t>
            </a:r>
            <a:endParaRPr lang="vi-VN" sz="2800" b="1" dirty="0"/>
          </a:p>
        </p:txBody>
      </p:sp>
      <p:grpSp>
        <p:nvGrpSpPr>
          <p:cNvPr id="33" name="Group 32"/>
          <p:cNvGrpSpPr/>
          <p:nvPr/>
        </p:nvGrpSpPr>
        <p:grpSpPr>
          <a:xfrm>
            <a:off x="3953492" y="231075"/>
            <a:ext cx="8034645" cy="4814542"/>
            <a:chOff x="3953492" y="231075"/>
            <a:chExt cx="8034645" cy="4814542"/>
          </a:xfrm>
        </p:grpSpPr>
        <p:sp>
          <p:nvSpPr>
            <p:cNvPr id="12" name="Oval 11"/>
            <p:cNvSpPr/>
            <p:nvPr/>
          </p:nvSpPr>
          <p:spPr>
            <a:xfrm>
              <a:off x="7049966" y="2491370"/>
              <a:ext cx="1789234" cy="1362210"/>
            </a:xfrm>
            <a:prstGeom prst="ellipse">
              <a:avLst/>
            </a:prstGeom>
            <a:solidFill>
              <a:srgbClr val="F7941D"/>
            </a:solidFill>
            <a:ln>
              <a:solidFill>
                <a:srgbClr val="F7941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ln>
                    <a:solidFill>
                      <a:schemeClr val="bg1"/>
                    </a:solidFill>
                  </a:ln>
                  <a:solidFill>
                    <a:schemeClr val="bg1"/>
                  </a:solidFill>
                </a:rPr>
                <a:t>Việc làm của con người</a:t>
              </a:r>
              <a:endParaRPr lang="vi-VN" sz="2000" b="1" dirty="0">
                <a:ln>
                  <a:solidFill>
                    <a:schemeClr val="bg1"/>
                  </a:solidFill>
                </a:ln>
                <a:solidFill>
                  <a:schemeClr val="bg1"/>
                </a:solidFill>
              </a:endParaRPr>
            </a:p>
          </p:txBody>
        </p:sp>
        <p:sp>
          <p:nvSpPr>
            <p:cNvPr id="13" name="Oval 12"/>
            <p:cNvSpPr/>
            <p:nvPr/>
          </p:nvSpPr>
          <p:spPr>
            <a:xfrm>
              <a:off x="89849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 name="Oval 13"/>
            <p:cNvSpPr/>
            <p:nvPr/>
          </p:nvSpPr>
          <p:spPr>
            <a:xfrm>
              <a:off x="9835874"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Connector 14"/>
            <p:cNvCxnSpPr>
              <a:stCxn id="13" idx="6"/>
              <a:endCxn id="14" idx="2"/>
            </p:cNvCxnSpPr>
            <p:nvPr/>
          </p:nvCxnSpPr>
          <p:spPr>
            <a:xfrm>
              <a:off x="9124803"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16" name="Left Bracket 15"/>
            <p:cNvSpPr/>
            <p:nvPr/>
          </p:nvSpPr>
          <p:spPr>
            <a:xfrm>
              <a:off x="9480338" y="1649129"/>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7" name="Oval 16"/>
            <p:cNvSpPr/>
            <p:nvPr/>
          </p:nvSpPr>
          <p:spPr>
            <a:xfrm>
              <a:off x="9835808"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9835808"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p:cNvSpPr/>
            <p:nvPr/>
          </p:nvSpPr>
          <p:spPr>
            <a:xfrm>
              <a:off x="10198903"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20" name="Rectangle: Rounded Corners 19"/>
            <p:cNvSpPr/>
            <p:nvPr/>
          </p:nvSpPr>
          <p:spPr>
            <a:xfrm>
              <a:off x="10191409"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21" name="Rectangle: Rounded Corners 20"/>
            <p:cNvSpPr/>
            <p:nvPr/>
          </p:nvSpPr>
          <p:spPr>
            <a:xfrm>
              <a:off x="10191409"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22" name="Oval 21"/>
            <p:cNvSpPr/>
            <p:nvPr/>
          </p:nvSpPr>
          <p:spPr>
            <a:xfrm>
              <a:off x="58923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Oval 22"/>
            <p:cNvSpPr/>
            <p:nvPr/>
          </p:nvSpPr>
          <p:spPr>
            <a:xfrm>
              <a:off x="6743295" y="3034318"/>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p:cNvCxnSpPr>
              <a:stCxn id="22" idx="6"/>
              <a:endCxn id="23" idx="2"/>
            </p:cNvCxnSpPr>
            <p:nvPr/>
          </p:nvCxnSpPr>
          <p:spPr>
            <a:xfrm>
              <a:off x="6032224" y="3104233"/>
              <a:ext cx="711071" cy="0"/>
            </a:xfrm>
            <a:prstGeom prst="line">
              <a:avLst/>
            </a:prstGeom>
            <a:ln w="28575">
              <a:solidFill>
                <a:srgbClr val="8DC73F"/>
              </a:solidFill>
            </a:ln>
          </p:spPr>
          <p:style>
            <a:lnRef idx="1">
              <a:schemeClr val="accent1"/>
            </a:lnRef>
            <a:fillRef idx="0">
              <a:schemeClr val="accent1"/>
            </a:fillRef>
            <a:effectRef idx="0">
              <a:schemeClr val="accent1"/>
            </a:effectRef>
            <a:fontRef idx="minor">
              <a:schemeClr val="tx1"/>
            </a:fontRef>
          </p:style>
        </p:cxnSp>
        <p:sp>
          <p:nvSpPr>
            <p:cNvPr id="25" name="Left Bracket 24"/>
            <p:cNvSpPr/>
            <p:nvPr/>
          </p:nvSpPr>
          <p:spPr>
            <a:xfrm flipH="1">
              <a:off x="5980688" y="1659284"/>
              <a:ext cx="425386" cy="2910205"/>
            </a:xfrm>
            <a:prstGeom prst="leftBracket">
              <a:avLst>
                <a:gd name="adj" fmla="val 70844"/>
              </a:avLst>
            </a:prstGeom>
            <a:ln w="28575">
              <a:solidFill>
                <a:srgbClr val="8DC7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6" name="Oval 25"/>
            <p:cNvSpPr/>
            <p:nvPr/>
          </p:nvSpPr>
          <p:spPr>
            <a:xfrm>
              <a:off x="5892656" y="1589371"/>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p:cNvSpPr/>
            <p:nvPr/>
          </p:nvSpPr>
          <p:spPr>
            <a:xfrm>
              <a:off x="5892656" y="4489420"/>
              <a:ext cx="139829" cy="139829"/>
            </a:xfrm>
            <a:prstGeom prst="ellipse">
              <a:avLst/>
            </a:prstGeom>
            <a:solidFill>
              <a:srgbClr val="8DC73F"/>
            </a:solidFill>
            <a:ln>
              <a:solidFill>
                <a:srgbClr val="8DC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Rounded Corners 27"/>
            <p:cNvSpPr/>
            <p:nvPr/>
          </p:nvSpPr>
          <p:spPr>
            <a:xfrm>
              <a:off x="3962945" y="115140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29" name="Rectangle: Rounded Corners 28"/>
            <p:cNvSpPr/>
            <p:nvPr/>
          </p:nvSpPr>
          <p:spPr>
            <a:xfrm>
              <a:off x="3955451" y="2590627"/>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30" name="Rectangle: Rounded Corners 29"/>
            <p:cNvSpPr/>
            <p:nvPr/>
          </p:nvSpPr>
          <p:spPr>
            <a:xfrm>
              <a:off x="3955451" y="4029852"/>
              <a:ext cx="1789234" cy="1015765"/>
            </a:xfrm>
            <a:prstGeom prst="roundRect">
              <a:avLst/>
            </a:prstGeom>
            <a:solidFill>
              <a:srgbClr val="8DC73F"/>
            </a:solidFill>
            <a:ln>
              <a:solidFill>
                <a:srgbClr val="8DC73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t>
              </a:r>
              <a:endParaRPr lang="vi-VN" sz="2400" dirty="0">
                <a:solidFill>
                  <a:schemeClr val="tx1"/>
                </a:solidFill>
              </a:endParaRPr>
            </a:p>
          </p:txBody>
        </p:sp>
        <p:sp>
          <p:nvSpPr>
            <p:cNvPr id="31" name="Rectangle: Rounded Corners 30"/>
            <p:cNvSpPr/>
            <p:nvPr/>
          </p:nvSpPr>
          <p:spPr>
            <a:xfrm>
              <a:off x="3953492" y="231075"/>
              <a:ext cx="1784544" cy="708597"/>
            </a:xfrm>
            <a:prstGeom prst="roundRect">
              <a:avLst>
                <a:gd name="adj" fmla="val 27104"/>
              </a:avLst>
            </a:prstGeom>
            <a:solidFill>
              <a:srgbClr val="36C6F3"/>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rPr>
                <a:t>Việc làm có lợi</a:t>
              </a:r>
              <a:endParaRPr lang="vi-VN" sz="2400" b="1" dirty="0">
                <a:solidFill>
                  <a:schemeClr val="tx1"/>
                </a:solidFill>
              </a:endParaRPr>
            </a:p>
          </p:txBody>
        </p:sp>
        <p:sp>
          <p:nvSpPr>
            <p:cNvPr id="32" name="Rectangle: Rounded Corners 31"/>
            <p:cNvSpPr/>
            <p:nvPr/>
          </p:nvSpPr>
          <p:spPr>
            <a:xfrm>
              <a:off x="10193754" y="231075"/>
              <a:ext cx="1784544" cy="708597"/>
            </a:xfrm>
            <a:prstGeom prst="roundRect">
              <a:avLst>
                <a:gd name="adj" fmla="val 27104"/>
              </a:avLst>
            </a:prstGeom>
            <a:solidFill>
              <a:srgbClr val="F25858"/>
            </a:solidFill>
            <a:ln>
              <a:solidFill>
                <a:srgbClr val="36C6F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Việc làm gây hại</a:t>
              </a:r>
              <a:endParaRPr lang="vi-VN" sz="2400" b="1" dirty="0">
                <a:solidFill>
                  <a:schemeClr val="tx1"/>
                </a:solidFill>
              </a:endParaRPr>
            </a:p>
          </p:txBody>
        </p:sp>
      </p:grpSp>
      <p:sp>
        <p:nvSpPr>
          <p:cNvPr id="34" name="Rectangle: Rounded Corners 33"/>
          <p:cNvSpPr/>
          <p:nvPr/>
        </p:nvSpPr>
        <p:spPr>
          <a:xfrm>
            <a:off x="4493158" y="5228613"/>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Chăm sóc và bảo vệ cây</a:t>
            </a:r>
            <a:endParaRPr lang="vi-VN" sz="2000" b="1" dirty="0">
              <a:solidFill>
                <a:schemeClr val="tx1"/>
              </a:solidFill>
            </a:endParaRPr>
          </a:p>
        </p:txBody>
      </p:sp>
      <p:sp>
        <p:nvSpPr>
          <p:cNvPr id="35" name="Rectangle: Rounded Corners 34"/>
          <p:cNvSpPr/>
          <p:nvPr/>
        </p:nvSpPr>
        <p:spPr>
          <a:xfrm>
            <a:off x="6977624" y="5225256"/>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Chặt phá rừng</a:t>
            </a:r>
            <a:endParaRPr lang="vi-VN" sz="2000" b="1" dirty="0">
              <a:solidFill>
                <a:schemeClr val="tx1"/>
              </a:solidFill>
            </a:endParaRPr>
          </a:p>
        </p:txBody>
      </p:sp>
      <p:sp>
        <p:nvSpPr>
          <p:cNvPr id="36" name="Rectangle: Rounded Corners 35"/>
          <p:cNvSpPr/>
          <p:nvPr/>
        </p:nvSpPr>
        <p:spPr>
          <a:xfrm>
            <a:off x="9639731" y="5237619"/>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Vứt rác ở sông, hồ</a:t>
            </a:r>
            <a:endParaRPr lang="vi-VN" sz="2000" b="1" dirty="0">
              <a:solidFill>
                <a:schemeClr val="tx1"/>
              </a:solidFill>
            </a:endParaRPr>
          </a:p>
        </p:txBody>
      </p:sp>
      <p:sp>
        <p:nvSpPr>
          <p:cNvPr id="37" name="Rectangle: Rounded Corners 36"/>
          <p:cNvSpPr/>
          <p:nvPr/>
        </p:nvSpPr>
        <p:spPr>
          <a:xfrm>
            <a:off x="4493158" y="5908046"/>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Sử dụng phân hóa học</a:t>
            </a:r>
            <a:endParaRPr lang="vi-VN" sz="2000" b="1" dirty="0">
              <a:solidFill>
                <a:schemeClr val="tx1"/>
              </a:solidFill>
            </a:endParaRPr>
          </a:p>
        </p:txBody>
      </p:sp>
      <p:sp>
        <p:nvSpPr>
          <p:cNvPr id="38" name="Rectangle: Rounded Corners 37"/>
          <p:cNvSpPr/>
          <p:nvPr/>
        </p:nvSpPr>
        <p:spPr>
          <a:xfrm>
            <a:off x="6977624" y="5904689"/>
            <a:ext cx="2093404"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Lấp ao, hồ</a:t>
            </a:r>
            <a:endParaRPr lang="vi-VN" sz="2000" b="1" dirty="0">
              <a:solidFill>
                <a:schemeClr val="tx1"/>
              </a:solidFill>
            </a:endParaRPr>
          </a:p>
        </p:txBody>
      </p:sp>
      <p:sp>
        <p:nvSpPr>
          <p:cNvPr id="39" name="Rectangle: Rounded Corners 38"/>
          <p:cNvSpPr/>
          <p:nvPr/>
        </p:nvSpPr>
        <p:spPr>
          <a:xfrm>
            <a:off x="9639731" y="5917052"/>
            <a:ext cx="1912916" cy="611217"/>
          </a:xfrm>
          <a:prstGeom prst="roundRect">
            <a:avLst/>
          </a:prstGeom>
          <a:solidFill>
            <a:schemeClr val="accent2">
              <a:lumMod val="40000"/>
              <a:lumOff val="6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1"/>
                </a:solidFill>
              </a:rPr>
              <a:t>Để rác đúng nơi quy định</a:t>
            </a:r>
            <a:endParaRPr lang="vi-VN"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out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ppt_w</p:attrName>
                                        </p:attrNameLst>
                                      </p:cBhvr>
                                      <p:tavLst>
                                        <p:tav tm="0">
                                          <p:val>
                                            <p:fltVal val="0"/>
                                          </p:val>
                                        </p:tav>
                                        <p:tav tm="100000">
                                          <p:val>
                                            <p:strVal val="#ppt_w"/>
                                          </p:val>
                                        </p:tav>
                                      </p:tavLst>
                                    </p:anim>
                                    <p:anim calcmode="lin" valueType="num">
                                      <p:cBhvr>
                                        <p:cTn id="31" dur="500" fill="hold"/>
                                        <p:tgtEl>
                                          <p:spTgt spid="36"/>
                                        </p:tgtEl>
                                        <p:attrNameLst>
                                          <p:attrName>ppt_h</p:attrName>
                                        </p:attrNameLst>
                                      </p:cBhvr>
                                      <p:tavLst>
                                        <p:tav tm="0">
                                          <p:val>
                                            <p:fltVal val="0"/>
                                          </p:val>
                                        </p:tav>
                                        <p:tav tm="100000">
                                          <p:val>
                                            <p:strVal val="#ppt_h"/>
                                          </p:val>
                                        </p:tav>
                                      </p:tavLst>
                                    </p:anim>
                                    <p:animEffect transition="in" filter="fade">
                                      <p:cBhvr>
                                        <p:cTn id="32" dur="500"/>
                                        <p:tgtEl>
                                          <p:spTgt spid="3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34"/>
                    </p:tgtEl>
                  </p:cond>
                </p:stCondLst>
                <p:endSync evt="end" delay="0">
                  <p:rtn val="all"/>
                </p:endSync>
                <p:childTnLst>
                  <p:par>
                    <p:cTn id="49" fill="hold">
                      <p:stCondLst>
                        <p:cond delay="0"/>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5E-6 -4.44444E-6 L -0.04999 -0.56504 " pathEditMode="relative" rAng="0" ptsTypes="AA">
                                      <p:cBhvr>
                                        <p:cTn id="52" dur="2000" fill="hold"/>
                                        <p:tgtEl>
                                          <p:spTgt spid="34"/>
                                        </p:tgtEl>
                                        <p:attrNameLst>
                                          <p:attrName>ppt_x</p:attrName>
                                          <p:attrName>ppt_y</p:attrName>
                                        </p:attrNameLst>
                                      </p:cBhvr>
                                      <p:rCtr x="-2500" y="-28264"/>
                                    </p:animMotion>
                                  </p:childTnLst>
                                </p:cTn>
                              </p:par>
                            </p:childTnLst>
                          </p:cTn>
                        </p:par>
                      </p:childTnLst>
                    </p:cTn>
                  </p:par>
                </p:childTnLst>
              </p:cTn>
              <p:nextCondLst>
                <p:cond evt="onClick" delay="0">
                  <p:tgtEl>
                    <p:spTgt spid="34"/>
                  </p:tgtEl>
                </p:cond>
              </p:nextCondLst>
            </p:seq>
            <p:seq concurrent="1" nextAc="seek">
              <p:cTn id="53" restart="whenNotActive" fill="hold" evtFilter="cancelBubble" nodeType="interactiveSeq">
                <p:stCondLst>
                  <p:cond evt="onClick" delay="0">
                    <p:tgtEl>
                      <p:spTgt spid="35"/>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2.91667E-6 -1.48148E-6 L -0.26276 -0.3544 " pathEditMode="relative" rAng="0" ptsTypes="AA">
                                      <p:cBhvr>
                                        <p:cTn id="57" dur="2000" fill="hold"/>
                                        <p:tgtEl>
                                          <p:spTgt spid="35"/>
                                        </p:tgtEl>
                                        <p:attrNameLst>
                                          <p:attrName>ppt_x</p:attrName>
                                          <p:attrName>ppt_y</p:attrName>
                                        </p:attrNameLst>
                                      </p:cBhvr>
                                      <p:rCtr x="-13138" y="-17731"/>
                                    </p:animMotion>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4.16667E-7 -1.85185E-6 L 0.0388 -0.1419 " pathEditMode="relative" rAng="0" ptsTypes="AA">
                                      <p:cBhvr>
                                        <p:cTn id="62" dur="2000" fill="hold"/>
                                        <p:tgtEl>
                                          <p:spTgt spid="36"/>
                                        </p:tgtEl>
                                        <p:attrNameLst>
                                          <p:attrName>ppt_x</p:attrName>
                                          <p:attrName>ppt_y</p:attrName>
                                        </p:attrNameLst>
                                      </p:cBhvr>
                                      <p:rCtr x="1940" y="-7106"/>
                                    </p:animMotion>
                                  </p:childTnLst>
                                </p:cTn>
                              </p:par>
                            </p:childTnLst>
                          </p:cTn>
                        </p:par>
                      </p:childTnLst>
                    </p:cTn>
                  </p:par>
                </p:childTnLst>
              </p:cTn>
              <p:nextCondLst>
                <p:cond evt="onClick" delay="0">
                  <p:tgtEl>
                    <p:spTgt spid="36"/>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0"/>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5E-6 1.48148E-6 L 0.46094 -0.67431 " pathEditMode="relative" rAng="0" ptsTypes="AA">
                                      <p:cBhvr>
                                        <p:cTn id="67" dur="2000" fill="hold"/>
                                        <p:tgtEl>
                                          <p:spTgt spid="37"/>
                                        </p:tgtEl>
                                        <p:attrNameLst>
                                          <p:attrName>ppt_x</p:attrName>
                                          <p:attrName>ppt_y</p:attrName>
                                        </p:attrNameLst>
                                      </p:cBhvr>
                                      <p:rCtr x="23047" y="-33727"/>
                                    </p:animMotion>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p:stCondLst>
                        <p:cond delay="0"/>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2.91667E-6 4.44444E-6 L 0.24766 -0.45301 " pathEditMode="relative" rAng="0" ptsTypes="AA">
                                      <p:cBhvr>
                                        <p:cTn id="72" dur="2000" fill="hold"/>
                                        <p:tgtEl>
                                          <p:spTgt spid="38"/>
                                        </p:tgtEl>
                                        <p:attrNameLst>
                                          <p:attrName>ppt_x</p:attrName>
                                          <p:attrName>ppt_y</p:attrName>
                                        </p:attrNameLst>
                                      </p:cBhvr>
                                      <p:rCtr x="12383" y="-22662"/>
                                    </p:animMotion>
                                  </p:childTnLst>
                                </p:cTn>
                              </p:par>
                            </p:childTnLst>
                          </p:cTn>
                        </p:par>
                      </p:childTnLst>
                    </p:cTn>
                  </p:par>
                </p:childTnLst>
              </p:cTn>
              <p:nextCondLst>
                <p:cond evt="onClick" delay="0">
                  <p:tgtEl>
                    <p:spTgt spid="38"/>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4.16667E-7 4.07407E-6 L -0.4737 -0.24375 " pathEditMode="relative" rAng="0" ptsTypes="AA">
                                      <p:cBhvr>
                                        <p:cTn id="77" dur="2000" fill="hold"/>
                                        <p:tgtEl>
                                          <p:spTgt spid="39"/>
                                        </p:tgtEl>
                                        <p:attrNameLst>
                                          <p:attrName>ppt_x</p:attrName>
                                          <p:attrName>ppt_y</p:attrName>
                                        </p:attrNameLst>
                                      </p:cBhvr>
                                      <p:rCtr x="-23685" y="-12199"/>
                                    </p:animMotion>
                                  </p:childTnLst>
                                </p:cTn>
                              </p:par>
                            </p:childTnLst>
                          </p:cTn>
                        </p:par>
                      </p:childTnLst>
                    </p:cTn>
                  </p:par>
                </p:childTnLst>
              </p:cTn>
              <p:nextCondLst>
                <p:cond evt="onClick" delay="0">
                  <p:tgtEl>
                    <p:spTgt spid="39"/>
                  </p:tgtEl>
                </p:cond>
              </p:nextCondLst>
            </p:seq>
          </p:childTnLst>
        </p:cTn>
      </p:par>
    </p:tnLst>
    <p:bldLst>
      <p:bldP spid="3" grpId="0"/>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07744" y="90682"/>
            <a:ext cx="791848" cy="798286"/>
          </a:xfrm>
          <a:prstGeom prst="rect">
            <a:avLst/>
          </a:prstGeom>
        </p:spPr>
      </p:pic>
      <p:sp>
        <p:nvSpPr>
          <p:cNvPr id="5" name="TextBox 4"/>
          <p:cNvSpPr txBox="1"/>
          <p:nvPr/>
        </p:nvSpPr>
        <p:spPr>
          <a:xfrm>
            <a:off x="899592" y="201711"/>
            <a:ext cx="11184664" cy="830997"/>
          </a:xfrm>
          <a:prstGeom prst="rect">
            <a:avLst/>
          </a:prstGeom>
          <a:noFill/>
        </p:spPr>
        <p:txBody>
          <a:bodyPr wrap="square" rtlCol="0">
            <a:spAutoFit/>
          </a:bodyPr>
          <a:lstStyle/>
          <a:p>
            <a:pPr algn="just"/>
            <a:r>
              <a:rPr lang="vi-VN" sz="2400" b="1" dirty="0"/>
              <a:t>2.</a:t>
            </a:r>
            <a:r>
              <a:rPr lang="vi-VN" sz="2400" dirty="0"/>
              <a:t> Hãy viết các việc em có thể làm để bảo vệ môi trường sống của thực vật và động vật theo gợi ý sau:</a:t>
            </a:r>
            <a:endParaRPr lang="vi-VN" sz="2400" b="1" dirty="0"/>
          </a:p>
        </p:txBody>
      </p:sp>
      <p:grpSp>
        <p:nvGrpSpPr>
          <p:cNvPr id="29" name="Group 28"/>
          <p:cNvGrpSpPr/>
          <p:nvPr/>
        </p:nvGrpSpPr>
        <p:grpSpPr>
          <a:xfrm>
            <a:off x="107744" y="888968"/>
            <a:ext cx="11865019" cy="5800010"/>
            <a:chOff x="107744" y="888968"/>
            <a:chExt cx="11865019" cy="5800010"/>
          </a:xfrm>
        </p:grpSpPr>
        <p:pic>
          <p:nvPicPr>
            <p:cNvPr id="12" name="Picture 2" descr="Blue Cloud Md | Free Images at Clker.com - vector clip art online, royalty  free &amp;amp; public domain"/>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aturation sat="2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66959" y="4609346"/>
              <a:ext cx="3522436" cy="207963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07744" y="888968"/>
              <a:ext cx="11865019" cy="4837164"/>
              <a:chOff x="107744" y="888968"/>
              <a:chExt cx="11865019" cy="4837164"/>
            </a:xfrm>
          </p:grpSpPr>
          <p:pic>
            <p:nvPicPr>
              <p:cNvPr id="1026" name="Picture 2" descr="Blue Cloud Md | Free Images at Clker.com - vector clip art online, royalty  free &amp;amp; public domain"/>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7256" y="888968"/>
                <a:ext cx="4221843" cy="31100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lue Cloud Md | Free Images at Clker.com - vector clip art online, royalty  free &amp;amp; public domain"/>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aturation sat="2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7686" y="3646500"/>
                <a:ext cx="3522436" cy="20796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lue Cloud Md | Free Images at Clker.com - vector clip art online, royalty  free &amp;amp; public domain"/>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2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744" y="1482211"/>
                <a:ext cx="3522436" cy="20796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lue Cloud Md | Free Images at Clker.com - vector clip art online, royalty  free &amp;amp; public domain"/>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saturation sat="2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34327" y="3646500"/>
                <a:ext cx="3522436" cy="20796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lue Cloud Md | Free Images at Clker.com - vector clip art online, royalty  free &amp;amp; public domain"/>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2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450327" y="1476067"/>
                <a:ext cx="3522436" cy="207963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p:cNvSpPr/>
              <p:nvPr/>
            </p:nvSpPr>
            <p:spPr>
              <a:xfrm>
                <a:off x="3048000" y="3294743"/>
                <a:ext cx="1030514"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reeform: Shape 17"/>
              <p:cNvSpPr/>
              <p:nvPr/>
            </p:nvSpPr>
            <p:spPr>
              <a:xfrm rot="19301926">
                <a:off x="4525471" y="4296525"/>
                <a:ext cx="1030514"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Freeform: Shape 18"/>
              <p:cNvSpPr/>
              <p:nvPr/>
            </p:nvSpPr>
            <p:spPr>
              <a:xfrm rot="16200000">
                <a:off x="6156733" y="4232557"/>
                <a:ext cx="670384"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reeform: Shape 19"/>
              <p:cNvSpPr/>
              <p:nvPr/>
            </p:nvSpPr>
            <p:spPr>
              <a:xfrm rot="4647723" flipH="1">
                <a:off x="6955421" y="3825878"/>
                <a:ext cx="1042993"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reeform: Shape 20"/>
              <p:cNvSpPr/>
              <p:nvPr/>
            </p:nvSpPr>
            <p:spPr>
              <a:xfrm rot="1103316" flipH="1">
                <a:off x="7928830" y="3195532"/>
                <a:ext cx="1042993" cy="203387"/>
              </a:xfrm>
              <a:custGeom>
                <a:avLst/>
                <a:gdLst>
                  <a:gd name="connsiteX0" fmla="*/ 1030514 w 1030514"/>
                  <a:gd name="connsiteY0" fmla="*/ 29028 h 203387"/>
                  <a:gd name="connsiteX1" fmla="*/ 653143 w 1030514"/>
                  <a:gd name="connsiteY1" fmla="*/ 203200 h 203387"/>
                  <a:gd name="connsiteX2" fmla="*/ 0 w 1030514"/>
                  <a:gd name="connsiteY2" fmla="*/ 0 h 203387"/>
                </a:gdLst>
                <a:ahLst/>
                <a:cxnLst>
                  <a:cxn ang="0">
                    <a:pos x="connsiteX0" y="connsiteY0"/>
                  </a:cxn>
                  <a:cxn ang="0">
                    <a:pos x="connsiteX1" y="connsiteY1"/>
                  </a:cxn>
                  <a:cxn ang="0">
                    <a:pos x="connsiteX2" y="connsiteY2"/>
                  </a:cxn>
                </a:cxnLst>
                <a:rect l="l" t="t" r="r" b="b"/>
                <a:pathLst>
                  <a:path w="1030514" h="203387">
                    <a:moveTo>
                      <a:pt x="1030514" y="29028"/>
                    </a:moveTo>
                    <a:cubicBezTo>
                      <a:pt x="927704" y="118533"/>
                      <a:pt x="824895" y="208038"/>
                      <a:pt x="653143" y="203200"/>
                    </a:cubicBezTo>
                    <a:cubicBezTo>
                      <a:pt x="481391" y="198362"/>
                      <a:pt x="240695" y="99181"/>
                      <a:pt x="0" y="0"/>
                    </a:cubicBezTo>
                  </a:path>
                </a:pathLst>
              </a:custGeom>
              <a:noFill/>
              <a:ln w="762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p:cNvSpPr txBox="1"/>
              <p:nvPr/>
            </p:nvSpPr>
            <p:spPr>
              <a:xfrm>
                <a:off x="4223270" y="1535153"/>
                <a:ext cx="3409813" cy="1815882"/>
              </a:xfrm>
              <a:prstGeom prst="rect">
                <a:avLst/>
              </a:prstGeom>
              <a:noFill/>
            </p:spPr>
            <p:txBody>
              <a:bodyPr wrap="square" rtlCol="0">
                <a:spAutoFit/>
              </a:bodyPr>
              <a:lstStyle/>
              <a:p>
                <a:pPr algn="ctr"/>
                <a:r>
                  <a:rPr lang="vi-VN" sz="2800"/>
                  <a:t>Việc em có thể làm để bảo vệ môi trường sống của thực vật và động vật</a:t>
                </a:r>
                <a:endParaRPr lang="vi-VN" sz="2800"/>
              </a:p>
            </p:txBody>
          </p:sp>
          <p:sp>
            <p:nvSpPr>
              <p:cNvPr id="23" name="TextBox 22"/>
              <p:cNvSpPr txBox="1"/>
              <p:nvPr/>
            </p:nvSpPr>
            <p:spPr>
              <a:xfrm>
                <a:off x="618166" y="2067607"/>
                <a:ext cx="2268065" cy="954107"/>
              </a:xfrm>
              <a:prstGeom prst="rect">
                <a:avLst/>
              </a:prstGeom>
              <a:noFill/>
            </p:spPr>
            <p:txBody>
              <a:bodyPr wrap="square" rtlCol="0">
                <a:spAutoFit/>
              </a:bodyPr>
              <a:lstStyle/>
              <a:p>
                <a:pPr algn="ctr"/>
                <a:r>
                  <a:rPr lang="vi-VN" sz="2800"/>
                  <a:t>Để rác đúng nơi quy định</a:t>
                </a:r>
                <a:endParaRPr lang="vi-VN" sz="2800" dirty="0"/>
              </a:p>
            </p:txBody>
          </p:sp>
        </p:grpSp>
      </p:grpSp>
      <p:sp>
        <p:nvSpPr>
          <p:cNvPr id="24" name="TextBox 23"/>
          <p:cNvSpPr txBox="1"/>
          <p:nvPr/>
        </p:nvSpPr>
        <p:spPr>
          <a:xfrm>
            <a:off x="1704871" y="4209262"/>
            <a:ext cx="2268065" cy="954107"/>
          </a:xfrm>
          <a:prstGeom prst="rect">
            <a:avLst/>
          </a:prstGeom>
          <a:noFill/>
        </p:spPr>
        <p:txBody>
          <a:bodyPr wrap="square" rtlCol="0">
            <a:spAutoFit/>
          </a:bodyPr>
          <a:lstStyle/>
          <a:p>
            <a:pPr algn="ctr"/>
            <a:r>
              <a:rPr lang="vi-VN" sz="2800" dirty="0">
                <a:solidFill>
                  <a:srgbClr val="FF0000"/>
                </a:solidFill>
              </a:rPr>
              <a:t>Không hái hoa, bẻ cành</a:t>
            </a:r>
            <a:endParaRPr lang="vi-VN" sz="2800" dirty="0">
              <a:solidFill>
                <a:srgbClr val="FF0000"/>
              </a:solidFill>
            </a:endParaRPr>
          </a:p>
        </p:txBody>
      </p:sp>
      <p:sp>
        <p:nvSpPr>
          <p:cNvPr id="26" name="TextBox 25"/>
          <p:cNvSpPr txBox="1"/>
          <p:nvPr/>
        </p:nvSpPr>
        <p:spPr>
          <a:xfrm>
            <a:off x="4515178" y="5279730"/>
            <a:ext cx="2834206" cy="954107"/>
          </a:xfrm>
          <a:prstGeom prst="rect">
            <a:avLst/>
          </a:prstGeom>
          <a:noFill/>
        </p:spPr>
        <p:txBody>
          <a:bodyPr wrap="square" rtlCol="0">
            <a:spAutoFit/>
          </a:bodyPr>
          <a:lstStyle/>
          <a:p>
            <a:pPr algn="ctr"/>
            <a:r>
              <a:rPr lang="vi-VN" sz="2800">
                <a:solidFill>
                  <a:srgbClr val="FF0000"/>
                </a:solidFill>
              </a:rPr>
              <a:t>Không trêu chọc các con vật</a:t>
            </a:r>
            <a:endParaRPr lang="vi-VN" sz="2800" dirty="0">
              <a:solidFill>
                <a:srgbClr val="FF0000"/>
              </a:solidFill>
            </a:endParaRPr>
          </a:p>
        </p:txBody>
      </p:sp>
      <p:sp>
        <p:nvSpPr>
          <p:cNvPr id="27" name="TextBox 26"/>
          <p:cNvSpPr txBox="1"/>
          <p:nvPr/>
        </p:nvSpPr>
        <p:spPr>
          <a:xfrm>
            <a:off x="7941939" y="4302723"/>
            <a:ext cx="2545190" cy="954107"/>
          </a:xfrm>
          <a:prstGeom prst="rect">
            <a:avLst/>
          </a:prstGeom>
          <a:noFill/>
        </p:spPr>
        <p:txBody>
          <a:bodyPr wrap="square" rtlCol="0">
            <a:spAutoFit/>
          </a:bodyPr>
          <a:lstStyle/>
          <a:p>
            <a:pPr algn="ctr"/>
            <a:r>
              <a:rPr lang="vi-VN" sz="2800" dirty="0">
                <a:solidFill>
                  <a:srgbClr val="FF0000"/>
                </a:solidFill>
              </a:rPr>
              <a:t>Trồng nhiều cây xanh</a:t>
            </a:r>
            <a:endParaRPr lang="vi-VN" sz="2800" dirty="0">
              <a:solidFill>
                <a:srgbClr val="FF0000"/>
              </a:solidFill>
            </a:endParaRPr>
          </a:p>
        </p:txBody>
      </p:sp>
      <p:sp>
        <p:nvSpPr>
          <p:cNvPr id="28" name="TextBox 27"/>
          <p:cNvSpPr txBox="1"/>
          <p:nvPr/>
        </p:nvSpPr>
        <p:spPr>
          <a:xfrm>
            <a:off x="8608075" y="1868330"/>
            <a:ext cx="3206940" cy="1384995"/>
          </a:xfrm>
          <a:prstGeom prst="rect">
            <a:avLst/>
          </a:prstGeom>
          <a:noFill/>
        </p:spPr>
        <p:txBody>
          <a:bodyPr wrap="square" rtlCol="0">
            <a:spAutoFit/>
          </a:bodyPr>
          <a:lstStyle/>
          <a:p>
            <a:pPr algn="ctr"/>
            <a:r>
              <a:rPr lang="vi-VN" sz="2800" dirty="0">
                <a:solidFill>
                  <a:srgbClr val="FF0000"/>
                </a:solidFill>
              </a:rPr>
              <a:t>Hạn chế sử dụng sản phẩm khó tiêu hủy (nilong,...)</a:t>
            </a:r>
            <a:endParaRPr lang="vi-VN"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1000" fill="hold"/>
                                        <p:tgtEl>
                                          <p:spTgt spid="24"/>
                                        </p:tgtEl>
                                        <p:attrNameLst>
                                          <p:attrName>ppt_w</p:attrName>
                                        </p:attrNameLst>
                                      </p:cBhvr>
                                      <p:tavLst>
                                        <p:tav tm="0">
                                          <p:val>
                                            <p:fltVal val="0"/>
                                          </p:val>
                                        </p:tav>
                                        <p:tav tm="100000">
                                          <p:val>
                                            <p:strVal val="#ppt_w"/>
                                          </p:val>
                                        </p:tav>
                                      </p:tavLst>
                                    </p:anim>
                                    <p:anim calcmode="lin" valueType="num">
                                      <p:cBhvr>
                                        <p:cTn id="21" dur="1000" fill="hold"/>
                                        <p:tgtEl>
                                          <p:spTgt spid="24"/>
                                        </p:tgtEl>
                                        <p:attrNameLst>
                                          <p:attrName>ppt_h</p:attrName>
                                        </p:attrNameLst>
                                      </p:cBhvr>
                                      <p:tavLst>
                                        <p:tav tm="0">
                                          <p:val>
                                            <p:fltVal val="0"/>
                                          </p:val>
                                        </p:tav>
                                        <p:tav tm="100000">
                                          <p:val>
                                            <p:strVal val="#ppt_h"/>
                                          </p:val>
                                        </p:tav>
                                      </p:tavLst>
                                    </p:anim>
                                    <p:anim calcmode="lin" valueType="num">
                                      <p:cBhvr>
                                        <p:cTn id="22" dur="1000" fill="hold"/>
                                        <p:tgtEl>
                                          <p:spTgt spid="24"/>
                                        </p:tgtEl>
                                        <p:attrNameLst>
                                          <p:attrName>style.rotation</p:attrName>
                                        </p:attrNameLst>
                                      </p:cBhvr>
                                      <p:tavLst>
                                        <p:tav tm="0">
                                          <p:val>
                                            <p:fltVal val="90"/>
                                          </p:val>
                                        </p:tav>
                                        <p:tav tm="100000">
                                          <p:val>
                                            <p:fltVal val="0"/>
                                          </p:val>
                                        </p:tav>
                                      </p:tavLst>
                                    </p:anim>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 calcmode="lin" valueType="num">
                                      <p:cBhvr>
                                        <p:cTn id="30" dur="1000" fill="hold"/>
                                        <p:tgtEl>
                                          <p:spTgt spid="26"/>
                                        </p:tgtEl>
                                        <p:attrNameLst>
                                          <p:attrName>style.rotation</p:attrName>
                                        </p:attrNameLst>
                                      </p:cBhvr>
                                      <p:tavLst>
                                        <p:tav tm="0">
                                          <p:val>
                                            <p:fltVal val="90"/>
                                          </p:val>
                                        </p:tav>
                                        <p:tav tm="100000">
                                          <p:val>
                                            <p:fltVal val="0"/>
                                          </p:val>
                                        </p:tav>
                                      </p:tavLst>
                                    </p:anim>
                                    <p:animEffect transition="in" filter="fade">
                                      <p:cBhvr>
                                        <p:cTn id="31" dur="1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 calcmode="lin" valueType="num">
                                      <p:cBhvr>
                                        <p:cTn id="38" dur="1000" fill="hold"/>
                                        <p:tgtEl>
                                          <p:spTgt spid="27"/>
                                        </p:tgtEl>
                                        <p:attrNameLst>
                                          <p:attrName>style.rotation</p:attrName>
                                        </p:attrNameLst>
                                      </p:cBhvr>
                                      <p:tavLst>
                                        <p:tav tm="0">
                                          <p:val>
                                            <p:fltVal val="90"/>
                                          </p:val>
                                        </p:tav>
                                        <p:tav tm="100000">
                                          <p:val>
                                            <p:fltVal val="0"/>
                                          </p:val>
                                        </p:tav>
                                      </p:tavLst>
                                    </p:anim>
                                    <p:animEffect transition="in" filter="fade">
                                      <p:cBhvr>
                                        <p:cTn id="39" dur="1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fltVal val="0"/>
                                          </p:val>
                                        </p:tav>
                                        <p:tav tm="100000">
                                          <p:val>
                                            <p:strVal val="#ppt_w"/>
                                          </p:val>
                                        </p:tav>
                                      </p:tavLst>
                                    </p:anim>
                                    <p:anim calcmode="lin" valueType="num">
                                      <p:cBhvr>
                                        <p:cTn id="45" dur="1000" fill="hold"/>
                                        <p:tgtEl>
                                          <p:spTgt spid="28"/>
                                        </p:tgtEl>
                                        <p:attrNameLst>
                                          <p:attrName>ppt_h</p:attrName>
                                        </p:attrNameLst>
                                      </p:cBhvr>
                                      <p:tavLst>
                                        <p:tav tm="0">
                                          <p:val>
                                            <p:fltVal val="0"/>
                                          </p:val>
                                        </p:tav>
                                        <p:tav tm="100000">
                                          <p:val>
                                            <p:strVal val="#ppt_h"/>
                                          </p:val>
                                        </p:tav>
                                      </p:tavLst>
                                    </p:anim>
                                    <p:anim calcmode="lin" valueType="num">
                                      <p:cBhvr>
                                        <p:cTn id="46" dur="1000" fill="hold"/>
                                        <p:tgtEl>
                                          <p:spTgt spid="28"/>
                                        </p:tgtEl>
                                        <p:attrNameLst>
                                          <p:attrName>style.rotation</p:attrName>
                                        </p:attrNameLst>
                                      </p:cBhvr>
                                      <p:tavLst>
                                        <p:tav tm="0">
                                          <p:val>
                                            <p:fltVal val="90"/>
                                          </p:val>
                                        </p:tav>
                                        <p:tav tm="100000">
                                          <p:val>
                                            <p:fltVal val="0"/>
                                          </p:val>
                                        </p:tav>
                                      </p:tavLst>
                                    </p:anim>
                                    <p:animEffect transition="in" filter="fade">
                                      <p:cBhvr>
                                        <p:cTn id="4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50000"/>
                    </a14:imgEffect>
                  </a14:imgLayer>
                </a14:imgProps>
              </a:ext>
            </a:extLst>
          </a:blip>
          <a:stretch>
            <a:fillRect/>
          </a:stretch>
        </p:blipFill>
        <p:spPr>
          <a:xfrm>
            <a:off x="4058684" y="0"/>
            <a:ext cx="1174368" cy="1129630"/>
          </a:xfrm>
          <a:prstGeom prst="rect">
            <a:avLst/>
          </a:prstGeom>
        </p:spPr>
      </p:pic>
      <p:sp>
        <p:nvSpPr>
          <p:cNvPr id="3" name="TextBox 2"/>
          <p:cNvSpPr txBox="1"/>
          <p:nvPr/>
        </p:nvSpPr>
        <p:spPr>
          <a:xfrm>
            <a:off x="5233052" y="136902"/>
            <a:ext cx="6673710" cy="1077218"/>
          </a:xfrm>
          <a:prstGeom prst="rect">
            <a:avLst/>
          </a:prstGeom>
          <a:noFill/>
        </p:spPr>
        <p:txBody>
          <a:bodyPr wrap="square" rtlCol="0">
            <a:spAutoFit/>
          </a:bodyPr>
          <a:lstStyle/>
          <a:p>
            <a:pPr algn="just"/>
            <a:r>
              <a:rPr lang="vi-VN" sz="3200" b="1" dirty="0"/>
              <a:t>1. </a:t>
            </a:r>
            <a:r>
              <a:rPr lang="vi-VN" sz="3200" dirty="0"/>
              <a:t>Em sẽ nói và làm gì trong tình huống sau?</a:t>
            </a:r>
            <a:endParaRPr lang="vi-VN" sz="3200" dirty="0"/>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336480" y="1696039"/>
            <a:ext cx="8923365" cy="5025059"/>
          </a:xfrm>
          <a:prstGeom prst="rect">
            <a:avLst/>
          </a:prstGeom>
        </p:spPr>
      </p:pic>
      <p:grpSp>
        <p:nvGrpSpPr>
          <p:cNvPr id="16" name="Group 15"/>
          <p:cNvGrpSpPr/>
          <p:nvPr/>
        </p:nvGrpSpPr>
        <p:grpSpPr>
          <a:xfrm>
            <a:off x="8768690" y="843886"/>
            <a:ext cx="3913425" cy="5295667"/>
            <a:chOff x="8768690" y="843886"/>
            <a:chExt cx="3913425" cy="5295667"/>
          </a:xfrm>
        </p:grpSpPr>
        <p:pic>
          <p:nvPicPr>
            <p:cNvPr id="14" name="Picture 13"/>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7312" b="9608"/>
            <a:stretch>
              <a:fillRect/>
            </a:stretch>
          </p:blipFill>
          <p:spPr>
            <a:xfrm>
              <a:off x="8768690" y="3896138"/>
              <a:ext cx="3913425" cy="2243415"/>
            </a:xfrm>
            <a:prstGeom prst="rect">
              <a:avLst/>
            </a:prstGeom>
          </p:spPr>
        </p:pic>
        <p:sp>
          <p:nvSpPr>
            <p:cNvPr id="15" name="Speech Bubble: Rectangle with Corners Rounded 14"/>
            <p:cNvSpPr/>
            <p:nvPr/>
          </p:nvSpPr>
          <p:spPr>
            <a:xfrm>
              <a:off x="9401943" y="843886"/>
              <a:ext cx="2646917" cy="3422486"/>
            </a:xfrm>
            <a:custGeom>
              <a:avLst/>
              <a:gdLst>
                <a:gd name="connsiteX0" fmla="*/ 0 w 2646917"/>
                <a:gd name="connsiteY0" fmla="*/ 439539 h 2637182"/>
                <a:gd name="connsiteX1" fmla="*/ 439539 w 2646917"/>
                <a:gd name="connsiteY1" fmla="*/ 0 h 2637182"/>
                <a:gd name="connsiteX2" fmla="*/ 1544035 w 2646917"/>
                <a:gd name="connsiteY2" fmla="*/ 0 h 2637182"/>
                <a:gd name="connsiteX3" fmla="*/ 1544035 w 2646917"/>
                <a:gd name="connsiteY3" fmla="*/ 0 h 2637182"/>
                <a:gd name="connsiteX4" fmla="*/ 2205764 w 2646917"/>
                <a:gd name="connsiteY4" fmla="*/ 0 h 2637182"/>
                <a:gd name="connsiteX5" fmla="*/ 2207378 w 2646917"/>
                <a:gd name="connsiteY5" fmla="*/ 0 h 2637182"/>
                <a:gd name="connsiteX6" fmla="*/ 2646917 w 2646917"/>
                <a:gd name="connsiteY6" fmla="*/ 439539 h 2637182"/>
                <a:gd name="connsiteX7" fmla="*/ 2646917 w 2646917"/>
                <a:gd name="connsiteY7" fmla="*/ 1538356 h 2637182"/>
                <a:gd name="connsiteX8" fmla="*/ 2646917 w 2646917"/>
                <a:gd name="connsiteY8" fmla="*/ 1538356 h 2637182"/>
                <a:gd name="connsiteX9" fmla="*/ 2646917 w 2646917"/>
                <a:gd name="connsiteY9" fmla="*/ 2197652 h 2637182"/>
                <a:gd name="connsiteX10" fmla="*/ 2646917 w 2646917"/>
                <a:gd name="connsiteY10" fmla="*/ 2197643 h 2637182"/>
                <a:gd name="connsiteX11" fmla="*/ 2207378 w 2646917"/>
                <a:gd name="connsiteY11" fmla="*/ 2637182 h 2637182"/>
                <a:gd name="connsiteX12" fmla="*/ 2205764 w 2646917"/>
                <a:gd name="connsiteY12" fmla="*/ 2637182 h 2637182"/>
                <a:gd name="connsiteX13" fmla="*/ 2508060 w 2646917"/>
                <a:gd name="connsiteY13" fmla="*/ 3139117 h 2637182"/>
                <a:gd name="connsiteX14" fmla="*/ 1544035 w 2646917"/>
                <a:gd name="connsiteY14" fmla="*/ 2637182 h 2637182"/>
                <a:gd name="connsiteX15" fmla="*/ 439539 w 2646917"/>
                <a:gd name="connsiteY15" fmla="*/ 2637182 h 2637182"/>
                <a:gd name="connsiteX16" fmla="*/ 0 w 2646917"/>
                <a:gd name="connsiteY16" fmla="*/ 2197643 h 2637182"/>
                <a:gd name="connsiteX17" fmla="*/ 0 w 2646917"/>
                <a:gd name="connsiteY17" fmla="*/ 2197652 h 2637182"/>
                <a:gd name="connsiteX18" fmla="*/ 0 w 2646917"/>
                <a:gd name="connsiteY18" fmla="*/ 1538356 h 2637182"/>
                <a:gd name="connsiteX19" fmla="*/ 0 w 2646917"/>
                <a:gd name="connsiteY19" fmla="*/ 1538356 h 2637182"/>
                <a:gd name="connsiteX20" fmla="*/ 0 w 2646917"/>
                <a:gd name="connsiteY20" fmla="*/ 439539 h 2637182"/>
                <a:gd name="connsiteX0-1" fmla="*/ 0 w 2646917"/>
                <a:gd name="connsiteY0-2" fmla="*/ 439539 h 3422486"/>
                <a:gd name="connsiteX1-3" fmla="*/ 439539 w 2646917"/>
                <a:gd name="connsiteY1-4" fmla="*/ 0 h 3422486"/>
                <a:gd name="connsiteX2-5" fmla="*/ 1544035 w 2646917"/>
                <a:gd name="connsiteY2-6" fmla="*/ 0 h 3422486"/>
                <a:gd name="connsiteX3-7" fmla="*/ 1544035 w 2646917"/>
                <a:gd name="connsiteY3-8" fmla="*/ 0 h 3422486"/>
                <a:gd name="connsiteX4-9" fmla="*/ 2205764 w 2646917"/>
                <a:gd name="connsiteY4-10" fmla="*/ 0 h 3422486"/>
                <a:gd name="connsiteX5-11" fmla="*/ 2207378 w 2646917"/>
                <a:gd name="connsiteY5-12" fmla="*/ 0 h 3422486"/>
                <a:gd name="connsiteX6-13" fmla="*/ 2646917 w 2646917"/>
                <a:gd name="connsiteY6-14" fmla="*/ 439539 h 3422486"/>
                <a:gd name="connsiteX7-15" fmla="*/ 2646917 w 2646917"/>
                <a:gd name="connsiteY7-16" fmla="*/ 1538356 h 3422486"/>
                <a:gd name="connsiteX8-17" fmla="*/ 2646917 w 2646917"/>
                <a:gd name="connsiteY8-18" fmla="*/ 1538356 h 3422486"/>
                <a:gd name="connsiteX9-19" fmla="*/ 2646917 w 2646917"/>
                <a:gd name="connsiteY9-20" fmla="*/ 2197652 h 3422486"/>
                <a:gd name="connsiteX10-21" fmla="*/ 2646917 w 2646917"/>
                <a:gd name="connsiteY10-22" fmla="*/ 2197643 h 3422486"/>
                <a:gd name="connsiteX11-23" fmla="*/ 2207378 w 2646917"/>
                <a:gd name="connsiteY11-24" fmla="*/ 2637182 h 3422486"/>
                <a:gd name="connsiteX12-25" fmla="*/ 2205764 w 2646917"/>
                <a:gd name="connsiteY12-26" fmla="*/ 2637182 h 3422486"/>
                <a:gd name="connsiteX13-27" fmla="*/ 2017522 w 2646917"/>
                <a:gd name="connsiteY13-28" fmla="*/ 3422486 h 3422486"/>
                <a:gd name="connsiteX14-29" fmla="*/ 1544035 w 2646917"/>
                <a:gd name="connsiteY14-30" fmla="*/ 2637182 h 3422486"/>
                <a:gd name="connsiteX15-31" fmla="*/ 439539 w 2646917"/>
                <a:gd name="connsiteY15-32" fmla="*/ 2637182 h 3422486"/>
                <a:gd name="connsiteX16-33" fmla="*/ 0 w 2646917"/>
                <a:gd name="connsiteY16-34" fmla="*/ 2197643 h 3422486"/>
                <a:gd name="connsiteX17-35" fmla="*/ 0 w 2646917"/>
                <a:gd name="connsiteY17-36" fmla="*/ 2197652 h 3422486"/>
                <a:gd name="connsiteX18-37" fmla="*/ 0 w 2646917"/>
                <a:gd name="connsiteY18-38" fmla="*/ 1538356 h 3422486"/>
                <a:gd name="connsiteX19-39" fmla="*/ 0 w 2646917"/>
                <a:gd name="connsiteY19-40" fmla="*/ 1538356 h 3422486"/>
                <a:gd name="connsiteX20-41" fmla="*/ 0 w 2646917"/>
                <a:gd name="connsiteY20-42" fmla="*/ 439539 h 3422486"/>
                <a:gd name="connsiteX0-43" fmla="*/ 0 w 2646917"/>
                <a:gd name="connsiteY0-44" fmla="*/ 439539 h 3422486"/>
                <a:gd name="connsiteX1-45" fmla="*/ 439539 w 2646917"/>
                <a:gd name="connsiteY1-46" fmla="*/ 0 h 3422486"/>
                <a:gd name="connsiteX2-47" fmla="*/ 1544035 w 2646917"/>
                <a:gd name="connsiteY2-48" fmla="*/ 0 h 3422486"/>
                <a:gd name="connsiteX3-49" fmla="*/ 1544035 w 2646917"/>
                <a:gd name="connsiteY3-50" fmla="*/ 0 h 3422486"/>
                <a:gd name="connsiteX4-51" fmla="*/ 2205764 w 2646917"/>
                <a:gd name="connsiteY4-52" fmla="*/ 0 h 3422486"/>
                <a:gd name="connsiteX5-53" fmla="*/ 2207378 w 2646917"/>
                <a:gd name="connsiteY5-54" fmla="*/ 0 h 3422486"/>
                <a:gd name="connsiteX6-55" fmla="*/ 2646917 w 2646917"/>
                <a:gd name="connsiteY6-56" fmla="*/ 439539 h 3422486"/>
                <a:gd name="connsiteX7-57" fmla="*/ 2646917 w 2646917"/>
                <a:gd name="connsiteY7-58" fmla="*/ 1538356 h 3422486"/>
                <a:gd name="connsiteX8-59" fmla="*/ 2646917 w 2646917"/>
                <a:gd name="connsiteY8-60" fmla="*/ 1538356 h 3422486"/>
                <a:gd name="connsiteX9-61" fmla="*/ 2646917 w 2646917"/>
                <a:gd name="connsiteY9-62" fmla="*/ 2197652 h 3422486"/>
                <a:gd name="connsiteX10-63" fmla="*/ 2646917 w 2646917"/>
                <a:gd name="connsiteY10-64" fmla="*/ 2197643 h 3422486"/>
                <a:gd name="connsiteX11-65" fmla="*/ 2207378 w 2646917"/>
                <a:gd name="connsiteY11-66" fmla="*/ 2637182 h 3422486"/>
                <a:gd name="connsiteX12-67" fmla="*/ 2205764 w 2646917"/>
                <a:gd name="connsiteY12-68" fmla="*/ 2637182 h 3422486"/>
                <a:gd name="connsiteX13-69" fmla="*/ 2017522 w 2646917"/>
                <a:gd name="connsiteY13-70" fmla="*/ 3422486 h 3422486"/>
                <a:gd name="connsiteX14-71" fmla="*/ 1544035 w 2646917"/>
                <a:gd name="connsiteY14-72" fmla="*/ 2637182 h 3422486"/>
                <a:gd name="connsiteX15-73" fmla="*/ 439539 w 2646917"/>
                <a:gd name="connsiteY15-74" fmla="*/ 2637182 h 3422486"/>
                <a:gd name="connsiteX16-75" fmla="*/ 0 w 2646917"/>
                <a:gd name="connsiteY16-76" fmla="*/ 2197643 h 3422486"/>
                <a:gd name="connsiteX17-77" fmla="*/ 0 w 2646917"/>
                <a:gd name="connsiteY17-78" fmla="*/ 2197652 h 3422486"/>
                <a:gd name="connsiteX18-79" fmla="*/ 0 w 2646917"/>
                <a:gd name="connsiteY18-80" fmla="*/ 1538356 h 3422486"/>
                <a:gd name="connsiteX19-81" fmla="*/ 0 w 2646917"/>
                <a:gd name="connsiteY19-82" fmla="*/ 1538356 h 3422486"/>
                <a:gd name="connsiteX20-83" fmla="*/ 0 w 2646917"/>
                <a:gd name="connsiteY20-84" fmla="*/ 439539 h 3422486"/>
                <a:gd name="connsiteX0-85" fmla="*/ 0 w 2646917"/>
                <a:gd name="connsiteY0-86" fmla="*/ 439539 h 3422486"/>
                <a:gd name="connsiteX1-87" fmla="*/ 439539 w 2646917"/>
                <a:gd name="connsiteY1-88" fmla="*/ 0 h 3422486"/>
                <a:gd name="connsiteX2-89" fmla="*/ 1544035 w 2646917"/>
                <a:gd name="connsiteY2-90" fmla="*/ 0 h 3422486"/>
                <a:gd name="connsiteX3-91" fmla="*/ 1544035 w 2646917"/>
                <a:gd name="connsiteY3-92" fmla="*/ 0 h 3422486"/>
                <a:gd name="connsiteX4-93" fmla="*/ 2205764 w 2646917"/>
                <a:gd name="connsiteY4-94" fmla="*/ 0 h 3422486"/>
                <a:gd name="connsiteX5-95" fmla="*/ 2207378 w 2646917"/>
                <a:gd name="connsiteY5-96" fmla="*/ 0 h 3422486"/>
                <a:gd name="connsiteX6-97" fmla="*/ 2646917 w 2646917"/>
                <a:gd name="connsiteY6-98" fmla="*/ 439539 h 3422486"/>
                <a:gd name="connsiteX7-99" fmla="*/ 2646917 w 2646917"/>
                <a:gd name="connsiteY7-100" fmla="*/ 1538356 h 3422486"/>
                <a:gd name="connsiteX8-101" fmla="*/ 2646917 w 2646917"/>
                <a:gd name="connsiteY8-102" fmla="*/ 1538356 h 3422486"/>
                <a:gd name="connsiteX9-103" fmla="*/ 2646917 w 2646917"/>
                <a:gd name="connsiteY9-104" fmla="*/ 2197652 h 3422486"/>
                <a:gd name="connsiteX10-105" fmla="*/ 2646917 w 2646917"/>
                <a:gd name="connsiteY10-106" fmla="*/ 2197643 h 3422486"/>
                <a:gd name="connsiteX11-107" fmla="*/ 2207378 w 2646917"/>
                <a:gd name="connsiteY11-108" fmla="*/ 2637182 h 3422486"/>
                <a:gd name="connsiteX12-109" fmla="*/ 2205764 w 2646917"/>
                <a:gd name="connsiteY12-110" fmla="*/ 2637182 h 3422486"/>
                <a:gd name="connsiteX13-111" fmla="*/ 2017522 w 2646917"/>
                <a:gd name="connsiteY13-112" fmla="*/ 3422486 h 3422486"/>
                <a:gd name="connsiteX14-113" fmla="*/ 1544035 w 2646917"/>
                <a:gd name="connsiteY14-114" fmla="*/ 2637182 h 3422486"/>
                <a:gd name="connsiteX15-115" fmla="*/ 439539 w 2646917"/>
                <a:gd name="connsiteY15-116" fmla="*/ 2637182 h 3422486"/>
                <a:gd name="connsiteX16-117" fmla="*/ 0 w 2646917"/>
                <a:gd name="connsiteY16-118" fmla="*/ 2197643 h 3422486"/>
                <a:gd name="connsiteX17-119" fmla="*/ 0 w 2646917"/>
                <a:gd name="connsiteY17-120" fmla="*/ 2197652 h 3422486"/>
                <a:gd name="connsiteX18-121" fmla="*/ 0 w 2646917"/>
                <a:gd name="connsiteY18-122" fmla="*/ 1538356 h 3422486"/>
                <a:gd name="connsiteX19-123" fmla="*/ 0 w 2646917"/>
                <a:gd name="connsiteY19-124" fmla="*/ 1538356 h 3422486"/>
                <a:gd name="connsiteX20-125" fmla="*/ 0 w 2646917"/>
                <a:gd name="connsiteY20-126" fmla="*/ 439539 h 34224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2646917" h="3422486">
                  <a:moveTo>
                    <a:pt x="0" y="439539"/>
                  </a:moveTo>
                  <a:cubicBezTo>
                    <a:pt x="0" y="196788"/>
                    <a:pt x="196788" y="0"/>
                    <a:pt x="439539" y="0"/>
                  </a:cubicBezTo>
                  <a:lnTo>
                    <a:pt x="1544035" y="0"/>
                  </a:lnTo>
                  <a:lnTo>
                    <a:pt x="1544035" y="0"/>
                  </a:lnTo>
                  <a:lnTo>
                    <a:pt x="2205764" y="0"/>
                  </a:lnTo>
                  <a:lnTo>
                    <a:pt x="2207378" y="0"/>
                  </a:lnTo>
                  <a:cubicBezTo>
                    <a:pt x="2450129" y="0"/>
                    <a:pt x="2646917" y="196788"/>
                    <a:pt x="2646917" y="439539"/>
                  </a:cubicBezTo>
                  <a:lnTo>
                    <a:pt x="2646917" y="1538356"/>
                  </a:lnTo>
                  <a:lnTo>
                    <a:pt x="2646917" y="1538356"/>
                  </a:lnTo>
                  <a:lnTo>
                    <a:pt x="2646917" y="2197652"/>
                  </a:lnTo>
                  <a:lnTo>
                    <a:pt x="2646917" y="2197643"/>
                  </a:lnTo>
                  <a:cubicBezTo>
                    <a:pt x="2646917" y="2440394"/>
                    <a:pt x="2450129" y="2637182"/>
                    <a:pt x="2207378" y="2637182"/>
                  </a:cubicBezTo>
                  <a:lnTo>
                    <a:pt x="2205764" y="2637182"/>
                  </a:lnTo>
                  <a:cubicBezTo>
                    <a:pt x="2143017" y="2898950"/>
                    <a:pt x="2366019" y="3103568"/>
                    <a:pt x="2017522" y="3422486"/>
                  </a:cubicBezTo>
                  <a:cubicBezTo>
                    <a:pt x="2100199" y="3053562"/>
                    <a:pt x="1701864" y="2898950"/>
                    <a:pt x="1544035" y="2637182"/>
                  </a:cubicBezTo>
                  <a:lnTo>
                    <a:pt x="439539" y="2637182"/>
                  </a:lnTo>
                  <a:cubicBezTo>
                    <a:pt x="196788" y="2637182"/>
                    <a:pt x="0" y="2440394"/>
                    <a:pt x="0" y="2197643"/>
                  </a:cubicBezTo>
                  <a:lnTo>
                    <a:pt x="0" y="2197652"/>
                  </a:lnTo>
                  <a:lnTo>
                    <a:pt x="0" y="1538356"/>
                  </a:lnTo>
                  <a:lnTo>
                    <a:pt x="0" y="1538356"/>
                  </a:lnTo>
                  <a:lnTo>
                    <a:pt x="0" y="439539"/>
                  </a:lnTo>
                  <a:close/>
                </a:path>
              </a:pathLst>
            </a:custGeom>
            <a:solidFill>
              <a:schemeClr val="bg1"/>
            </a:solidFill>
            <a:ln w="38100">
              <a:solidFill>
                <a:srgbClr val="FEDF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00B0F0"/>
                </a:solidFill>
              </a:endParaRPr>
            </a:p>
          </p:txBody>
        </p:sp>
      </p:grpSp>
      <p:sp>
        <p:nvSpPr>
          <p:cNvPr id="17" name="Rectangle 16"/>
          <p:cNvSpPr/>
          <p:nvPr/>
        </p:nvSpPr>
        <p:spPr>
          <a:xfrm>
            <a:off x="9401943" y="843886"/>
            <a:ext cx="2646917" cy="2677656"/>
          </a:xfrm>
          <a:prstGeom prst="rect">
            <a:avLst/>
          </a:prstGeom>
        </p:spPr>
        <p:txBody>
          <a:bodyPr wrap="square">
            <a:spAutoFit/>
          </a:bodyPr>
          <a:lstStyle/>
          <a:p>
            <a:pPr algn="ctr"/>
            <a:r>
              <a:rPr lang="vi-VN" sz="2400" dirty="0">
                <a:solidFill>
                  <a:srgbClr val="FF0000"/>
                </a:solidFill>
              </a:rPr>
              <a:t>Cậu ơi, cậu đừng vứt chai xuống hồ nhé! Làm như vậy sẽ gây ô nhiễm nước, khiến cho các con cá có thể bị chết đấy!</a:t>
            </a:r>
            <a:endParaRPr lang="vi-VN"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671791" y="172821"/>
            <a:ext cx="6614186" cy="6685179"/>
          </a:xfrm>
          <a:prstGeom prst="rect">
            <a:avLst/>
          </a:prstGeom>
          <a:ln>
            <a:noFill/>
          </a:ln>
          <a:effectLst>
            <a:softEdge rad="112500"/>
          </a:effectLst>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50000"/>
                    </a14:imgEffect>
                  </a14:imgLayer>
                </a14:imgProps>
              </a:ext>
            </a:extLst>
          </a:blip>
          <a:stretch>
            <a:fillRect/>
          </a:stretch>
        </p:blipFill>
        <p:spPr>
          <a:xfrm>
            <a:off x="7285977" y="793377"/>
            <a:ext cx="1174368" cy="1129630"/>
          </a:xfrm>
          <a:prstGeom prst="rect">
            <a:avLst/>
          </a:prstGeom>
        </p:spPr>
      </p:pic>
      <p:sp>
        <p:nvSpPr>
          <p:cNvPr id="4" name="TextBox 3"/>
          <p:cNvSpPr txBox="1"/>
          <p:nvPr/>
        </p:nvSpPr>
        <p:spPr>
          <a:xfrm>
            <a:off x="8460345" y="930279"/>
            <a:ext cx="2799325" cy="5016758"/>
          </a:xfrm>
          <a:prstGeom prst="rect">
            <a:avLst/>
          </a:prstGeom>
          <a:noFill/>
        </p:spPr>
        <p:txBody>
          <a:bodyPr wrap="square" rtlCol="0">
            <a:spAutoFit/>
          </a:bodyPr>
          <a:lstStyle/>
          <a:p>
            <a:pPr algn="just"/>
            <a:r>
              <a:rPr lang="vi-VN" sz="3200" b="1" dirty="0"/>
              <a:t>2. </a:t>
            </a:r>
            <a:r>
              <a:rPr lang="vi-VN" sz="3200" dirty="0"/>
              <a:t>Hãy tìm hiểu về những việc làm của người dân địa phương em làm cho môi trường sống của thực vật và động vật bị thay đổi.</a:t>
            </a:r>
            <a:endParaRPr lang="vi-VN"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2037</Words>
  <Application>WPS Presentation</Application>
  <PresentationFormat>Widescreen</PresentationFormat>
  <Paragraphs>97</Paragraphs>
  <Slides>10</Slides>
  <Notes>0</Notes>
  <HiddenSlides>0</HiddenSlides>
  <MMClips>2</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SimSun</vt:lpstr>
      <vt:lpstr>Wingdings</vt:lpstr>
      <vt:lpstr>Arial</vt:lpstr>
      <vt:lpstr>MV Boli</vt:lpstr>
      <vt:lpstr>UTM Cookies</vt:lpstr>
      <vt:lpstr>Segoe Print</vt:lpstr>
      <vt:lpstr>Microsoft YaHei</vt:lpstr>
      <vt:lpstr>Arial Unicode MS</vt:lpstr>
      <vt:lpstr>Calibri</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Kiều Trang Nguyễn</cp:lastModifiedBy>
  <cp:revision>31</cp:revision>
  <dcterms:created xsi:type="dcterms:W3CDTF">2021-06-02T02:35:00Z</dcterms:created>
  <dcterms:modified xsi:type="dcterms:W3CDTF">2025-01-21T05:57:25Z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00681E25E5DB4F5180764DB5D2A63539_12</vt:lpwstr>
  </property>
  <property fmtid="{D5CDD505-2E9C-101B-9397-08002B2CF9AE}" pid="3" name="KSOProductBuildVer">
    <vt:lpwstr>1033-12.2.0.19805</vt:lpwstr>
  </property>
</Properties>
</file>