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79" r:id="rId3"/>
    <p:sldId id="315" r:id="rId4"/>
    <p:sldId id="312" r:id="rId5"/>
    <p:sldId id="319" r:id="rId6"/>
    <p:sldId id="321" r:id="rId7"/>
    <p:sldId id="322" r:id="rId8"/>
    <p:sldId id="323" r:id="rId9"/>
    <p:sldId id="313" r:id="rId10"/>
    <p:sldId id="317" r:id="rId11"/>
    <p:sldId id="284" r:id="rId12"/>
    <p:sldId id="285" r:id="rId13"/>
    <p:sldId id="287" r:id="rId14"/>
    <p:sldId id="325" r:id="rId15"/>
    <p:sldId id="290" r:id="rId16"/>
  </p:sldIdLst>
  <p:sldSz cx="9144000" cy="6858000" type="screen4x3"/>
  <p:notesSz cx="6858000" cy="9144000"/>
  <p:custDataLst>
    <p:tags r:id="rId18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CC"/>
    <a:srgbClr val="FF3300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60"/>
  </p:normalViewPr>
  <p:slideViewPr>
    <p:cSldViewPr>
      <p:cViewPr varScale="1">
        <p:scale>
          <a:sx n="74" d="100"/>
          <a:sy n="74" d="100"/>
        </p:scale>
        <p:origin x="1206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C320D9A-433F-48D4-A194-50B5FB9626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49600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320D9A-433F-48D4-A194-50B5FB9626C1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8947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320D9A-433F-48D4-A194-50B5FB9626C1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03923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752CCBD-D1EB-4BDD-8AC3-10705EA35A8D}" type="slidenum">
              <a:rPr lang="en-US" altLang="en-US" smtClean="0"/>
              <a:pPr>
                <a:spcBef>
                  <a:spcPct val="0"/>
                </a:spcBef>
              </a:pPr>
              <a:t>11</a:t>
            </a:fld>
            <a:endParaRPr lang="en-US" altLang="en-US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Xem tranh tham khảo</a:t>
            </a:r>
          </a:p>
        </p:txBody>
      </p:sp>
    </p:spTree>
    <p:extLst>
      <p:ext uri="{BB962C8B-B14F-4D97-AF65-F5344CB8AC3E}">
        <p14:creationId xmlns:p14="http://schemas.microsoft.com/office/powerpoint/2010/main" val="32504332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939E08D-F5DC-4BCA-B65E-B62500010D30}" type="slidenum">
              <a:rPr lang="en-US" altLang="en-US" smtClean="0"/>
              <a:pPr>
                <a:spcBef>
                  <a:spcPct val="0"/>
                </a:spcBef>
              </a:pPr>
              <a:t>12</a:t>
            </a:fld>
            <a:endParaRPr lang="en-US" alt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Xem tranh tham khảo</a:t>
            </a:r>
          </a:p>
        </p:txBody>
      </p:sp>
    </p:spTree>
    <p:extLst>
      <p:ext uri="{BB962C8B-B14F-4D97-AF65-F5344CB8AC3E}">
        <p14:creationId xmlns:p14="http://schemas.microsoft.com/office/powerpoint/2010/main" val="31140232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320D9A-433F-48D4-A194-50B5FB9626C1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55971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320D9A-433F-48D4-A194-50B5FB9626C1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54985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320D9A-433F-48D4-A194-50B5FB9626C1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9906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320D9A-433F-48D4-A194-50B5FB9626C1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564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320D9A-433F-48D4-A194-50B5FB9626C1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5572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320D9A-433F-48D4-A194-50B5FB9626C1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19959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320D9A-433F-48D4-A194-50B5FB9626C1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57044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320D9A-433F-48D4-A194-50B5FB9626C1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01118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320D9A-433F-48D4-A194-50B5FB9626C1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688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320D9A-433F-48D4-A194-50B5FB9626C1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90886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320D9A-433F-48D4-A194-50B5FB9626C1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063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7672AE-D4BC-4E03-93AB-2EA2E2CBA0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5102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B65B05-D768-4158-A3AF-F9D49A96FD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6672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0DC5D-A583-462C-8E01-C2EC4F32AF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13913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1F625B-D949-4230-91DE-D2A47A9EFB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5532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38C38C-CE61-4533-BFE7-4CD5AB3453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371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EF1551-0C37-4C06-8EE9-7480ACA668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6145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B962D-DBD6-47D0-8B36-529CC8B6C6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3280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C94F14-B429-4087-AF38-9A964944F5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7919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74C31C-72F6-4F55-BB2D-270A10BEF3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3713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E9B3CB-5B20-4486-B03D-16E419D80F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8718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EE4AFF-38FE-4438-9E01-2F33831635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7665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069774-64E8-498D-A625-F04884E805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0895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C42AB2B-34DC-4151-BCFC-AF1864E6E1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openxmlformats.org/officeDocument/2006/relationships/image" Target="../media/image5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28.jpeg"/><Relationship Id="rId11" Type="http://schemas.openxmlformats.org/officeDocument/2006/relationships/image" Target="../media/image33.pn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hinh-nen-powerpoint-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977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WordArt 2"/>
          <p:cNvSpPr>
            <a:spLocks noChangeArrowheads="1" noChangeShapeType="1" noTextEdit="1"/>
          </p:cNvSpPr>
          <p:nvPr/>
        </p:nvSpPr>
        <p:spPr bwMode="auto">
          <a:xfrm>
            <a:off x="1187624" y="1628800"/>
            <a:ext cx="5975350" cy="2376488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kern="10" dirty="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600" kern="10" dirty="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600" kern="10" dirty="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kern="10" dirty="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3600" kern="10" dirty="0">
              <a:ln w="9525">
                <a:solidFill>
                  <a:srgbClr val="993366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1500188" y="4921250"/>
            <a:ext cx="54721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8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GV </a:t>
            </a:r>
            <a:r>
              <a:rPr lang="en-US" sz="28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Yến</a:t>
            </a:r>
            <a:endParaRPr lang="en-US" sz="2800" b="1" i="1" dirty="0">
              <a:solidFill>
                <a:srgbClr val="00B0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7" name="Picture 10" descr="927__3592-slide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0"/>
            <a:ext cx="1042987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18"/>
          <p:cNvSpPr>
            <a:spLocks noChangeArrowheads="1" noChangeShapeType="1" noTextEdit="1"/>
          </p:cNvSpPr>
          <p:nvPr/>
        </p:nvSpPr>
        <p:spPr bwMode="auto">
          <a:xfrm>
            <a:off x="2237581" y="3165500"/>
            <a:ext cx="3997325" cy="711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MĨ THUẬT LỚP 1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27784" y="1961907"/>
            <a:ext cx="3384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3333CC"/>
                </a:solidFill>
                <a:latin typeface="Arial Rounded MT Bold" panose="020F0704030504030204" pitchFamily="34" charset="0"/>
              </a:rPr>
              <a:t>Về</a:t>
            </a:r>
            <a:r>
              <a:rPr lang="en-US" sz="4400" dirty="0">
                <a:solidFill>
                  <a:srgbClr val="3333CC"/>
                </a:solidFill>
                <a:latin typeface="Arial Rounded MT Bold" panose="020F0704030504030204" pitchFamily="34" charset="0"/>
              </a:rPr>
              <a:t> </a:t>
            </a:r>
            <a:r>
              <a:rPr lang="en-US" sz="4400" dirty="0" err="1">
                <a:solidFill>
                  <a:srgbClr val="3333CC"/>
                </a:solidFill>
                <a:latin typeface="Arial Rounded MT Bold" panose="020F0704030504030204" pitchFamily="34" charset="0"/>
              </a:rPr>
              <a:t>dự</a:t>
            </a:r>
            <a:r>
              <a:rPr lang="en-US" sz="4400" dirty="0">
                <a:solidFill>
                  <a:srgbClr val="3333CC"/>
                </a:solidFill>
                <a:latin typeface="Arial Rounded MT Bold" panose="020F0704030504030204" pitchFamily="34" charset="0"/>
              </a:rPr>
              <a:t> </a:t>
            </a:r>
            <a:r>
              <a:rPr lang="en-US" sz="4400" dirty="0" err="1">
                <a:solidFill>
                  <a:srgbClr val="3333CC"/>
                </a:solidFill>
                <a:latin typeface="Arial Rounded MT Bold" panose="020F0704030504030204" pitchFamily="34" charset="0"/>
              </a:rPr>
              <a:t>giờ</a:t>
            </a:r>
            <a:r>
              <a:rPr lang="en-US" sz="4400" dirty="0">
                <a:solidFill>
                  <a:srgbClr val="3333CC"/>
                </a:solidFill>
                <a:latin typeface="Arial Rounded MT Bold" panose="020F0704030504030204" pitchFamily="34" charset="0"/>
              </a:rPr>
              <a:t> 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00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100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100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animBg="1"/>
      <p:bldP spid="8" grpId="0" animBg="1"/>
      <p:bldP spid="8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30163" y="2001838"/>
            <a:ext cx="8229600" cy="1143000"/>
          </a:xfrm>
        </p:spPr>
        <p:txBody>
          <a:bodyPr/>
          <a:lstStyle/>
          <a:p>
            <a:r>
              <a:rPr lang="en-US" altLang="en-US" dirty="0"/>
              <a:t/>
            </a:r>
            <a:br>
              <a:rPr lang="en-US" altLang="en-US" dirty="0"/>
            </a:br>
            <a:endParaRPr lang="en-US" alt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-78494"/>
            <a:ext cx="2489324" cy="317193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183" y="-156171"/>
            <a:ext cx="2494656" cy="34073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43" y="3147564"/>
            <a:ext cx="3115655" cy="37645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460" y="2975183"/>
            <a:ext cx="3579862" cy="43971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352" y="161014"/>
            <a:ext cx="3837950" cy="269291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0243" y="-271585"/>
            <a:ext cx="4104779" cy="40701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-189334"/>
            <a:ext cx="3719646" cy="39056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286" y="4216840"/>
            <a:ext cx="3536891" cy="25202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573016"/>
            <a:ext cx="4155926" cy="3429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809" y="-38809"/>
            <a:ext cx="2614067" cy="26916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874" y="-34695"/>
            <a:ext cx="2634203" cy="26185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40399" y="3596555"/>
            <a:ext cx="3203848" cy="2676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2542436" y="3579323"/>
            <a:ext cx="3223371" cy="27305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68144" y="-99392"/>
            <a:ext cx="3068960" cy="27809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228" y="3028299"/>
            <a:ext cx="2859782" cy="381304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0" name="AutoShape 8"/>
          <p:cNvSpPr>
            <a:spLocks noChangeArrowheads="1"/>
          </p:cNvSpPr>
          <p:nvPr/>
        </p:nvSpPr>
        <p:spPr bwMode="auto">
          <a:xfrm>
            <a:off x="228600" y="-228600"/>
            <a:ext cx="8763000" cy="2895600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FFFF"/>
              </a:gs>
            </a:gsLst>
            <a:lin ang="2700000" scaled="1"/>
          </a:gradFill>
          <a:ln w="9525" cap="rnd">
            <a:solidFill>
              <a:srgbClr val="FFFF00"/>
            </a:solidFill>
            <a:prstDash val="sysDot"/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dirty="0">
              <a:latin typeface="Times New Roman" panose="02020603050405020304" pitchFamily="18" charset="0"/>
            </a:endParaRPr>
          </a:p>
        </p:txBody>
      </p:sp>
      <p:pic>
        <p:nvPicPr>
          <p:cNvPr id="23555" name="Picture 5" descr="AG00011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4875213"/>
            <a:ext cx="1687512" cy="190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WordArt 6"/>
          <p:cNvSpPr>
            <a:spLocks noChangeArrowheads="1" noChangeShapeType="1" noTextEdit="1"/>
          </p:cNvSpPr>
          <p:nvPr/>
        </p:nvSpPr>
        <p:spPr bwMode="auto">
          <a:xfrm>
            <a:off x="827584" y="1700808"/>
            <a:ext cx="6716712" cy="3043237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33667"/>
              </a:avLst>
            </a:prstTxWarp>
          </a:bodyPr>
          <a:lstStyle/>
          <a:p>
            <a:pPr algn="ctr"/>
            <a:r>
              <a:rPr lang="en-US" sz="3600" kern="10" dirty="0" err="1">
                <a:ln w="254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kern="10" dirty="0">
                <a:ln w="254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254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3600" kern="10" dirty="0">
              <a:ln w="2540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0" y="1600200"/>
            <a:ext cx="9144000" cy="1143000"/>
          </a:xfrm>
        </p:spPr>
        <p:txBody>
          <a:bodyPr/>
          <a:lstStyle/>
          <a:p>
            <a:r>
              <a:rPr lang="en-US" altLang="en-US" sz="6000" b="1" dirty="0">
                <a:solidFill>
                  <a:srgbClr val="C00000"/>
                </a:solidFill>
              </a:rPr>
              <a:t>HĐ4. </a:t>
            </a:r>
            <a:r>
              <a:rPr lang="en-US" altLang="en-US" sz="6000" b="1" dirty="0" err="1">
                <a:solidFill>
                  <a:srgbClr val="C00000"/>
                </a:solidFill>
              </a:rPr>
              <a:t>Nhận</a:t>
            </a:r>
            <a:r>
              <a:rPr lang="en-US" altLang="en-US" sz="6000" b="1" dirty="0">
                <a:solidFill>
                  <a:srgbClr val="C00000"/>
                </a:solidFill>
              </a:rPr>
              <a:t> </a:t>
            </a:r>
            <a:r>
              <a:rPr lang="en-US" altLang="en-US" sz="6000" b="1" dirty="0" err="1">
                <a:solidFill>
                  <a:srgbClr val="C00000"/>
                </a:solidFill>
              </a:rPr>
              <a:t>xét</a:t>
            </a:r>
            <a:r>
              <a:rPr lang="en-US" altLang="en-US" sz="6000" b="1" dirty="0">
                <a:solidFill>
                  <a:srgbClr val="C00000"/>
                </a:solidFill>
              </a:rPr>
              <a:t>, </a:t>
            </a:r>
            <a:r>
              <a:rPr lang="en-US" altLang="en-US" sz="6000" b="1" dirty="0" err="1">
                <a:solidFill>
                  <a:srgbClr val="C00000"/>
                </a:solidFill>
              </a:rPr>
              <a:t>đánh</a:t>
            </a:r>
            <a:r>
              <a:rPr lang="en-US" altLang="en-US" sz="6000" b="1" dirty="0">
                <a:solidFill>
                  <a:srgbClr val="C00000"/>
                </a:solidFill>
              </a:rPr>
              <a:t> </a:t>
            </a:r>
            <a:r>
              <a:rPr lang="en-US" altLang="en-US" sz="6000" b="1" dirty="0" err="1">
                <a:solidFill>
                  <a:srgbClr val="C00000"/>
                </a:solidFill>
              </a:rPr>
              <a:t>giá</a:t>
            </a:r>
            <a:endParaRPr lang="en-US" altLang="en-US" sz="6000" b="1" dirty="0">
              <a:solidFill>
                <a:srgbClr val="C00000"/>
              </a:solidFill>
            </a:endParaRP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457200" y="4221163"/>
            <a:ext cx="8229600" cy="19050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323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6870700" cy="1600200"/>
          </a:xfrm>
        </p:spPr>
        <p:txBody>
          <a:bodyPr anchor="b"/>
          <a:lstStyle/>
          <a:p>
            <a:r>
              <a:rPr lang="en-US" altLang="en-US" b="1"/>
              <a:t/>
            </a:r>
            <a:br>
              <a:rPr lang="en-US" altLang="en-US" b="1"/>
            </a:br>
            <a:r>
              <a:rPr lang="en-US" altLang="en-US" b="1"/>
              <a:t/>
            </a:r>
            <a:br>
              <a:rPr lang="en-US" altLang="en-US" b="1"/>
            </a:br>
            <a:endParaRPr lang="en-US" altLang="en-US" b="1"/>
          </a:p>
        </p:txBody>
      </p:sp>
      <p:sp>
        <p:nvSpPr>
          <p:cNvPr id="208903" name="Rectangle 7"/>
          <p:cNvSpPr>
            <a:spLocks noChangeArrowheads="1"/>
          </p:cNvSpPr>
          <p:nvPr/>
        </p:nvSpPr>
        <p:spPr bwMode="auto">
          <a:xfrm>
            <a:off x="0" y="2392363"/>
            <a:ext cx="9144000" cy="1493837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en-US" sz="4400" b="1">
                <a:solidFill>
                  <a:srgbClr val="F5D2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HelvetIns" pitchFamily="34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Chân</a:t>
            </a:r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thành</a:t>
            </a:r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cảm</a:t>
            </a:r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ơn</a:t>
            </a:r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các</a:t>
            </a:r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thầy</a:t>
            </a:r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giáo</a:t>
            </a:r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cùng</a:t>
            </a:r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các</a:t>
            </a:r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em</a:t>
            </a:r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học</a:t>
            </a:r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</a:t>
            </a:r>
            <a:r>
              <a:rPr lang="en-US" sz="4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HelvetIns" pitchFamily="34" charset="0"/>
              </a:rPr>
              <a:t> </a:t>
            </a:r>
          </a:p>
        </p:txBody>
      </p:sp>
      <p:sp>
        <p:nvSpPr>
          <p:cNvPr id="208905" name="WordArt 9"/>
          <p:cNvSpPr>
            <a:spLocks noChangeArrowheads="1" noChangeShapeType="1" noTextEdit="1"/>
          </p:cNvSpPr>
          <p:nvPr/>
        </p:nvSpPr>
        <p:spPr bwMode="auto">
          <a:xfrm>
            <a:off x="685800" y="838200"/>
            <a:ext cx="78486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>
                <a:ln w="9525">
                  <a:solidFill>
                    <a:srgbClr val="FFFF99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chúc thầy cô giáo mạnh khoẻ !</a:t>
            </a:r>
          </a:p>
          <a:p>
            <a:pPr algn="ctr"/>
            <a:r>
              <a:rPr lang="en-US" sz="3600" b="1" i="1" kern="10">
                <a:ln w="9525">
                  <a:solidFill>
                    <a:srgbClr val="FFFF99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học sinh chăm ngoan học giỏi !</a:t>
            </a: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8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8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903" grpId="0"/>
      <p:bldP spid="20890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9"/>
          <p:cNvSpPr>
            <a:spLocks noChangeArrowheads="1" noChangeShapeType="1" noTextEdit="1"/>
          </p:cNvSpPr>
          <p:nvPr/>
        </p:nvSpPr>
        <p:spPr bwMode="auto">
          <a:xfrm>
            <a:off x="1043608" y="2276872"/>
            <a:ext cx="6232177" cy="7493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338"/>
              </a:avLst>
            </a:prstTxWarp>
          </a:bodyPr>
          <a:lstStyle/>
          <a:p>
            <a:pPr algn="ctr"/>
            <a:r>
              <a:rPr lang="en-US" sz="3600" b="1" kern="10" dirty="0">
                <a:solidFill>
                  <a:srgbClr val="FF0000"/>
                </a:solidFill>
                <a:latin typeface="HP001"/>
              </a:rPr>
              <a:t>HOA, QUẢ</a:t>
            </a:r>
          </a:p>
        </p:txBody>
      </p:sp>
      <p:pic>
        <p:nvPicPr>
          <p:cNvPr id="7171" name="Picture 27" descr="Whitecorner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-19050"/>
            <a:ext cx="13716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29" descr="WhitecornerFlow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600700"/>
            <a:ext cx="13716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Text Box 2"/>
          <p:cNvSpPr txBox="1">
            <a:spLocks noChangeArrowheads="1"/>
          </p:cNvSpPr>
          <p:nvPr/>
        </p:nvSpPr>
        <p:spPr bwMode="auto">
          <a:xfrm>
            <a:off x="-324544" y="572663"/>
            <a:ext cx="8458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4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P001" pitchFamily="34" charset="-93"/>
                <a:cs typeface="Arial" pitchFamily="34" charset="0"/>
              </a:rPr>
              <a:t>CHỦ ĐỀ 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9512" y="3356992"/>
            <a:ext cx="871296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  <a:p>
            <a:pPr algn="ctr" eaLnBrk="1" hangingPunct="1">
              <a:defRPr/>
            </a:pP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defRPr/>
            </a:pP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101" grpId="0"/>
      <p:bldP spid="7" grpId="0"/>
      <p:bldP spid="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ctrTitle"/>
          </p:nvPr>
        </p:nvSpPr>
        <p:spPr>
          <a:xfrm>
            <a:off x="395288" y="1341438"/>
            <a:ext cx="7772400" cy="1470025"/>
          </a:xfrm>
        </p:spPr>
        <p:txBody>
          <a:bodyPr/>
          <a:lstStyle/>
          <a:p>
            <a:r>
              <a:rPr lang="en-US" altLang="en-US" sz="8000" b="1" dirty="0">
                <a:solidFill>
                  <a:srgbClr val="A11F51"/>
                </a:solidFill>
                <a:latin typeface="Bahnschrift" panose="020B0502040204020203" pitchFamily="34" charset="0"/>
              </a:rPr>
              <a:t>KHỞI ĐỘNG</a:t>
            </a:r>
          </a:p>
        </p:txBody>
      </p:sp>
      <p:sp>
        <p:nvSpPr>
          <p:cNvPr id="512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 dirty="0"/>
              <a:t> 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ctrTitle"/>
          </p:nvPr>
        </p:nvSpPr>
        <p:spPr>
          <a:xfrm>
            <a:off x="179388" y="1557338"/>
            <a:ext cx="7772400" cy="1470025"/>
          </a:xfrm>
        </p:spPr>
        <p:txBody>
          <a:bodyPr/>
          <a:lstStyle/>
          <a:p>
            <a:r>
              <a:rPr lang="en-US" altLang="en-US" sz="5400" b="1" dirty="0" err="1">
                <a:solidFill>
                  <a:srgbClr val="C00000"/>
                </a:solidFill>
              </a:rPr>
              <a:t>Hoạt</a:t>
            </a:r>
            <a:r>
              <a:rPr lang="en-US" altLang="en-US" sz="5400" b="1" dirty="0">
                <a:solidFill>
                  <a:srgbClr val="C00000"/>
                </a:solidFill>
              </a:rPr>
              <a:t> động1. Quan </a:t>
            </a:r>
            <a:r>
              <a:rPr lang="en-US" altLang="en-US" sz="5400" b="1" dirty="0" err="1">
                <a:solidFill>
                  <a:srgbClr val="C00000"/>
                </a:solidFill>
              </a:rPr>
              <a:t>sát</a:t>
            </a:r>
            <a:endParaRPr lang="en-US" altLang="en-US" sz="5400" b="1" dirty="0">
              <a:solidFill>
                <a:srgbClr val="C00000"/>
              </a:solidFill>
            </a:endParaRPr>
          </a:p>
        </p:txBody>
      </p:sp>
      <p:sp>
        <p:nvSpPr>
          <p:cNvPr id="8195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/>
              <a:t> 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 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-1044575" y="198438"/>
            <a:ext cx="8229600" cy="4525962"/>
          </a:xfrm>
        </p:spPr>
        <p:txBody>
          <a:bodyPr/>
          <a:lstStyle/>
          <a:p>
            <a:r>
              <a:rPr lang="en-US" altLang="en-US" dirty="0"/>
              <a:t> </a:t>
            </a:r>
          </a:p>
        </p:txBody>
      </p:sp>
      <p:sp>
        <p:nvSpPr>
          <p:cNvPr id="12294" name="AutoShape 7" descr="Résultat de recherche d'images pour &quot;con meo&quot;"/>
          <p:cNvSpPr>
            <a:spLocks noChangeAspect="1" noChangeArrowheads="1"/>
          </p:cNvSpPr>
          <p:nvPr/>
        </p:nvSpPr>
        <p:spPr bwMode="auto">
          <a:xfrm>
            <a:off x="-38100" y="-1063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/>
          </a:p>
        </p:txBody>
      </p:sp>
      <p:sp>
        <p:nvSpPr>
          <p:cNvPr id="12295" name="AutoShape 9" descr="Résultat de recherche d'images pour &quot;con meo&quot;"/>
          <p:cNvSpPr>
            <a:spLocks noChangeAspect="1" noChangeArrowheads="1"/>
          </p:cNvSpPr>
          <p:nvPr/>
        </p:nvSpPr>
        <p:spPr bwMode="auto">
          <a:xfrm>
            <a:off x="114300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/>
          </a:p>
        </p:txBody>
      </p:sp>
      <p:sp>
        <p:nvSpPr>
          <p:cNvPr id="12301" name="TextBox 11"/>
          <p:cNvSpPr txBox="1">
            <a:spLocks noChangeArrowheads="1"/>
          </p:cNvSpPr>
          <p:nvPr/>
        </p:nvSpPr>
        <p:spPr bwMode="auto">
          <a:xfrm>
            <a:off x="7664450" y="2027238"/>
            <a:ext cx="8651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154" y="11799"/>
            <a:ext cx="2772607" cy="29895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18" y="3256465"/>
            <a:ext cx="3238476" cy="32556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384" y="3187946"/>
            <a:ext cx="2883745" cy="34669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409" y="3256465"/>
            <a:ext cx="2524766" cy="336635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1" y="11799"/>
            <a:ext cx="3017854" cy="28464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04761" y="262880"/>
            <a:ext cx="3540018" cy="264854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4" y="147697"/>
            <a:ext cx="2962672" cy="284567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3939" y="247965"/>
            <a:ext cx="3101085" cy="28113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240" y="3515263"/>
            <a:ext cx="3208331" cy="27772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477003" y="3515263"/>
            <a:ext cx="3207010" cy="28925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5024" y="284553"/>
            <a:ext cx="3059696" cy="30596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64412" y="3236874"/>
            <a:ext cx="2587031" cy="34493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65857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E40DB25-D969-8A02-138F-46F77451F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Học từ vựng tiếng Trung qua ảnh về các loài hoa (p1)">
            <a:extLst>
              <a:ext uri="{FF2B5EF4-FFF2-40B4-BE49-F238E27FC236}">
                <a16:creationId xmlns="" xmlns:a16="http://schemas.microsoft.com/office/drawing/2014/main" id="{D14513AD-3DDC-8BD5-C2CF-8BCE13C94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5" y="-89591"/>
            <a:ext cx="2380173" cy="229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hững Hình Ảnh Đẹp Nhất Thế Giới Về Loài Hoa Hướng Dương">
            <a:extLst>
              <a:ext uri="{FF2B5EF4-FFF2-40B4-BE49-F238E27FC236}">
                <a16:creationId xmlns="" xmlns:a16="http://schemas.microsoft.com/office/drawing/2014/main" id="{675E6C57-95BF-2BA1-76FD-4376E5B0566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428" y="-2422"/>
            <a:ext cx="2839421" cy="218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9999+ Hình Ảnh Về Các Loài Hoa Đẹp Nhất Thế Giới Gửi Tặng Người Thân, Người  Yêu">
            <a:extLst>
              <a:ext uri="{FF2B5EF4-FFF2-40B4-BE49-F238E27FC236}">
                <a16:creationId xmlns="" xmlns:a16="http://schemas.microsoft.com/office/drawing/2014/main" id="{CF097EF8-0395-13C2-1D81-85A1010FD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482" y="49978"/>
            <a:ext cx="3479998" cy="218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45+ Hình Ảnh Hoa Đồng Tiền Đẹp Mang Lại Nhiều May Mắn, Tài Lộc">
            <a:extLst>
              <a:ext uri="{FF2B5EF4-FFF2-40B4-BE49-F238E27FC236}">
                <a16:creationId xmlns="" xmlns:a16="http://schemas.microsoft.com/office/drawing/2014/main" id="{C5F0E887-F009-95F4-0FB1-6A47B73C8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5" y="2246452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ìm hiểu ý nghĩa các loài theo phong thủy tốt cho bạn">
            <a:extLst>
              <a:ext uri="{FF2B5EF4-FFF2-40B4-BE49-F238E27FC236}">
                <a16:creationId xmlns="" xmlns:a16="http://schemas.microsoft.com/office/drawing/2014/main" id="{19205126-528A-F194-B041-C6330A8DE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522" y="2232168"/>
            <a:ext cx="3049513" cy="1909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ác loại Hoa Lan đẹp nhất Việt Nam xứng tầm thế giới">
            <a:extLst>
              <a:ext uri="{FF2B5EF4-FFF2-40B4-BE49-F238E27FC236}">
                <a16:creationId xmlns="" xmlns:a16="http://schemas.microsoft.com/office/drawing/2014/main" id="{ACD8B93E-3D5B-0819-0375-EFC20EA01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060" y="2297774"/>
            <a:ext cx="3243809" cy="184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1001 Loài Hoa Đẹp Nhất Việt Nam Và Thế Giới">
            <a:extLst>
              <a:ext uri="{FF2B5EF4-FFF2-40B4-BE49-F238E27FC236}">
                <a16:creationId xmlns="" xmlns:a16="http://schemas.microsoft.com/office/drawing/2014/main" id="{AB113DF4-08AB-464A-1C69-8EE27BC5C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4486"/>
            <a:ext cx="3131835" cy="2348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Mơ thấy hoa sẽ có nhiều niềm vui">
            <a:extLst>
              <a:ext uri="{FF2B5EF4-FFF2-40B4-BE49-F238E27FC236}">
                <a16:creationId xmlns="" xmlns:a16="http://schemas.microsoft.com/office/drawing/2014/main" id="{809D7B86-D6A2-DBEC-6239-6D2CAD7C9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086" y="4280847"/>
            <a:ext cx="2752081" cy="230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hi Cúc Thược Dược Bức ảnh, Bức hình &amp; Hình ảnh Sẵn có, Trả phí Bản quyền  Một lần - iStock">
            <a:extLst>
              <a:ext uri="{FF2B5EF4-FFF2-40B4-BE49-F238E27FC236}">
                <a16:creationId xmlns="" xmlns:a16="http://schemas.microsoft.com/office/drawing/2014/main" id="{2D81C163-99B5-B18F-1AA9-BB33356BE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7" y="4279609"/>
            <a:ext cx="3131836" cy="230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7191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4D2C7F6-7B4B-97E4-46A2-01CBB4797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Ý nghĩa các loài hoa- phần 1.1 | Kênh Sinh Viên">
            <a:extLst>
              <a:ext uri="{FF2B5EF4-FFF2-40B4-BE49-F238E27FC236}">
                <a16:creationId xmlns="" xmlns:a16="http://schemas.microsoft.com/office/drawing/2014/main" id="{7EFE9B90-9D02-5941-AF5B-AA2F14338F4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0" y="274638"/>
            <a:ext cx="2956030" cy="1865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oa cẩm chướng có ý nghĩa gì? Tìm hiểu về các loại hoa cẩm chướng">
            <a:extLst>
              <a:ext uri="{FF2B5EF4-FFF2-40B4-BE49-F238E27FC236}">
                <a16:creationId xmlns="" xmlns:a16="http://schemas.microsoft.com/office/drawing/2014/main" id="{A7EA8F07-66BF-A22E-8442-EFAB340F5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408" y="167296"/>
            <a:ext cx="3276228" cy="199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uế rực rỡ sắc hoa những ngày giáp Tết">
            <a:extLst>
              <a:ext uri="{FF2B5EF4-FFF2-40B4-BE49-F238E27FC236}">
                <a16:creationId xmlns="" xmlns:a16="http://schemas.microsoft.com/office/drawing/2014/main" id="{16C3EAF4-81F5-95D0-083C-DF119E171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608" y="195199"/>
            <a:ext cx="2843808" cy="189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Điểm danh những địa điểm chụp ảnh Tết đẹp lung linh ở Hà Nội - Nhịp sống Hà  Nội">
            <a:extLst>
              <a:ext uri="{FF2B5EF4-FFF2-40B4-BE49-F238E27FC236}">
                <a16:creationId xmlns="" xmlns:a16="http://schemas.microsoft.com/office/drawing/2014/main" id="{A92C43FD-F194-2F80-E8FC-064F05840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24" y="2248028"/>
            <a:ext cx="3115505" cy="213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op Hình Ảnh Đẹp 2020 Làm Hình Nền Cực Chất - Hình Ảnh Đẹp HD">
            <a:extLst>
              <a:ext uri="{FF2B5EF4-FFF2-40B4-BE49-F238E27FC236}">
                <a16:creationId xmlns="" xmlns:a16="http://schemas.microsoft.com/office/drawing/2014/main" id="{C745F16F-DD62-9894-F8A3-EFD373139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186" y="2269865"/>
            <a:ext cx="2940671" cy="1956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Ý nghĩa các loài hoa đẹp ? 99 loài hoa đẹp ý nghĩa nhất Thế giới -  KhoaLichSu.Edu.Vn | Website Học Tập Tổng Hợp">
            <a:extLst>
              <a:ext uri="{FF2B5EF4-FFF2-40B4-BE49-F238E27FC236}">
                <a16:creationId xmlns="" xmlns:a16="http://schemas.microsoft.com/office/drawing/2014/main" id="{06ED1DB3-ACAC-E2B7-25D6-9A5B28866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570" y="2196438"/>
            <a:ext cx="2843809" cy="213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Bộ sưu tập hoa cúc - Cúc sao xanh Nhật Bản">
            <a:extLst>
              <a:ext uri="{FF2B5EF4-FFF2-40B4-BE49-F238E27FC236}">
                <a16:creationId xmlns="" xmlns:a16="http://schemas.microsoft.com/office/drawing/2014/main" id="{B98EDAD1-9160-B8A4-A821-EB1C8F23D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06" y="4382348"/>
            <a:ext cx="3141780" cy="237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28E0E06-B21A-B835-A023-90C5A1C140D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16884" y="4323989"/>
            <a:ext cx="2974002" cy="2383849"/>
          </a:xfrm>
          <a:prstGeom prst="rect">
            <a:avLst/>
          </a:prstGeom>
        </p:spPr>
      </p:pic>
      <p:pic>
        <p:nvPicPr>
          <p:cNvPr id="2068" name="Picture 20" descr="Bộ sưu tập hoa cúc - Cúc họa mi màu">
            <a:extLst>
              <a:ext uri="{FF2B5EF4-FFF2-40B4-BE49-F238E27FC236}">
                <a16:creationId xmlns="" xmlns:a16="http://schemas.microsoft.com/office/drawing/2014/main" id="{F8E1D17F-ED4E-DA6A-D832-73BCC0B7F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398" y="4401271"/>
            <a:ext cx="2504151" cy="250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08411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323850" y="1600200"/>
            <a:ext cx="8229600" cy="1143000"/>
          </a:xfrm>
        </p:spPr>
        <p:txBody>
          <a:bodyPr/>
          <a:lstStyle/>
          <a:p>
            <a:r>
              <a:rPr lang="en-US" altLang="en-US" sz="6000" b="1" dirty="0">
                <a:solidFill>
                  <a:srgbClr val="C00000"/>
                </a:solidFill>
              </a:rPr>
              <a:t>HĐ2. </a:t>
            </a:r>
            <a:r>
              <a:rPr lang="en-US" altLang="en-US" sz="6000" b="1" dirty="0" err="1">
                <a:solidFill>
                  <a:srgbClr val="C00000"/>
                </a:solidFill>
              </a:rPr>
              <a:t>Cách</a:t>
            </a:r>
            <a:r>
              <a:rPr lang="en-US" altLang="en-US" sz="6000" b="1" dirty="0">
                <a:solidFill>
                  <a:srgbClr val="C00000"/>
                </a:solidFill>
              </a:rPr>
              <a:t> </a:t>
            </a:r>
            <a:r>
              <a:rPr lang="en-US" altLang="en-US" sz="6000" b="1" dirty="0" err="1">
                <a:solidFill>
                  <a:srgbClr val="C00000"/>
                </a:solidFill>
              </a:rPr>
              <a:t>thực</a:t>
            </a:r>
            <a:r>
              <a:rPr lang="en-US" altLang="en-US" sz="6000" b="1" dirty="0">
                <a:solidFill>
                  <a:srgbClr val="C00000"/>
                </a:solidFill>
              </a:rPr>
              <a:t> </a:t>
            </a:r>
            <a:r>
              <a:rPr lang="en-US" altLang="en-US" sz="6000" b="1" dirty="0" err="1">
                <a:solidFill>
                  <a:srgbClr val="C00000"/>
                </a:solidFill>
              </a:rPr>
              <a:t>hiện</a:t>
            </a:r>
            <a:endParaRPr lang="en-US" altLang="en-US" sz="6000" b="1" dirty="0">
              <a:solidFill>
                <a:srgbClr val="C00000"/>
              </a:solidFill>
            </a:endParaRP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755576" y="4005064"/>
            <a:ext cx="8229600" cy="19050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dirty="0"/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27584" y="2924944"/>
            <a:ext cx="6120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3333CC"/>
                </a:solidFill>
              </a:rPr>
              <a:t>- GV minh </a:t>
            </a:r>
            <a:r>
              <a:rPr lang="en-US" sz="3600" b="1" dirty="0" err="1" smtClean="0">
                <a:solidFill>
                  <a:srgbClr val="3333CC"/>
                </a:solidFill>
              </a:rPr>
              <a:t>họa</a:t>
            </a:r>
            <a:r>
              <a:rPr lang="en-US" sz="3600" b="1" dirty="0" smtClean="0">
                <a:solidFill>
                  <a:srgbClr val="3333CC"/>
                </a:solidFill>
              </a:rPr>
              <a:t> </a:t>
            </a:r>
            <a:r>
              <a:rPr lang="en-US" sz="3600" b="1" dirty="0" err="1" smtClean="0">
                <a:solidFill>
                  <a:srgbClr val="3333CC"/>
                </a:solidFill>
              </a:rPr>
              <a:t>bảng</a:t>
            </a:r>
            <a:r>
              <a:rPr lang="en-US" sz="3600" b="1" dirty="0" smtClean="0">
                <a:solidFill>
                  <a:srgbClr val="3333CC"/>
                </a:solidFill>
              </a:rPr>
              <a:t>.</a:t>
            </a:r>
            <a:endParaRPr lang="en-US" sz="3600" b="1" dirty="0">
              <a:solidFill>
                <a:srgbClr val="3333CC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E1C002C-E145-4387-B74F-AB83926A4BE8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h,P{30134B3D-C77A-4F1B-A223-3562BD7AE1EF}&quot;,&quot;D:\\thu vien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ai giang mĩ thuật 1 CĐ 7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7555F3F-E2F8-4961-BEC3-FA9B1B85698D}:31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BBF87DA-97D1-48F7-875D-ECF2EBF9923B}:31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AA2C4E6-0B0F-4A9D-9AF9-EE0B03E28C6F}:28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40C3A30-E55D-480B-85D0-0510743A1113}:28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6F3FE49-84D4-4678-9246-4D2340419954}:28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8561CAD-152B-4D91-9089-093EA99D4F21}:32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278967D-8447-465E-A809-09008EB8BA6F}:29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7F2B106-9D9B-4BD5-9BC4-F7287126992D}:25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E7E89F0-DEE9-4871-8671-07424DC5398B}:27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5EAB437-12F1-428F-95F5-5F593CC0D4C6}:3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3B403DC-A3AD-47C7-89C0-329E83A087FA}:31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378F127-1571-42F9-A679-EEAB70EEC2E4}:31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459ECB8-74E6-4F75-8AEF-899E675529B0}:32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E073B14-A503-403E-88DE-58C45FEED6BD}:32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FAE7B3C-8819-49D5-8C51-8DC60FE76967}:323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1420</TotalTime>
  <Words>135</Words>
  <Application>Microsoft Office PowerPoint</Application>
  <PresentationFormat>On-screen Show (4:3)</PresentationFormat>
  <Paragraphs>42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.VnHelvetIns</vt:lpstr>
      <vt:lpstr>Arial</vt:lpstr>
      <vt:lpstr>Arial Rounded MT Bold</vt:lpstr>
      <vt:lpstr>Bahnschrift</vt:lpstr>
      <vt:lpstr>HP001</vt:lpstr>
      <vt:lpstr>Times New Roman</vt:lpstr>
      <vt:lpstr>Default Design</vt:lpstr>
      <vt:lpstr>PowerPoint Presentation</vt:lpstr>
      <vt:lpstr>PowerPoint Presentation</vt:lpstr>
      <vt:lpstr>KHỞI ĐỘNG</vt:lpstr>
      <vt:lpstr>Hoạt động1. Quan sát</vt:lpstr>
      <vt:lpstr> </vt:lpstr>
      <vt:lpstr>PowerPoint Presentation</vt:lpstr>
      <vt:lpstr>PowerPoint Presentation</vt:lpstr>
      <vt:lpstr>PowerPoint Presentation</vt:lpstr>
      <vt:lpstr>HĐ2. Cách thực hiện</vt:lpstr>
      <vt:lpstr> </vt:lpstr>
      <vt:lpstr>PowerPoint Presentation</vt:lpstr>
      <vt:lpstr>PowerPoint Presentation</vt:lpstr>
      <vt:lpstr>PowerPoint Presentation</vt:lpstr>
      <vt:lpstr>HĐ4. Nhận xét, đánh giá</vt:lpstr>
      <vt:lpstr>  </vt:lpstr>
    </vt:vector>
  </TitlesOfParts>
  <Company>Hanh Chinh Quoc Gia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 giang mĩ thuật 1 CĐ 7</dc:title>
  <dc:creator>Dai Loi</dc:creator>
  <cp:lastModifiedBy>Dell</cp:lastModifiedBy>
  <cp:revision>122</cp:revision>
  <dcterms:created xsi:type="dcterms:W3CDTF">2015-04-16T01:33:24Z</dcterms:created>
  <dcterms:modified xsi:type="dcterms:W3CDTF">2025-02-20T13:31:41Z</dcterms:modified>
</cp:coreProperties>
</file>