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58" r:id="rId3"/>
    <p:sldId id="307" r:id="rId4"/>
    <p:sldId id="272" r:id="rId5"/>
    <p:sldId id="274" r:id="rId6"/>
    <p:sldId id="308" r:id="rId7"/>
    <p:sldId id="290" r:id="rId8"/>
    <p:sldId id="312" r:id="rId9"/>
    <p:sldId id="292" r:id="rId10"/>
    <p:sldId id="310" r:id="rId11"/>
    <p:sldId id="314" r:id="rId12"/>
    <p:sldId id="31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8FB8E-8CF6-4930-9FEC-BD7F0FB45D1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80654-6204-43A9-A83B-01B7F9BD1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1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0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0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6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2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1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8CB0-C08C-42B5-B03E-7F7F789BF39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1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528034"/>
            <a:ext cx="12192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1545" y="184878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</a:t>
            </a: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 Tiểu học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Tân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 tên giáo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Thị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Yến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66" y="279952"/>
            <a:ext cx="32480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12192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9106" y="2385308"/>
            <a:ext cx="9351278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BÀI TẬP:</a:t>
            </a:r>
          </a:p>
          <a:p>
            <a:pPr algn="just">
              <a:spcAft>
                <a:spcPts val="0"/>
              </a:spcAft>
            </a:pPr>
            <a:endParaRPr lang="vi-VN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spc="-12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pc="-12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i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pc="-12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pc="-12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i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8526" y="1367522"/>
            <a:ext cx="3052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600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9106" y="3945265"/>
            <a:ext cx="7194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thể làm cá nhân hoặc theo nhóm tùy chọn.</a:t>
            </a:r>
            <a:endParaRPr lang="en-US" sz="2800" b="1" i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rgbClr val="000000"/>
                </a:solidFill>
                <a:latin typeface="Arial-BoldM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-BoldMT"/>
              </a:rPr>
              <a:t>                B</a:t>
            </a:r>
            <a:r>
              <a:rPr lang="vi-VN" b="1" dirty="0" smtClean="0">
                <a:solidFill>
                  <a:srgbClr val="000000"/>
                </a:solidFill>
                <a:latin typeface="Arial-BoldMT"/>
              </a:rPr>
              <a:t>ước </a:t>
            </a:r>
            <a:r>
              <a:rPr lang="vi-VN" b="1" dirty="0">
                <a:solidFill>
                  <a:srgbClr val="000000"/>
                </a:solidFill>
                <a:latin typeface="Arial-BoldMT"/>
              </a:rPr>
              <a:t>thực hiện </a:t>
            </a:r>
            <a:r>
              <a:rPr lang="en-US" b="1" dirty="0">
                <a:solidFill>
                  <a:srgbClr val="000000"/>
                </a:solidFill>
                <a:latin typeface="Arial-BoldMT"/>
              </a:rPr>
              <a:t>:</a:t>
            </a:r>
            <a:r>
              <a:rPr lang="vi-VN" dirty="0" smtClean="0"/>
              <a:t> </a:t>
            </a:r>
            <a:r>
              <a:rPr lang="vi-VN" dirty="0"/>
              <a:t/>
            </a:r>
            <a:br>
              <a:rPr lang="vi-VN" dirty="0"/>
            </a:b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b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i="1" spc="-12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i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spc="-12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i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spc="-12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b="1" i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spc="-12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b="1" i="1" spc="-1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D5A0D-708B-706F-0730-0392BEA72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16" y="1704975"/>
            <a:ext cx="11426010" cy="46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12192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4946" y="1947000"/>
            <a:ext cx="75291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VỀ BÀI CỦA MÌNH:</a:t>
            </a:r>
          </a:p>
          <a:p>
            <a:pPr algn="just">
              <a:spcAft>
                <a:spcPts val="0"/>
              </a:spcAft>
            </a:pPr>
            <a:endParaRPr lang="vi-VN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400" b="1" dirty="0" smtClean="0">
                <a:solidFill>
                  <a:srgbClr val="FF0000"/>
                </a:solidFill>
              </a:rPr>
              <a:t>Em </a:t>
            </a:r>
            <a:r>
              <a:rPr lang="vi-VN" sz="2400" b="1" dirty="0">
                <a:solidFill>
                  <a:srgbClr val="FF0000"/>
                </a:solidFill>
              </a:rPr>
              <a:t>vẽ nội dung gì, có những hình ảnh nào</a:t>
            </a:r>
            <a:r>
              <a:rPr lang="vi-VN" sz="24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vi-VN" sz="2400" b="1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vi-VN" sz="2400" b="1" dirty="0" smtClean="0">
                <a:solidFill>
                  <a:srgbClr val="FF0000"/>
                </a:solidFill>
              </a:rPr>
              <a:t>Tiết </a:t>
            </a:r>
            <a:r>
              <a:rPr lang="vi-VN" sz="2400" b="1" dirty="0">
                <a:solidFill>
                  <a:srgbClr val="FF0000"/>
                </a:solidFill>
              </a:rPr>
              <a:t>sau em sẽ làm bằng chất liệu gì</a:t>
            </a:r>
            <a:r>
              <a:rPr lang="vi-VN" sz="2400" b="1" dirty="0" smtClean="0">
                <a:solidFill>
                  <a:srgbClr val="FF0000"/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FF0000"/>
              </a:solidFill>
            </a:endParaRPr>
          </a:p>
          <a:p>
            <a:r>
              <a:rPr lang="vi-VN" sz="2400" b="1" dirty="0" smtClean="0">
                <a:solidFill>
                  <a:srgbClr val="002060"/>
                </a:solidFill>
              </a:rPr>
              <a:t>- </a:t>
            </a:r>
            <a:r>
              <a:rPr lang="vi-VN" sz="2400" b="1" dirty="0">
                <a:solidFill>
                  <a:srgbClr val="002060"/>
                </a:solidFill>
              </a:rPr>
              <a:t>HS khác nhận xét, góp ý cho bài bạn.</a:t>
            </a:r>
            <a:endParaRPr lang="en-US" sz="2400" dirty="0">
              <a:solidFill>
                <a:srgbClr val="002060"/>
              </a:solidFill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30542" y="899452"/>
            <a:ext cx="2608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en-US" sz="3600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DCC54D-FA5E-CB2C-52A1-BFE8D024617F}"/>
              </a:ext>
            </a:extLst>
          </p:cNvPr>
          <p:cNvSpPr/>
          <p:nvPr/>
        </p:nvSpPr>
        <p:spPr>
          <a:xfrm>
            <a:off x="609600" y="5420139"/>
            <a:ext cx="2186609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8A818-432E-DD9D-F4A2-D879C3156A94}"/>
              </a:ext>
            </a:extLst>
          </p:cNvPr>
          <p:cNvSpPr/>
          <p:nvPr/>
        </p:nvSpPr>
        <p:spPr>
          <a:xfrm>
            <a:off x="768626" y="5168347"/>
            <a:ext cx="2186609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492B0-5EF1-B2B5-8D89-2EE9DD78B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52" y="449228"/>
            <a:ext cx="11296096" cy="59595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D0FF82-E7CF-BB8A-5D09-33EBE9A9E04D}"/>
              </a:ext>
            </a:extLst>
          </p:cNvPr>
          <p:cNvSpPr/>
          <p:nvPr/>
        </p:nvSpPr>
        <p:spPr>
          <a:xfrm>
            <a:off x="1007165" y="5327374"/>
            <a:ext cx="1789044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10752" y="4947055"/>
            <a:ext cx="700633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vi-VN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spc="-1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spc="-12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i="1" spc="-1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-12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i="1" spc="-1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-12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spc="-1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pc="-12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i="1" spc="-1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11349" y="1830916"/>
            <a:ext cx="1254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vi-VN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36"/>
            <a:ext cx="12192000" cy="6886222"/>
          </a:xfrm>
          <a:prstGeom prst="rect">
            <a:avLst/>
          </a:prstGeom>
        </p:spPr>
      </p:pic>
      <p:grpSp>
        <p:nvGrpSpPr>
          <p:cNvPr id="14" name="object 7">
            <a:extLst>
              <a:ext uri="{FF2B5EF4-FFF2-40B4-BE49-F238E27FC236}">
                <a16:creationId xmlns:a16="http://schemas.microsoft.com/office/drawing/2014/main" id="{75A27B70-E559-7252-0815-43F82454B047}"/>
              </a:ext>
            </a:extLst>
          </p:cNvPr>
          <p:cNvGrpSpPr/>
          <p:nvPr/>
        </p:nvGrpSpPr>
        <p:grpSpPr>
          <a:xfrm>
            <a:off x="197056" y="386455"/>
            <a:ext cx="1076989" cy="1304233"/>
            <a:chOff x="507275" y="2984146"/>
            <a:chExt cx="483870" cy="703580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467BB7CA-BF7F-6FCC-B177-21A4A176AC8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275" y="2984146"/>
              <a:ext cx="483454" cy="481642"/>
            </a:xfrm>
            <a:prstGeom prst="rect">
              <a:avLst/>
            </a:prstGeom>
          </p:spPr>
        </p:pic>
        <p:pic>
          <p:nvPicPr>
            <p:cNvPr id="16" name="object 9">
              <a:extLst>
                <a:ext uri="{FF2B5EF4-FFF2-40B4-BE49-F238E27FC236}">
                  <a16:creationId xmlns:a16="http://schemas.microsoft.com/office/drawing/2014/main" id="{ED072C46-1862-6FF8-D16A-A579D86BE0C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376" y="3492723"/>
              <a:ext cx="214711" cy="19452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F7051B-B6BE-1373-8CA1-4483646E7792}"/>
              </a:ext>
            </a:extLst>
          </p:cNvPr>
          <p:cNvSpPr txBox="1"/>
          <p:nvPr/>
        </p:nvSpPr>
        <p:spPr>
          <a:xfrm>
            <a:off x="442117" y="1818478"/>
            <a:ext cx="381183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dirty="0">
                <a:solidFill>
                  <a:srgbClr val="242021"/>
                </a:solidFill>
                <a:effectLst/>
                <a:latin typeface="Arial-BoldMT"/>
              </a:rPr>
              <a:t>Tìm hiểu cảnh sắc quê hương trong các bức ảnh.</a:t>
            </a:r>
            <a:br>
              <a:rPr lang="vi-VN" sz="2000" b="1" i="0" dirty="0">
                <a:solidFill>
                  <a:srgbClr val="242021"/>
                </a:solidFill>
                <a:effectLst/>
                <a:latin typeface="Arial-Bold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Gợi ý: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Những bức ảnh này thể hiện cảnh sắc quê hương ở vùng, miền nào?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Hình ảnh cảnh sắc quê hương trong từng bức ảnh được thể hiện ở </a:t>
            </a:r>
            <a:r>
              <a:rPr lang="vi-VN" sz="1800" b="0" i="0" dirty="0" smtClean="0">
                <a:solidFill>
                  <a:srgbClr val="242021"/>
                </a:solidFill>
                <a:effectLst/>
                <a:latin typeface="ArialMT"/>
              </a:rPr>
              <a:t>các chi </a:t>
            </a: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tiết nào?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</a:t>
            </a:r>
            <a:r>
              <a:rPr lang="vi-VN" sz="1800" b="0" i="0" dirty="0" smtClean="0">
                <a:solidFill>
                  <a:srgbClr val="242021"/>
                </a:solidFill>
                <a:effectLst/>
                <a:latin typeface="ArialMT"/>
              </a:rPr>
              <a:t>Nêu cảm nhận của em về cảnh sắc quê hương ở trong ảnh?</a:t>
            </a:r>
            <a:r>
              <a:rPr lang="vi-VN" dirty="0" smtClean="0"/>
              <a:t> 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4079FE-CE68-991C-0A77-B9C05D12A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1217" y="386455"/>
            <a:ext cx="7689582" cy="5500377"/>
          </a:xfrm>
          <a:prstGeom prst="rect">
            <a:avLst/>
          </a:prstGeom>
        </p:spPr>
      </p:pic>
      <p:pic>
        <p:nvPicPr>
          <p:cNvPr id="5" name="Video tìm hiểu bài - lớp 5 chủ đề 6 - t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5165" y="463687"/>
            <a:ext cx="3390807" cy="5444475"/>
          </a:xfrm>
        </p:spPr>
      </p:pic>
    </p:spTree>
    <p:extLst>
      <p:ext uri="{BB962C8B-B14F-4D97-AF65-F5344CB8AC3E}">
        <p14:creationId xmlns:p14="http://schemas.microsoft.com/office/powerpoint/2010/main" val="238508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EO THƠM MỚ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3479"/>
          </a:xfrm>
        </p:spPr>
      </p:pic>
    </p:spTree>
    <p:extLst>
      <p:ext uri="{BB962C8B-B14F-4D97-AF65-F5344CB8AC3E}">
        <p14:creationId xmlns:p14="http://schemas.microsoft.com/office/powerpoint/2010/main" val="33488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CFE5D-1691-11AF-8A53-D95F0B26696D}"/>
              </a:ext>
            </a:extLst>
          </p:cNvPr>
          <p:cNvSpPr txBox="1"/>
          <p:nvPr/>
        </p:nvSpPr>
        <p:spPr>
          <a:xfrm>
            <a:off x="2629983" y="483553"/>
            <a:ext cx="79117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cảnh sắc quê hương qua tác phẩm mĩ thuật.</a:t>
            </a:r>
            <a:b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2B0983-8A4D-3B56-A6A6-F75D0F3B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20" y="1137008"/>
            <a:ext cx="5189998" cy="4069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2CFE5D-1691-11AF-8A53-D95F0B26696D}"/>
              </a:ext>
            </a:extLst>
          </p:cNvPr>
          <p:cNvSpPr txBox="1"/>
          <p:nvPr/>
        </p:nvSpPr>
        <p:spPr>
          <a:xfrm>
            <a:off x="931357" y="4689826"/>
            <a:ext cx="103288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2060"/>
                </a:solidFill>
                <a:effectLst/>
                <a:latin typeface="ArialMT"/>
              </a:rPr>
              <a:t/>
            </a:r>
            <a:br>
              <a:rPr lang="vi-VN" sz="1800" b="0" i="0" dirty="0">
                <a:solidFill>
                  <a:srgbClr val="002060"/>
                </a:solidFill>
                <a:effectLst/>
                <a:latin typeface="ArialMT"/>
              </a:rPr>
            </a:br>
            <a:endParaRPr lang="vi-VN" sz="1800" b="0" i="0" dirty="0" smtClean="0">
              <a:solidFill>
                <a:srgbClr val="002060"/>
              </a:solidFill>
              <a:effectLst/>
              <a:latin typeface="ArialMT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tranh có những hình ảnh gì? Màu sắc trong từng bức tranh được thể hiện như thế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AA84CE-D0A9-A3E6-0C88-91C3FDFD0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918" y="1470828"/>
            <a:ext cx="6632135" cy="338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CFE5D-1691-11AF-8A53-D95F0B26696D}"/>
              </a:ext>
            </a:extLst>
          </p:cNvPr>
          <p:cNvSpPr txBox="1"/>
          <p:nvPr/>
        </p:nvSpPr>
        <p:spPr>
          <a:xfrm>
            <a:off x="353009" y="1412893"/>
            <a:ext cx="41543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cảnh sắc quê hương qua tác phẩm mĩ thuật.</a:t>
            </a:r>
            <a:b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  <a:r>
              <a:rPr lang="vi-VN" sz="1800" b="0" i="0" dirty="0">
                <a:solidFill>
                  <a:srgbClr val="002060"/>
                </a:solidFill>
                <a:effectLst/>
                <a:latin typeface="ArialMT"/>
              </a:rPr>
              <a:t/>
            </a:r>
            <a:br>
              <a:rPr lang="vi-VN" sz="1800" b="0" i="0" dirty="0">
                <a:solidFill>
                  <a:srgbClr val="002060"/>
                </a:solidFill>
                <a:effectLst/>
                <a:latin typeface="ArialMT"/>
              </a:rPr>
            </a:br>
            <a:endParaRPr lang="vi-VN" sz="1800" b="0" i="0" dirty="0" smtClean="0">
              <a:solidFill>
                <a:srgbClr val="002060"/>
              </a:solidFill>
              <a:effectLst/>
              <a:latin typeface="ArialMT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tranh có những hình ảnh gì? Màu sắc trong từng bức tranh được thể hiện như thế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2B0983-8A4D-3B56-A6A6-F75D0F3B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549" y="705394"/>
            <a:ext cx="7516443" cy="589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A84CE-D0A9-A3E6-0C88-91C3FDFD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70" y="681037"/>
            <a:ext cx="11183682" cy="57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0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2CFE5D-1691-11AF-8A53-D95F0B26696D}"/>
              </a:ext>
            </a:extLst>
          </p:cNvPr>
          <p:cNvSpPr txBox="1"/>
          <p:nvPr/>
        </p:nvSpPr>
        <p:spPr>
          <a:xfrm>
            <a:off x="2629983" y="483553"/>
            <a:ext cx="79117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cảnh sắc quê hương qua tác phẩm mĩ thuật.</a:t>
            </a:r>
            <a:b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2B0983-8A4D-3B56-A6A6-F75D0F3B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20" y="1137008"/>
            <a:ext cx="5189998" cy="4069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2CFE5D-1691-11AF-8A53-D95F0B26696D}"/>
              </a:ext>
            </a:extLst>
          </p:cNvPr>
          <p:cNvSpPr txBox="1"/>
          <p:nvPr/>
        </p:nvSpPr>
        <p:spPr>
          <a:xfrm>
            <a:off x="931357" y="4689826"/>
            <a:ext cx="103288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2060"/>
                </a:solidFill>
                <a:effectLst/>
                <a:latin typeface="ArialMT"/>
              </a:rPr>
              <a:t/>
            </a:r>
            <a:br>
              <a:rPr lang="vi-VN" sz="1800" b="0" i="0" dirty="0">
                <a:solidFill>
                  <a:srgbClr val="002060"/>
                </a:solidFill>
                <a:effectLst/>
                <a:latin typeface="ArialMT"/>
              </a:rPr>
            </a:br>
            <a:endParaRPr lang="vi-VN" sz="1800" b="0" i="0" dirty="0" smtClean="0">
              <a:solidFill>
                <a:srgbClr val="002060"/>
              </a:solidFill>
              <a:effectLst/>
              <a:latin typeface="ArialMT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tranh có những hình ảnh gì? Màu sắc trong từng bức tranh được thể hiện như thế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em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AA84CE-D0A9-A3E6-0C88-91C3FDFD0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918" y="1470828"/>
            <a:ext cx="6632135" cy="338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52" y="3673723"/>
            <a:ext cx="4450203" cy="250323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345"/>
            <a:ext cx="4703590" cy="3448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70" y="162346"/>
            <a:ext cx="5119050" cy="3385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73723"/>
            <a:ext cx="4764009" cy="3110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70" y="3675666"/>
            <a:ext cx="5119050" cy="31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2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173</Words>
  <Application>Microsoft Office PowerPoint</Application>
  <PresentationFormat>Widescreen</PresentationFormat>
  <Paragraphs>35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.VnTime</vt:lpstr>
      <vt:lpstr>Arial-BoldMT</vt:lpstr>
      <vt:lpstr>ArialMT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Bước thực hiện :  Vẽ phác thảo bằng nét xây dựng bố cục “Cảnh sắc quê hương”.  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LIEN THANH</cp:lastModifiedBy>
  <cp:revision>73</cp:revision>
  <dcterms:created xsi:type="dcterms:W3CDTF">2024-07-21T15:58:24Z</dcterms:created>
  <dcterms:modified xsi:type="dcterms:W3CDTF">2025-02-25T01:56:42Z</dcterms:modified>
</cp:coreProperties>
</file>