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notesSlides/notesSlide2.xml" ContentType="application/vnd.openxmlformats-officedocument.presentationml.notesSlide+xml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media/audio18.wav" ContentType="audio/x-wav"/>
  <Override PartName="/ppt/media/audio19.wav" ContentType="audio/x-wav"/>
  <Override PartName="/ppt/media/audio20.wav" ContentType="audio/x-wav"/>
  <Override PartName="/ppt/media/audio21.wav" ContentType="audio/x-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007577261" r:id="rId2"/>
    <p:sldId id="256" r:id="rId3"/>
    <p:sldId id="2007577266" r:id="rId4"/>
    <p:sldId id="2007577267" r:id="rId5"/>
    <p:sldId id="2007577268" r:id="rId6"/>
    <p:sldId id="2007577276" r:id="rId7"/>
    <p:sldId id="2007577277" r:id="rId8"/>
    <p:sldId id="2007577278" r:id="rId9"/>
    <p:sldId id="2007577279" r:id="rId10"/>
    <p:sldId id="2007577280" r:id="rId11"/>
    <p:sldId id="2007577281" r:id="rId12"/>
    <p:sldId id="2007577282" r:id="rId13"/>
    <p:sldId id="489" r:id="rId14"/>
    <p:sldId id="2007577272" r:id="rId15"/>
    <p:sldId id="568" r:id="rId16"/>
    <p:sldId id="2007577273" r:id="rId17"/>
    <p:sldId id="2007577274" r:id="rId18"/>
    <p:sldId id="2007577263" r:id="rId19"/>
    <p:sldId id="2007577262" r:id="rId20"/>
    <p:sldId id="2007577264" r:id="rId21"/>
    <p:sldId id="2007577265" r:id="rId22"/>
    <p:sldId id="460" r:id="rId23"/>
    <p:sldId id="2007577275" r:id="rId24"/>
    <p:sldId id="491" r:id="rId25"/>
  </p:sldIdLst>
  <p:sldSz cx="18288000" cy="10287000"/>
  <p:notesSz cx="6858000" cy="9144000"/>
  <p:embeddedFontLst>
    <p:embeddedFont>
      <p:font typeface=".VnCooper" panose="020B7200000000000000" pitchFamily="34" charset="0"/>
      <p:regular r:id="rId27"/>
    </p:embeddedFont>
    <p:embeddedFont>
      <p:font typeface="Cooper Black" panose="0208090404030B020404" pitchFamily="18" charset="0"/>
      <p:regular r:id="rId28"/>
    </p:embeddedFont>
    <p:embeddedFont>
      <p:font typeface=".VnAvant" panose="020B7200000000000000" pitchFamily="34" charset="0"/>
      <p:regular r:id="rId29"/>
      <p:bold r:id="rId30"/>
      <p:italic r:id="rId31"/>
      <p:boldItalic r:id="rId32"/>
    </p:embeddedFont>
    <p:embeddedFont>
      <p:font typeface="Arial Black" panose="020B0A04020102020204" pitchFamily="34" charset="0"/>
      <p:bold r:id="rId33"/>
    </p:embeddedFont>
    <p:embeddedFont>
      <p:font typeface="Kirang Haerang" panose="020B0604020202020204" charset="0"/>
      <p:regular r:id="rId34"/>
    </p:embeddedFont>
    <p:embeddedFont>
      <p:font typeface=".VnBlack" panose="020B7200000000000000" pitchFamily="3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BBE"/>
    <a:srgbClr val="FF0066"/>
    <a:srgbClr val="FFFFFF"/>
    <a:srgbClr val="CCFFFF"/>
    <a:srgbClr val="AF665A"/>
    <a:srgbClr val="FFF2E7"/>
    <a:srgbClr val="FFFFFE"/>
    <a:srgbClr val="FFEB88"/>
    <a:srgbClr val="FFBC8E"/>
    <a:srgbClr val="FDDE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379" autoAdjust="0"/>
  </p:normalViewPr>
  <p:slideViewPr>
    <p:cSldViewPr>
      <p:cViewPr varScale="1">
        <p:scale>
          <a:sx n="49" d="100"/>
          <a:sy n="49" d="100"/>
        </p:scale>
        <p:origin x="57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41A5E-A65F-426B-8857-D8B78B259B0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1A444-A86E-4007-93F3-B6F01567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https://www.youtube.com/watch?v=8z3E7OM43gY&amp;list=PL8_ETpRL2xNbJTjsq6q8ex0yMu7g61wrf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65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https://www.youtube.com/watch?v=8z3E7OM43gY&amp;list=PL8_ETpRL2xNbJTjsq6q8ex0yMu7g61wrf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21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https://www.youtube.com/watch?v=8z3E7OM43gY&amp;list=PL8_ETpRL2xNbJTjsq6q8ex0yMu7g61wrf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76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39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235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1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19" Type="http://schemas.openxmlformats.org/officeDocument/2006/relationships/image" Target="../media/image12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0.wav"/><Relationship Id="rId11" Type="http://schemas.openxmlformats.org/officeDocument/2006/relationships/image" Target="../media/image23.png"/><Relationship Id="rId5" Type="http://schemas.openxmlformats.org/officeDocument/2006/relationships/audio" Target="../media/audio9.wav"/><Relationship Id="rId10" Type="http://schemas.openxmlformats.org/officeDocument/2006/relationships/image" Target="../media/image22.png"/><Relationship Id="rId4" Type="http://schemas.openxmlformats.org/officeDocument/2006/relationships/audio" Target="../media/audio8.wav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sv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3" Type="http://schemas.openxmlformats.org/officeDocument/2006/relationships/audio" Target="../media/audio13.wav"/><Relationship Id="rId7" Type="http://schemas.openxmlformats.org/officeDocument/2006/relationships/audio" Target="../media/audio17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6.wav"/><Relationship Id="rId11" Type="http://schemas.openxmlformats.org/officeDocument/2006/relationships/image" Target="../media/image11.png"/><Relationship Id="rId5" Type="http://schemas.openxmlformats.org/officeDocument/2006/relationships/audio" Target="../media/audio15.wav"/><Relationship Id="rId10" Type="http://schemas.openxmlformats.org/officeDocument/2006/relationships/image" Target="../media/image24.png"/><Relationship Id="rId4" Type="http://schemas.openxmlformats.org/officeDocument/2006/relationships/audio" Target="../media/audio14.wav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0.wav"/><Relationship Id="rId7" Type="http://schemas.openxmlformats.org/officeDocument/2006/relationships/image" Target="../media/image24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audio" Target="../media/audio2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sv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43FD73E9-D513-7CF6-2E60-8716AC94580A}"/>
              </a:ext>
            </a:extLst>
          </p:cNvPr>
          <p:cNvSpPr txBox="1"/>
          <p:nvPr/>
        </p:nvSpPr>
        <p:spPr>
          <a:xfrm>
            <a:off x="1295400" y="711844"/>
            <a:ext cx="15849600" cy="893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5100"/>
              </a:lnSpc>
            </a:pPr>
            <a:r>
              <a:rPr lang="en-US" sz="6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8413A093-1C91-5CE9-3E06-983F9ED47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flipH="1" flipV="1">
            <a:off x="-55092" y="-25036"/>
            <a:ext cx="3645321" cy="3408375"/>
          </a:xfrm>
          <a:custGeom>
            <a:avLst/>
            <a:gdLst/>
            <a:ahLst/>
            <a:cxnLst/>
            <a:rect l="l" t="t" r="r" b="b"/>
            <a:pathLst>
              <a:path w="3645321" h="3408375">
                <a:moveTo>
                  <a:pt x="3645321" y="3408376"/>
                </a:moveTo>
                <a:lnTo>
                  <a:pt x="0" y="3408376"/>
                </a:lnTo>
                <a:lnTo>
                  <a:pt x="0" y="0"/>
                </a:lnTo>
                <a:lnTo>
                  <a:pt x="3645321" y="0"/>
                </a:lnTo>
                <a:lnTo>
                  <a:pt x="3645321" y="340837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960020">
            <a:off x="14576659" y="3008703"/>
            <a:ext cx="1277805" cy="759467"/>
          </a:xfrm>
          <a:custGeom>
            <a:avLst/>
            <a:gdLst/>
            <a:ahLst/>
            <a:cxnLst/>
            <a:rect l="l" t="t" r="r" b="b"/>
            <a:pathLst>
              <a:path w="1757503" h="1044577">
                <a:moveTo>
                  <a:pt x="0" y="0"/>
                </a:moveTo>
                <a:lnTo>
                  <a:pt x="1757502" y="0"/>
                </a:lnTo>
                <a:lnTo>
                  <a:pt x="1757502" y="1044578"/>
                </a:lnTo>
                <a:lnTo>
                  <a:pt x="0" y="1044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930113">
            <a:off x="-894565" y="800432"/>
            <a:ext cx="4405465" cy="3199469"/>
          </a:xfrm>
          <a:custGeom>
            <a:avLst/>
            <a:gdLst/>
            <a:ahLst/>
            <a:cxnLst/>
            <a:rect l="l" t="t" r="r" b="b"/>
            <a:pathLst>
              <a:path w="4405465" h="3199469">
                <a:moveTo>
                  <a:pt x="0" y="0"/>
                </a:moveTo>
                <a:lnTo>
                  <a:pt x="4405465" y="0"/>
                </a:lnTo>
                <a:lnTo>
                  <a:pt x="4405465" y="3199469"/>
                </a:lnTo>
                <a:lnTo>
                  <a:pt x="0" y="31994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346873" y="3771555"/>
            <a:ext cx="13015223" cy="1672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04"/>
              </a:lnSpc>
            </a:pPr>
            <a:r>
              <a:rPr lang="en-US" sz="15500" b="1">
                <a:solidFill>
                  <a:srgbClr val="745656"/>
                </a:solidFill>
                <a:latin typeface=".VnBlack" panose="020B7200000000000000" pitchFamily="34" charset="0"/>
              </a:rPr>
              <a:t>Appearance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645444" y="5619047"/>
            <a:ext cx="8720945" cy="720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73"/>
              </a:lnSpc>
            </a:pPr>
            <a:r>
              <a:rPr lang="en-US" sz="3921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3 – Period 1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D376CC-667D-1712-F01A-4F87DC7024EB}"/>
              </a:ext>
            </a:extLst>
          </p:cNvPr>
          <p:cNvGrpSpPr/>
          <p:nvPr/>
        </p:nvGrpSpPr>
        <p:grpSpPr>
          <a:xfrm>
            <a:off x="-66815" y="8631352"/>
            <a:ext cx="5476876" cy="1935874"/>
            <a:chOff x="0" y="7576517"/>
            <a:chExt cx="8174343" cy="2889330"/>
          </a:xfrm>
        </p:grpSpPr>
        <p:sp>
          <p:nvSpPr>
            <p:cNvPr id="7" name="Freeform 7"/>
            <p:cNvSpPr/>
            <p:nvPr/>
          </p:nvSpPr>
          <p:spPr>
            <a:xfrm>
              <a:off x="0" y="7576517"/>
              <a:ext cx="5763206" cy="2768451"/>
            </a:xfrm>
            <a:custGeom>
              <a:avLst/>
              <a:gdLst/>
              <a:ahLst/>
              <a:cxnLst/>
              <a:rect l="l" t="t" r="r" b="b"/>
              <a:pathLst>
                <a:path w="5763206" h="2768451">
                  <a:moveTo>
                    <a:pt x="0" y="0"/>
                  </a:moveTo>
                  <a:lnTo>
                    <a:pt x="5763206" y="0"/>
                  </a:lnTo>
                  <a:lnTo>
                    <a:pt x="5763206" y="2768451"/>
                  </a:lnTo>
                  <a:lnTo>
                    <a:pt x="0" y="2768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10028736" flipH="1">
              <a:off x="3957581" y="8503136"/>
              <a:ext cx="4216762" cy="1962711"/>
            </a:xfrm>
            <a:custGeom>
              <a:avLst/>
              <a:gdLst/>
              <a:ahLst/>
              <a:cxnLst/>
              <a:rect l="l" t="t" r="r" b="b"/>
              <a:pathLst>
                <a:path w="4216762" h="1962711">
                  <a:moveTo>
                    <a:pt x="4216762" y="0"/>
                  </a:moveTo>
                  <a:lnTo>
                    <a:pt x="0" y="0"/>
                  </a:lnTo>
                  <a:lnTo>
                    <a:pt x="0" y="1962711"/>
                  </a:lnTo>
                  <a:lnTo>
                    <a:pt x="4216762" y="1962711"/>
                  </a:lnTo>
                  <a:lnTo>
                    <a:pt x="4216762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1601235">
            <a:off x="7286084" y="705732"/>
            <a:ext cx="1360851" cy="1247034"/>
          </a:xfrm>
          <a:custGeom>
            <a:avLst/>
            <a:gdLst/>
            <a:ahLst/>
            <a:cxnLst/>
            <a:rect l="l" t="t" r="r" b="b"/>
            <a:pathLst>
              <a:path w="2298021" h="2105823">
                <a:moveTo>
                  <a:pt x="0" y="0"/>
                </a:moveTo>
                <a:lnTo>
                  <a:pt x="2298021" y="0"/>
                </a:lnTo>
                <a:lnTo>
                  <a:pt x="2298021" y="2105823"/>
                </a:lnTo>
                <a:lnTo>
                  <a:pt x="0" y="21058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Google Shape;1586;p38">
            <a:extLst>
              <a:ext uri="{FF2B5EF4-FFF2-40B4-BE49-F238E27FC236}">
                <a16:creationId xmlns:a16="http://schemas.microsoft.com/office/drawing/2014/main" id="{0857C320-4787-046C-3618-2A263EFECB9F}"/>
              </a:ext>
            </a:extLst>
          </p:cNvPr>
          <p:cNvSpPr txBox="1">
            <a:spLocks/>
          </p:cNvSpPr>
          <p:nvPr/>
        </p:nvSpPr>
        <p:spPr>
          <a:xfrm>
            <a:off x="4191631" y="2088361"/>
            <a:ext cx="3091390" cy="746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6273"/>
              </a:lnSpc>
              <a:defRPr sz="3921">
                <a:solidFill>
                  <a:srgbClr val="4B4B4B"/>
                </a:solidFill>
                <a:latin typeface="One Little Fon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Unit 13</a:t>
            </a:r>
          </a:p>
        </p:txBody>
      </p:sp>
      <p:pic>
        <p:nvPicPr>
          <p:cNvPr id="14" name="Picture 13" descr="A group of people holding hands&#10;&#10;Description automatically generated">
            <a:extLst>
              <a:ext uri="{FF2B5EF4-FFF2-40B4-BE49-F238E27FC236}">
                <a16:creationId xmlns:a16="http://schemas.microsoft.com/office/drawing/2014/main" id="{BBFB7B79-931B-EEA1-345A-9F60C20390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41" y="5656897"/>
            <a:ext cx="5476875" cy="4133850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ADDFF06-CFD7-A012-6B81-DB9D162234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33516" y="72796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A1F4A9-5F0F-251C-1446-C85EF4BBB1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688" y="820853"/>
            <a:ext cx="1445531" cy="934995"/>
          </a:xfrm>
          <a:prstGeom prst="rect">
            <a:avLst/>
          </a:prstGeom>
        </p:spPr>
      </p:pic>
      <p:sp>
        <p:nvSpPr>
          <p:cNvPr id="19" name="Freeform 4">
            <a:extLst>
              <a:ext uri="{FF2B5EF4-FFF2-40B4-BE49-F238E27FC236}">
                <a16:creationId xmlns:a16="http://schemas.microsoft.com/office/drawing/2014/main" id="{26E434A0-A32C-EBAE-5A4B-A1C8FF68FB26}"/>
              </a:ext>
            </a:extLst>
          </p:cNvPr>
          <p:cNvSpPr/>
          <p:nvPr/>
        </p:nvSpPr>
        <p:spPr>
          <a:xfrm rot="5400000" flipV="1">
            <a:off x="16014386" y="8038787"/>
            <a:ext cx="2334986" cy="2183212"/>
          </a:xfrm>
          <a:custGeom>
            <a:avLst/>
            <a:gdLst/>
            <a:ahLst/>
            <a:cxnLst/>
            <a:rect l="l" t="t" r="r" b="b"/>
            <a:pathLst>
              <a:path w="3645321" h="3408375">
                <a:moveTo>
                  <a:pt x="3645321" y="3408376"/>
                </a:moveTo>
                <a:lnTo>
                  <a:pt x="0" y="3408376"/>
                </a:lnTo>
                <a:lnTo>
                  <a:pt x="0" y="0"/>
                </a:lnTo>
                <a:lnTo>
                  <a:pt x="3645321" y="0"/>
                </a:lnTo>
                <a:lnTo>
                  <a:pt x="3645321" y="340837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58EA2C-1216-F443-7D84-D823CFB83E82}"/>
              </a:ext>
            </a:extLst>
          </p:cNvPr>
          <p:cNvGrpSpPr/>
          <p:nvPr/>
        </p:nvGrpSpPr>
        <p:grpSpPr>
          <a:xfrm>
            <a:off x="13654963" y="7318056"/>
            <a:ext cx="1467068" cy="1591172"/>
            <a:chOff x="3709758" y="2872126"/>
            <a:chExt cx="1337580" cy="1450729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AD0C2235-CDED-D41B-5E68-98F272989ECE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36849649-968C-697E-B738-F298140DA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55FC8DD8-6164-B35A-22F0-E68FF7F0AC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68" y="5656897"/>
            <a:ext cx="8490378" cy="455642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92BBBA4-9516-CF15-20D1-5B0B30364300}"/>
              </a:ext>
            </a:extLst>
          </p:cNvPr>
          <p:cNvGrpSpPr/>
          <p:nvPr/>
        </p:nvGrpSpPr>
        <p:grpSpPr>
          <a:xfrm>
            <a:off x="16603343" y="-394160"/>
            <a:ext cx="1467068" cy="1591172"/>
            <a:chOff x="3709758" y="2872126"/>
            <a:chExt cx="1337580" cy="1450729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85FE182-7B81-F30A-6581-47D2B30DAD8F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C30943B5-2629-2431-100C-B8E84E1C1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Freeform 6">
            <a:extLst>
              <a:ext uri="{FF2B5EF4-FFF2-40B4-BE49-F238E27FC236}">
                <a16:creationId xmlns:a16="http://schemas.microsoft.com/office/drawing/2014/main" id="{AE1CA748-22F9-3310-0546-BD3EE94493E3}"/>
              </a:ext>
            </a:extLst>
          </p:cNvPr>
          <p:cNvSpPr/>
          <p:nvPr/>
        </p:nvSpPr>
        <p:spPr>
          <a:xfrm>
            <a:off x="16154400" y="-876300"/>
            <a:ext cx="2364954" cy="2555452"/>
          </a:xfrm>
          <a:custGeom>
            <a:avLst/>
            <a:gdLst/>
            <a:ahLst/>
            <a:cxnLst/>
            <a:rect l="l" t="t" r="r" b="b"/>
            <a:pathLst>
              <a:path w="2452121" h="2649640">
                <a:moveTo>
                  <a:pt x="0" y="0"/>
                </a:moveTo>
                <a:lnTo>
                  <a:pt x="2452121" y="0"/>
                </a:lnTo>
                <a:lnTo>
                  <a:pt x="2452121" y="2649640"/>
                </a:lnTo>
                <a:lnTo>
                  <a:pt x="0" y="264964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FEB67B86-EE89-9C45-5F4D-E65A10F610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70A21C-D06F-EEF6-EF68-FC5D455E9750}"/>
              </a:ext>
            </a:extLst>
          </p:cNvPr>
          <p:cNvSpPr txBox="1"/>
          <p:nvPr/>
        </p:nvSpPr>
        <p:spPr>
          <a:xfrm>
            <a:off x="14444531" y="7916187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Check</a:t>
            </a:r>
            <a:endParaRPr lang="en-US" sz="4200" dirty="0">
              <a:latin typeface=".VnAvant" panose="020B7200000000000000" pitchFamily="34" charset="0"/>
            </a:endParaRPr>
          </a:p>
        </p:txBody>
      </p:sp>
      <p:sp>
        <p:nvSpPr>
          <p:cNvPr id="8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A351A9F-F0A8-B500-82A3-B55A9F991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9734" y="3771229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o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48B4E7A2-B81A-24ED-BD4B-F61D443D5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7480" y="2791463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h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F291BF4C-AB04-C6B9-23EE-0A03B7E4E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2522" y="6890100"/>
            <a:ext cx="1212543" cy="1210874"/>
          </a:xfrm>
          <a:prstGeom prst="cube">
            <a:avLst>
              <a:gd name="adj" fmla="val 25000"/>
            </a:avLst>
          </a:prstGeom>
          <a:solidFill>
            <a:srgbClr val="FF6DA8"/>
          </a:solidFill>
          <a:ln w="76200">
            <a:solidFill>
              <a:srgbClr val="FF0066"/>
            </a:solidFill>
          </a:ln>
          <a:effectLst/>
        </p:spPr>
        <p:txBody>
          <a:bodyPr wrap="none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r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9DF75BFA-D0AF-72AC-2615-D5BDA4441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878" y="2423680"/>
            <a:ext cx="1212543" cy="1210874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s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322F5EBC-DBBF-E953-CB39-896A2A11D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8329" y="6355340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t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B1F24A8-FAFC-6250-EEB8-12A2899D3B33}"/>
              </a:ext>
            </a:extLst>
          </p:cNvPr>
          <p:cNvSpPr txBox="1"/>
          <p:nvPr/>
        </p:nvSpPr>
        <p:spPr>
          <a:xfrm>
            <a:off x="1348740" y="499319"/>
            <a:ext cx="15590520" cy="1210874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Order the letters.</a:t>
            </a:r>
            <a:endParaRPr lang="en-US" sz="6000" dirty="0">
              <a:solidFill>
                <a:srgbClr val="772D13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24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850DDCD8-AF23-DD8B-6D32-DAD15E0000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A243571-5BBF-B599-3159-D28B07E06A8C}"/>
              </a:ext>
            </a:extLst>
          </p:cNvPr>
          <p:cNvSpPr txBox="1"/>
          <p:nvPr/>
        </p:nvSpPr>
        <p:spPr>
          <a:xfrm>
            <a:off x="14497356" y="4719285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Next </a:t>
            </a:r>
            <a:endParaRPr lang="en-US" sz="4200" dirty="0">
              <a:latin typeface=".VnAvant" panose="020B7200000000000000" pitchFamily="34" charset="0"/>
            </a:endParaRPr>
          </a:p>
        </p:txBody>
      </p:sp>
      <p:sp>
        <p:nvSpPr>
          <p:cNvPr id="4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ED9A5D4-B590-9D84-655D-4EC9ABCDE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0483" y="4728077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o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CA649555-3332-8E87-6260-3D18E9AC3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4824" y="4728077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h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8E2480DF-6DE8-F93A-AA38-21EA9C0AC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6142" y="4728077"/>
            <a:ext cx="1212543" cy="1210874"/>
          </a:xfrm>
          <a:prstGeom prst="cube">
            <a:avLst>
              <a:gd name="adj" fmla="val 25000"/>
            </a:avLst>
          </a:prstGeom>
          <a:solidFill>
            <a:srgbClr val="FF6DA8"/>
          </a:solidFill>
          <a:ln w="76200">
            <a:solidFill>
              <a:srgbClr val="FF0066"/>
            </a:solidFill>
          </a:ln>
          <a:effectLst/>
        </p:spPr>
        <p:txBody>
          <a:bodyPr wrap="none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r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690F16D-CC67-E00B-F1CC-723D106DF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9165" y="4728077"/>
            <a:ext cx="1212543" cy="1210874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s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EB3A1F36-197A-3A3A-BDD8-9162C72BD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1800" y="4728077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t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670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FEB67B86-EE89-9C45-5F4D-E65A10F610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70A21C-D06F-EEF6-EF68-FC5D455E9750}"/>
              </a:ext>
            </a:extLst>
          </p:cNvPr>
          <p:cNvSpPr txBox="1"/>
          <p:nvPr/>
        </p:nvSpPr>
        <p:spPr>
          <a:xfrm>
            <a:off x="14444531" y="7916187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Check</a:t>
            </a:r>
            <a:endParaRPr lang="en-US" sz="4200" dirty="0">
              <a:latin typeface=".VnAvant" panose="020B7200000000000000" pitchFamily="34" charset="0"/>
            </a:endParaRPr>
          </a:p>
        </p:txBody>
      </p:sp>
      <p:sp>
        <p:nvSpPr>
          <p:cNvPr id="8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A351A9F-F0A8-B500-82A3-B55A9F991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2206" y="6705313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i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48B4E7A2-B81A-24ED-BD4B-F61D443D5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000" y="3932626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l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BE90C47-3B65-EA97-9D6C-27FE1B8F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9663" y="2990904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s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E13BEE1B-6DA6-CEC0-7115-54D35EAB9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5437182"/>
            <a:ext cx="1212543" cy="1210874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m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99C44951-4431-6ED8-A818-A76CD3A228C0}"/>
              </a:ext>
            </a:extLst>
          </p:cNvPr>
          <p:cNvSpPr txBox="1"/>
          <p:nvPr/>
        </p:nvSpPr>
        <p:spPr>
          <a:xfrm>
            <a:off x="1348740" y="499319"/>
            <a:ext cx="15590520" cy="1210874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Order the letters.</a:t>
            </a:r>
            <a:endParaRPr lang="en-US" sz="6000" dirty="0">
              <a:solidFill>
                <a:srgbClr val="772D13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31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6727010B-7FDF-2D8B-2009-75DFE24FD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32238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AF665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Phonics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50B45A-A0A9-EB91-E859-B52F1637587E}"/>
              </a:ext>
            </a:extLst>
          </p:cNvPr>
          <p:cNvGrpSpPr/>
          <p:nvPr/>
        </p:nvGrpSpPr>
        <p:grpSpPr>
          <a:xfrm>
            <a:off x="8153400" y="3353448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0CBB5293-3662-F813-58D9-02C30660D2A0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35ADD895-A5B6-C68E-4231-D1E9B8355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4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PHÁT ÂM LỚP 4 - Unit 13- Appearance - -l- and -r-">
            <a:hlinkClick r:id="" action="ppaction://media"/>
            <a:extLst>
              <a:ext uri="{FF2B5EF4-FFF2-40B4-BE49-F238E27FC236}">
                <a16:creationId xmlns:a16="http://schemas.microsoft.com/office/drawing/2014/main" id="{177BC9B4-03D8-FB59-1627-A5DA7A3B111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1520" end="935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931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0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D2FCEA95-573F-22CB-18AB-0A4F3C08F91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1097271" y="2582750"/>
            <a:ext cx="1833588" cy="134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99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2930858" y="2582750"/>
            <a:ext cx="2771192" cy="134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9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9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9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9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1679908" y="333319"/>
            <a:ext cx="13820172" cy="947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6000">
                <a:solidFill>
                  <a:srgbClr val="FF5050"/>
                </a:solidFill>
              </a:rPr>
              <a:t>Phonics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6603120" y="2828189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</a:t>
            </a:r>
            <a:r>
              <a:rPr lang="en-US">
                <a:solidFill>
                  <a:srgbClr val="FF0000"/>
                </a:solidFill>
              </a:rPr>
              <a:t>l</a:t>
            </a:r>
            <a:r>
              <a:rPr lang="en-US"/>
              <a:t>ɒŋ/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6603120" y="1610253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720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r>
              <a:rPr lang="en-US" sz="7200">
                <a:latin typeface=".VnAvant" panose="020B7200000000000000" pitchFamily="34" charset="0"/>
              </a:rPr>
              <a:t>ong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0C3E66A-E128-560E-4D5A-166423FA7A25}"/>
              </a:ext>
            </a:extLst>
          </p:cNvPr>
          <p:cNvSpPr txBox="1"/>
          <p:nvPr/>
        </p:nvSpPr>
        <p:spPr>
          <a:xfrm>
            <a:off x="6558875" y="5884382"/>
            <a:ext cx="397374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</a:t>
            </a:r>
            <a:r>
              <a:rPr lang="en-US">
                <a:solidFill>
                  <a:srgbClr val="FF0000"/>
                </a:solidFill>
              </a:rPr>
              <a:t>l</a:t>
            </a:r>
            <a:r>
              <a:rPr lang="en-US"/>
              <a:t>ɪsn/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7B5BB5-B914-E004-2432-063BC136EF5A}"/>
              </a:ext>
            </a:extLst>
          </p:cNvPr>
          <p:cNvSpPr txBox="1"/>
          <p:nvPr/>
        </p:nvSpPr>
        <p:spPr>
          <a:xfrm>
            <a:off x="6558875" y="4543335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720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r>
              <a:rPr lang="en-US" sz="7200">
                <a:latin typeface=".VnAvant" panose="020B7200000000000000" pitchFamily="34" charset="0"/>
              </a:rPr>
              <a:t>isten</a:t>
            </a:r>
            <a:endParaRPr lang="en-US" sz="72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D9CA4F3-35DC-E11F-EAAB-772C2FB2FDD0}"/>
              </a:ext>
            </a:extLst>
          </p:cNvPr>
          <p:cNvSpPr txBox="1"/>
          <p:nvPr/>
        </p:nvSpPr>
        <p:spPr>
          <a:xfrm>
            <a:off x="6603120" y="8624306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/ˌ</a:t>
            </a:r>
            <a:r>
              <a:rPr lang="en-US">
                <a:solidFill>
                  <a:srgbClr val="FF0000"/>
                </a:solidFill>
              </a:rPr>
              <a:t>l</a:t>
            </a:r>
            <a:r>
              <a:rPr lang="en-US"/>
              <a:t>eməˈneɪd/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800394-9B99-375B-DF09-33E3E2649301}"/>
              </a:ext>
            </a:extLst>
          </p:cNvPr>
          <p:cNvSpPr txBox="1"/>
          <p:nvPr/>
        </p:nvSpPr>
        <p:spPr>
          <a:xfrm>
            <a:off x="6603120" y="7406370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720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r>
              <a:rPr lang="en-US" sz="7200">
                <a:latin typeface=".VnAvant" panose="020B7200000000000000" pitchFamily="34" charset="0"/>
              </a:rPr>
              <a:t>emonade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47302E-CE93-BC2A-8128-FFABFD58C242}"/>
              </a:ext>
            </a:extLst>
          </p:cNvPr>
          <p:cNvGrpSpPr/>
          <p:nvPr/>
        </p:nvGrpSpPr>
        <p:grpSpPr>
          <a:xfrm>
            <a:off x="10082230" y="1952532"/>
            <a:ext cx="3973749" cy="1036552"/>
            <a:chOff x="10082230" y="1598537"/>
            <a:chExt cx="5982830" cy="156062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ACFC92C-01FC-3208-764D-E8FAC03BF9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38143"/>
            <a:stretch/>
          </p:blipFill>
          <p:spPr>
            <a:xfrm>
              <a:off x="10082230" y="1598537"/>
              <a:ext cx="5982830" cy="1560620"/>
            </a:xfrm>
            <a:prstGeom prst="rect">
              <a:avLst/>
            </a:prstGeom>
          </p:spPr>
        </p:pic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42ACB326-A152-4D2D-644F-AC9A84AACEC7}"/>
                </a:ext>
              </a:extLst>
            </p:cNvPr>
            <p:cNvSpPr/>
            <p:nvPr/>
          </p:nvSpPr>
          <p:spPr>
            <a:xfrm rot="19315133">
              <a:off x="10434462" y="2285445"/>
              <a:ext cx="805130" cy="557071"/>
            </a:xfrm>
            <a:prstGeom prst="rightArrow">
              <a:avLst/>
            </a:prstGeom>
            <a:solidFill>
              <a:srgbClr val="FF0066"/>
            </a:solidFill>
            <a:ln>
              <a:solidFill>
                <a:srgbClr val="FFDBB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478B656-50F5-558C-B3A2-D7064EE48BD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30125"/>
          <a:stretch/>
        </p:blipFill>
        <p:spPr>
          <a:xfrm>
            <a:off x="9500110" y="4034086"/>
            <a:ext cx="2153518" cy="2570170"/>
          </a:xfrm>
          <a:prstGeom prst="rect">
            <a:avLst/>
          </a:prstGeom>
        </p:spPr>
      </p:pic>
      <p:pic>
        <p:nvPicPr>
          <p:cNvPr id="18" name="Picture 17" descr="A glass of lemon juice with straw and lemons&#10;&#10;Description automatically generated">
            <a:extLst>
              <a:ext uri="{FF2B5EF4-FFF2-40B4-BE49-F238E27FC236}">
                <a16:creationId xmlns:a16="http://schemas.microsoft.com/office/drawing/2014/main" id="{76E44E51-B7F3-B766-56C7-365C4732F75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3628" y="7757768"/>
            <a:ext cx="1907408" cy="190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1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ƯỚNG DẪN PHÁT ÂM LỚP 4 - Unit 13- Appearance - -l- and -r-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13- Appearance - -l- and -r-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3- Appearance - -l- and -r-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13- Appearance - -l- and -r-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ƯỚNG DẪN PHÁT ÂM LỚP 4 - Unit 13- Appearance - -l- and -r-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3- Appearance - -l- and -r-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13- Appearance - -l- and -r-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13- Appearance - -l- and -r-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ƯỚNG DẪN PHÁT ÂM LỚP 4 - Unit 13- Appearance - -l- and -r-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7" grpId="0"/>
      <p:bldP spid="7" grpId="1"/>
      <p:bldP spid="9" grpId="0"/>
      <p:bldP spid="10" grpId="0"/>
      <p:bldP spid="10" grpId="1"/>
      <p:bldP spid="15" grpId="0"/>
      <p:bldP spid="16" grpId="0"/>
      <p:bldP spid="1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PHÁT ÂM LỚP 4 - Unit 13- Appearance - -l- and -r-">
            <a:hlinkClick r:id="" action="ppaction://media"/>
            <a:extLst>
              <a:ext uri="{FF2B5EF4-FFF2-40B4-BE49-F238E27FC236}">
                <a16:creationId xmlns:a16="http://schemas.microsoft.com/office/drawing/2014/main" id="{177BC9B4-03D8-FB59-1627-A5DA7A3B111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920" end="2961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931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1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D2FCEA95-573F-22CB-18AB-0A4F3C08F91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1097271" y="2582750"/>
            <a:ext cx="1833588" cy="134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99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2930858" y="2582750"/>
            <a:ext cx="2771192" cy="134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9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9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9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9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1679908" y="333319"/>
            <a:ext cx="13820172" cy="947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6000">
                <a:solidFill>
                  <a:srgbClr val="FF5050"/>
                </a:solidFill>
              </a:rPr>
              <a:t>Phonics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6603120" y="2828189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</a:t>
            </a:r>
            <a:r>
              <a:rPr lang="en-US">
                <a:solidFill>
                  <a:srgbClr val="FF0000"/>
                </a:solidFill>
              </a:rPr>
              <a:t>r</a:t>
            </a:r>
            <a:r>
              <a:rPr lang="en-US"/>
              <a:t>aʊnd/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6603120" y="1610253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7200">
                <a:solidFill>
                  <a:srgbClr val="FF0000"/>
                </a:solidFill>
                <a:latin typeface=".VnAvant" panose="020B7200000000000000" pitchFamily="34" charset="0"/>
              </a:rPr>
              <a:t>r</a:t>
            </a:r>
            <a:r>
              <a:rPr lang="en-US" sz="7200">
                <a:latin typeface=".VnAvant" panose="020B7200000000000000" pitchFamily="34" charset="0"/>
              </a:rPr>
              <a:t>ound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0C3E66A-E128-560E-4D5A-166423FA7A25}"/>
              </a:ext>
            </a:extLst>
          </p:cNvPr>
          <p:cNvSpPr txBox="1"/>
          <p:nvPr/>
        </p:nvSpPr>
        <p:spPr>
          <a:xfrm>
            <a:off x="6558875" y="5884382"/>
            <a:ext cx="397374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</a:t>
            </a:r>
            <a:r>
              <a:rPr lang="en-US">
                <a:solidFill>
                  <a:srgbClr val="FF0000"/>
                </a:solidFill>
              </a:rPr>
              <a:t>r</a:t>
            </a:r>
            <a:r>
              <a:rPr lang="en-US"/>
              <a:t>əʊd/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7B5BB5-B914-E004-2432-063BC136EF5A}"/>
              </a:ext>
            </a:extLst>
          </p:cNvPr>
          <p:cNvSpPr txBox="1"/>
          <p:nvPr/>
        </p:nvSpPr>
        <p:spPr>
          <a:xfrm>
            <a:off x="6558875" y="4543335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7200">
                <a:solidFill>
                  <a:srgbClr val="FF0000"/>
                </a:solidFill>
                <a:latin typeface=".VnAvant" panose="020B7200000000000000" pitchFamily="34" charset="0"/>
              </a:rPr>
              <a:t>r</a:t>
            </a:r>
            <a:r>
              <a:rPr lang="en-US" sz="7200">
                <a:latin typeface=".VnAvant" panose="020B7200000000000000" pitchFamily="34" charset="0"/>
              </a:rPr>
              <a:t>oad</a:t>
            </a:r>
            <a:endParaRPr lang="en-US" sz="72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D9CA4F3-35DC-E11F-EAAB-772C2FB2FDD0}"/>
              </a:ext>
            </a:extLst>
          </p:cNvPr>
          <p:cNvSpPr txBox="1"/>
          <p:nvPr/>
        </p:nvSpPr>
        <p:spPr>
          <a:xfrm>
            <a:off x="6603120" y="8624306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</a:t>
            </a:r>
            <a:r>
              <a:rPr lang="en-US">
                <a:solidFill>
                  <a:srgbClr val="FF0000"/>
                </a:solidFill>
              </a:rPr>
              <a:t>r</a:t>
            </a:r>
            <a:r>
              <a:rPr lang="en-US"/>
              <a:t>əʊlə skeɪt/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800394-9B99-375B-DF09-33E3E2649301}"/>
              </a:ext>
            </a:extLst>
          </p:cNvPr>
          <p:cNvSpPr txBox="1"/>
          <p:nvPr/>
        </p:nvSpPr>
        <p:spPr>
          <a:xfrm>
            <a:off x="6603120" y="7406370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7200">
                <a:solidFill>
                  <a:srgbClr val="FF0000"/>
                </a:solidFill>
                <a:latin typeface=".VnAvant" panose="020B7200000000000000" pitchFamily="34" charset="0"/>
              </a:rPr>
              <a:t>r</a:t>
            </a:r>
            <a:r>
              <a:rPr lang="en-US" sz="7200">
                <a:latin typeface=".VnAvant" panose="020B7200000000000000" pitchFamily="34" charset="0"/>
              </a:rPr>
              <a:t>oller skate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1831DF-80D9-06FC-FFA5-28D827FF85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3859" y="1238626"/>
            <a:ext cx="1919542" cy="1919542"/>
          </a:xfrm>
          <a:prstGeom prst="rect">
            <a:avLst/>
          </a:prstGeom>
        </p:spPr>
      </p:pic>
      <p:pic>
        <p:nvPicPr>
          <p:cNvPr id="20" name="Picture 19" descr="A road with grass and trees&#10;&#10;Description automatically generated">
            <a:extLst>
              <a:ext uri="{FF2B5EF4-FFF2-40B4-BE49-F238E27FC236}">
                <a16:creationId xmlns:a16="http://schemas.microsoft.com/office/drawing/2014/main" id="{E09A4389-5443-3E8B-C14C-867459AF98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18" y="3591790"/>
            <a:ext cx="3096937" cy="30969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C5E75B-CD3A-64E3-73FA-8E987A8AF0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2291755" y="6920965"/>
            <a:ext cx="2074023" cy="27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5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ƯỚNG DẪN PHÁT ÂM LỚP 4 - Unit 13- Appearance - -l- and -r-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13- Appearance - -l- and -r-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3- Appearance - -l- and -r-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13- Appearance - -l- and -r-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ƯỚNG DẪN PHÁT ÂM LỚP 4 - Unit 13- Appearance - -l- and -r-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3- Appearance - -l- and -r-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13- Appearance - -l- and -r-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13- Appearance - -l- and -r-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ƯỚNG DẪN PHÁT ÂM LỚP 4 - Unit 13- Appearance - -l- and -r-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7" grpId="0"/>
      <p:bldP spid="7" grpId="1"/>
      <p:bldP spid="9" grpId="0"/>
      <p:bldP spid="10" grpId="0"/>
      <p:bldP spid="10" grpId="1"/>
      <p:bldP spid="15" grpId="0"/>
      <p:bldP spid="16" grpId="0"/>
      <p:bldP spid="1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AEBE4DB8-C426-7973-E868-3599A867A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3F73C8-2736-1FAC-4798-CC4D1150E276}"/>
              </a:ext>
            </a:extLst>
          </p:cNvPr>
          <p:cNvSpPr/>
          <p:nvPr/>
        </p:nvSpPr>
        <p:spPr>
          <a:xfrm>
            <a:off x="-15240" y="0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DF33E8-BFDB-5355-3063-02B360D08227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AF665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Practice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0F5AE0-9995-E2EF-5860-C50B7D971619}"/>
              </a:ext>
            </a:extLst>
          </p:cNvPr>
          <p:cNvGrpSpPr/>
          <p:nvPr/>
        </p:nvGrpSpPr>
        <p:grpSpPr>
          <a:xfrm>
            <a:off x="8229600" y="3488632"/>
            <a:ext cx="1467068" cy="1591172"/>
            <a:chOff x="3709758" y="2872126"/>
            <a:chExt cx="1337580" cy="1450729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178B28F4-C7ED-512C-1B67-C3209E5646A4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C0D0FAD3-2219-5352-22F4-2012E39C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32">
            <a:extLst>
              <a:ext uri="{FF2B5EF4-FFF2-40B4-BE49-F238E27FC236}">
                <a16:creationId xmlns:a16="http://schemas.microsoft.com/office/drawing/2014/main" id="{85537CB6-336A-6D72-BF3F-B8928126D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6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6F1A28C0-87D1-C82E-5F52-08FBDD98CE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371600" y="348448"/>
            <a:ext cx="105262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Listen and repeat.</a:t>
            </a:r>
          </a:p>
        </p:txBody>
      </p:sp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51288"/>
            <a:ext cx="967284" cy="967284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6020A333-0BEA-619D-C041-D25B04F29A5E}"/>
              </a:ext>
            </a:extLst>
          </p:cNvPr>
          <p:cNvSpPr txBox="1">
            <a:spLocks/>
          </p:cNvSpPr>
          <p:nvPr/>
        </p:nvSpPr>
        <p:spPr>
          <a:xfrm>
            <a:off x="8534400" y="3054917"/>
            <a:ext cx="8828171" cy="134360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5400"/>
              <a:t>My sister has </a:t>
            </a:r>
            <a:r>
              <a:rPr lang="en-US" sz="5400">
                <a:solidFill>
                  <a:srgbClr val="FF0066"/>
                </a:solidFill>
              </a:rPr>
              <a:t>l</a:t>
            </a:r>
            <a:r>
              <a:rPr lang="en-US" sz="5400"/>
              <a:t>ong hair.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F68BC0EC-2878-29B5-96C6-63BA2C5612F6}"/>
              </a:ext>
            </a:extLst>
          </p:cNvPr>
          <p:cNvSpPr txBox="1">
            <a:spLocks/>
          </p:cNvSpPr>
          <p:nvPr/>
        </p:nvSpPr>
        <p:spPr>
          <a:xfrm>
            <a:off x="8573419" y="5434223"/>
            <a:ext cx="8828171" cy="134360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5400"/>
              <a:t>My brother has </a:t>
            </a:r>
            <a:r>
              <a:rPr lang="en-US" sz="5400">
                <a:solidFill>
                  <a:srgbClr val="FF0066"/>
                </a:solidFill>
              </a:rPr>
              <a:t>r</a:t>
            </a:r>
            <a:r>
              <a:rPr lang="en-US" sz="5400"/>
              <a:t>ound eyes.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75FABA0E-3EB7-519C-7E6F-BAEC0F767A9A}"/>
              </a:ext>
            </a:extLst>
          </p:cNvPr>
          <p:cNvSpPr txBox="1">
            <a:spLocks/>
          </p:cNvSpPr>
          <p:nvPr/>
        </p:nvSpPr>
        <p:spPr>
          <a:xfrm>
            <a:off x="1403992" y="3054917"/>
            <a:ext cx="1833588" cy="134360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B3BE34C-1DAB-EEF7-3A4F-6109C2A01AAF}"/>
              </a:ext>
            </a:extLst>
          </p:cNvPr>
          <p:cNvSpPr txBox="1">
            <a:spLocks/>
          </p:cNvSpPr>
          <p:nvPr/>
        </p:nvSpPr>
        <p:spPr>
          <a:xfrm>
            <a:off x="1443012" y="5434223"/>
            <a:ext cx="1833588" cy="134360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E468B1D-B0AD-9E36-136A-D197FDAF17AC}"/>
              </a:ext>
            </a:extLst>
          </p:cNvPr>
          <p:cNvGrpSpPr/>
          <p:nvPr/>
        </p:nvGrpSpPr>
        <p:grpSpPr>
          <a:xfrm>
            <a:off x="5104781" y="3334766"/>
            <a:ext cx="1467068" cy="3108375"/>
            <a:chOff x="3674183" y="2872126"/>
            <a:chExt cx="1337580" cy="2834018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2F8FFD37-567E-B09F-0034-0800F1628AE3}"/>
                </a:ext>
              </a:extLst>
            </p:cNvPr>
            <p:cNvSpPr txBox="1"/>
            <p:nvPr/>
          </p:nvSpPr>
          <p:spPr>
            <a:xfrm>
              <a:off x="3674183" y="5116861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3" name="MsPham-0936082789">
              <a:extLst>
                <a:ext uri="{FF2B5EF4-FFF2-40B4-BE49-F238E27FC236}">
                  <a16:creationId xmlns:a16="http://schemas.microsoft.com/office/drawing/2014/main" id="{19CB4371-9AF0-0170-CA3D-4040AF523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929D396-F48D-E967-144C-EFABFDF5292D}"/>
              </a:ext>
            </a:extLst>
          </p:cNvPr>
          <p:cNvSpPr txBox="1">
            <a:spLocks/>
          </p:cNvSpPr>
          <p:nvPr/>
        </p:nvSpPr>
        <p:spPr>
          <a:xfrm>
            <a:off x="3466006" y="3054917"/>
            <a:ext cx="4744619" cy="1343607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</a:t>
            </a:r>
            <a:endParaRPr lang="en-US" sz="6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36147D3-D0B4-44DF-2F32-400B47B2678B}"/>
              </a:ext>
            </a:extLst>
          </p:cNvPr>
          <p:cNvSpPr txBox="1">
            <a:spLocks/>
          </p:cNvSpPr>
          <p:nvPr/>
        </p:nvSpPr>
        <p:spPr>
          <a:xfrm>
            <a:off x="3505025" y="5434223"/>
            <a:ext cx="4744619" cy="1343607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ound</a:t>
            </a:r>
            <a:endParaRPr lang="en-US" sz="6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21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8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8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8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8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28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28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28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kids jumping on a rock&#10;&#10;Description automatically generated with low confidence">
            <a:extLst>
              <a:ext uri="{FF2B5EF4-FFF2-40B4-BE49-F238E27FC236}">
                <a16:creationId xmlns:a16="http://schemas.microsoft.com/office/drawing/2014/main" id="{D873D46D-8FDF-46F7-48AE-147556F63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2BD459E-90BF-0AC1-83C9-8D61F40A8D8A}"/>
              </a:ext>
            </a:extLst>
          </p:cNvPr>
          <p:cNvSpPr txBox="1"/>
          <p:nvPr/>
        </p:nvSpPr>
        <p:spPr>
          <a:xfrm>
            <a:off x="2133600" y="3467100"/>
            <a:ext cx="14173200" cy="5154039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0541"/>
              </a:lnSpc>
            </a:pPr>
            <a:r>
              <a:rPr lang="en-US" sz="1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446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Warm 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B27A8367-398E-BED3-AF4D-DC7F52A50067}"/>
              </a:ext>
            </a:extLst>
          </p:cNvPr>
          <p:cNvGrpSpPr/>
          <p:nvPr/>
        </p:nvGrpSpPr>
        <p:grpSpPr>
          <a:xfrm>
            <a:off x="653306" y="2291305"/>
            <a:ext cx="1467068" cy="3108375"/>
            <a:chOff x="3674183" y="2872126"/>
            <a:chExt cx="1337580" cy="2834018"/>
          </a:xfrm>
        </p:grpSpPr>
        <p:sp>
          <p:nvSpPr>
            <p:cNvPr id="24" name="Mspham-0936082789">
              <a:extLst>
                <a:ext uri="{FF2B5EF4-FFF2-40B4-BE49-F238E27FC236}">
                  <a16:creationId xmlns:a16="http://schemas.microsoft.com/office/drawing/2014/main" id="{3998DFAE-8EC0-BD3D-4380-9C430E896B43}"/>
                </a:ext>
              </a:extLst>
            </p:cNvPr>
            <p:cNvSpPr txBox="1"/>
            <p:nvPr/>
          </p:nvSpPr>
          <p:spPr>
            <a:xfrm>
              <a:off x="3674183" y="5116861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extLst>
                <a:ext uri="{FF2B5EF4-FFF2-40B4-BE49-F238E27FC236}">
                  <a16:creationId xmlns:a16="http://schemas.microsoft.com/office/drawing/2014/main" id="{E80CBA3E-EC8A-A232-BD49-8316F1C98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6F1A28C0-87D1-C82E-5F52-08FBDD98CE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371600" y="348448"/>
            <a:ext cx="105262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 and circle.</a:t>
            </a:r>
          </a:p>
        </p:txBody>
      </p:sp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705" y="251288"/>
            <a:ext cx="967284" cy="967284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062531C9-B211-1AA4-DA68-F86471A50432}"/>
              </a:ext>
            </a:extLst>
          </p:cNvPr>
          <p:cNvSpPr txBox="1">
            <a:spLocks/>
          </p:cNvSpPr>
          <p:nvPr/>
        </p:nvSpPr>
        <p:spPr>
          <a:xfrm>
            <a:off x="1371600" y="1705277"/>
            <a:ext cx="13451067" cy="134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My grandfather has __________.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A5B5DE68-55C5-FC53-A7D4-A3CB2CC9294D}"/>
              </a:ext>
            </a:extLst>
          </p:cNvPr>
          <p:cNvSpPr txBox="1">
            <a:spLocks/>
          </p:cNvSpPr>
          <p:nvPr/>
        </p:nvSpPr>
        <p:spPr>
          <a:xfrm>
            <a:off x="1386840" y="5932489"/>
            <a:ext cx="13603468" cy="134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My brother has __________.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D731900-02B0-D8AF-F9BD-685DFD6393F2}"/>
              </a:ext>
            </a:extLst>
          </p:cNvPr>
          <p:cNvSpPr txBox="1">
            <a:spLocks/>
          </p:cNvSpPr>
          <p:nvPr/>
        </p:nvSpPr>
        <p:spPr>
          <a:xfrm>
            <a:off x="1868668" y="3265000"/>
            <a:ext cx="16002000" cy="1727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B0F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5400"/>
              <a:t>a</a:t>
            </a:r>
            <a:r>
              <a:rPr lang="en-US" sz="5400">
                <a:solidFill>
                  <a:srgbClr val="002060"/>
                </a:solidFill>
              </a:rPr>
              <a:t>. long hands 	   </a:t>
            </a:r>
            <a:r>
              <a:rPr lang="en-US" sz="5400"/>
              <a:t>b</a:t>
            </a:r>
            <a:r>
              <a:rPr lang="en-US" sz="5400">
                <a:solidFill>
                  <a:srgbClr val="002060"/>
                </a:solidFill>
              </a:rPr>
              <a:t>. a round face 		</a:t>
            </a:r>
            <a:r>
              <a:rPr lang="en-US" sz="5400"/>
              <a:t>c</a:t>
            </a:r>
            <a:r>
              <a:rPr lang="en-US" sz="5400">
                <a:solidFill>
                  <a:srgbClr val="002060"/>
                </a:solidFill>
              </a:rPr>
              <a:t>. a long nose</a:t>
            </a:r>
            <a:endParaRPr lang="en-US" sz="2000">
              <a:solidFill>
                <a:srgbClr val="002060"/>
              </a:solidFill>
            </a:endParaRPr>
          </a:p>
        </p:txBody>
      </p:sp>
      <p:pic>
        <p:nvPicPr>
          <p:cNvPr id="1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FB5E263D-500D-EA96-8893-D784F42BB1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160" y="1863073"/>
            <a:ext cx="960120" cy="960120"/>
          </a:xfrm>
          <a:prstGeom prst="rect">
            <a:avLst/>
          </a:prstGeom>
        </p:spPr>
      </p:pic>
      <p:pic>
        <p:nvPicPr>
          <p:cNvPr id="1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861E61E1-E2BC-5286-B91F-05C003CA0D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750" y="6020165"/>
            <a:ext cx="960120" cy="960120"/>
          </a:xfrm>
          <a:prstGeom prst="rect">
            <a:avLst/>
          </a:prstGeom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DE5FB7A-AA6B-92B1-BEB5-93296A3621D1}"/>
              </a:ext>
            </a:extLst>
          </p:cNvPr>
          <p:cNvSpPr txBox="1">
            <a:spLocks/>
          </p:cNvSpPr>
          <p:nvPr/>
        </p:nvSpPr>
        <p:spPr>
          <a:xfrm>
            <a:off x="1883908" y="7716362"/>
            <a:ext cx="16002000" cy="1727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B0F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5400"/>
              <a:t>a</a:t>
            </a:r>
            <a:r>
              <a:rPr lang="en-US" sz="5400">
                <a:solidFill>
                  <a:srgbClr val="002060"/>
                </a:solidFill>
              </a:rPr>
              <a:t>. long hands 	    </a:t>
            </a:r>
            <a:r>
              <a:rPr lang="en-US" sz="5400"/>
              <a:t>b</a:t>
            </a:r>
            <a:r>
              <a:rPr lang="en-US" sz="5400">
                <a:solidFill>
                  <a:srgbClr val="002060"/>
                </a:solidFill>
              </a:rPr>
              <a:t>. a round face 	</a:t>
            </a:r>
            <a:r>
              <a:rPr lang="en-US" sz="5400"/>
              <a:t>c</a:t>
            </a:r>
            <a:r>
              <a:rPr lang="en-US" sz="5400">
                <a:solidFill>
                  <a:srgbClr val="002060"/>
                </a:solidFill>
              </a:rPr>
              <a:t>. round eyes</a:t>
            </a:r>
            <a:endParaRPr lang="en-US" sz="2000">
              <a:solidFill>
                <a:srgbClr val="002060"/>
              </a:solidFill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B0AB492-681D-5BB3-9001-EE0D53ED254A}"/>
              </a:ext>
            </a:extLst>
          </p:cNvPr>
          <p:cNvSpPr txBox="1">
            <a:spLocks/>
          </p:cNvSpPr>
          <p:nvPr/>
        </p:nvSpPr>
        <p:spPr>
          <a:xfrm>
            <a:off x="6781801" y="3632749"/>
            <a:ext cx="1094046" cy="93770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A8C482D-2BB4-D7C5-6E35-29F8A10A5BE7}"/>
              </a:ext>
            </a:extLst>
          </p:cNvPr>
          <p:cNvSpPr txBox="1">
            <a:spLocks/>
          </p:cNvSpPr>
          <p:nvPr/>
        </p:nvSpPr>
        <p:spPr>
          <a:xfrm>
            <a:off x="1573351" y="8123761"/>
            <a:ext cx="1094046" cy="93770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934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9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9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9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6F1A28C0-87D1-C82E-5F52-08FBDD98CE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371600" y="348448"/>
            <a:ext cx="105262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614E-80FC-6E72-AA06-3961750886A2}"/>
              </a:ext>
            </a:extLst>
          </p:cNvPr>
          <p:cNvGrpSpPr/>
          <p:nvPr/>
        </p:nvGrpSpPr>
        <p:grpSpPr>
          <a:xfrm>
            <a:off x="2971800" y="2460075"/>
            <a:ext cx="1467068" cy="3108375"/>
            <a:chOff x="3674183" y="2872126"/>
            <a:chExt cx="1337580" cy="2834018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8FE0956E-9EF4-5824-93D2-8FF12870904C}"/>
                </a:ext>
              </a:extLst>
            </p:cNvPr>
            <p:cNvSpPr txBox="1"/>
            <p:nvPr/>
          </p:nvSpPr>
          <p:spPr>
            <a:xfrm>
              <a:off x="3674183" y="5116861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9586C1DC-5F82-3D21-88F3-774D2031B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6D014464-2CA6-C926-BFDF-6D51D4B490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8"/>
          <a:stretch/>
        </p:blipFill>
        <p:spPr>
          <a:xfrm>
            <a:off x="1371600" y="1127760"/>
            <a:ext cx="15392400" cy="8881381"/>
          </a:xfrm>
          <a:custGeom>
            <a:avLst/>
            <a:gdLst>
              <a:gd name="connsiteX0" fmla="*/ 0 w 15392400"/>
              <a:gd name="connsiteY0" fmla="*/ 0 h 8881381"/>
              <a:gd name="connsiteX1" fmla="*/ 4358640 w 15392400"/>
              <a:gd name="connsiteY1" fmla="*/ 0 h 8881381"/>
              <a:gd name="connsiteX2" fmla="*/ 4358640 w 15392400"/>
              <a:gd name="connsiteY2" fmla="*/ 473076 h 8881381"/>
              <a:gd name="connsiteX3" fmla="*/ 11897810 w 15392400"/>
              <a:gd name="connsiteY3" fmla="*/ 473076 h 8881381"/>
              <a:gd name="connsiteX4" fmla="*/ 11897810 w 15392400"/>
              <a:gd name="connsiteY4" fmla="*/ 0 h 8881381"/>
              <a:gd name="connsiteX5" fmla="*/ 15392400 w 15392400"/>
              <a:gd name="connsiteY5" fmla="*/ 0 h 8881381"/>
              <a:gd name="connsiteX6" fmla="*/ 15392400 w 15392400"/>
              <a:gd name="connsiteY6" fmla="*/ 8206740 h 8881381"/>
              <a:gd name="connsiteX7" fmla="*/ 9144000 w 15392400"/>
              <a:gd name="connsiteY7" fmla="*/ 8206740 h 8881381"/>
              <a:gd name="connsiteX8" fmla="*/ 9144000 w 15392400"/>
              <a:gd name="connsiteY8" fmla="*/ 8881381 h 8881381"/>
              <a:gd name="connsiteX9" fmla="*/ 4267200 w 15392400"/>
              <a:gd name="connsiteY9" fmla="*/ 8881381 h 8881381"/>
              <a:gd name="connsiteX10" fmla="*/ 4267200 w 15392400"/>
              <a:gd name="connsiteY10" fmla="*/ 8206740 h 8881381"/>
              <a:gd name="connsiteX11" fmla="*/ 0 w 15392400"/>
              <a:gd name="connsiteY11" fmla="*/ 8206740 h 8881381"/>
              <a:gd name="connsiteX12" fmla="*/ 0 w 15392400"/>
              <a:gd name="connsiteY12" fmla="*/ 0 h 8881381"/>
              <a:gd name="connsiteX13" fmla="*/ 8976360 w 15392400"/>
              <a:gd name="connsiteY13" fmla="*/ 3072132 h 8881381"/>
              <a:gd name="connsiteX14" fmla="*/ 8595360 w 15392400"/>
              <a:gd name="connsiteY14" fmla="*/ 3418642 h 8881381"/>
              <a:gd name="connsiteX15" fmla="*/ 8976360 w 15392400"/>
              <a:gd name="connsiteY15" fmla="*/ 3765152 h 8881381"/>
              <a:gd name="connsiteX16" fmla="*/ 9357360 w 15392400"/>
              <a:gd name="connsiteY16" fmla="*/ 3418642 h 8881381"/>
              <a:gd name="connsiteX17" fmla="*/ 8976360 w 15392400"/>
              <a:gd name="connsiteY17" fmla="*/ 3072132 h 888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392400" h="8881381">
                <a:moveTo>
                  <a:pt x="0" y="0"/>
                </a:moveTo>
                <a:lnTo>
                  <a:pt x="4358640" y="0"/>
                </a:lnTo>
                <a:lnTo>
                  <a:pt x="4358640" y="473076"/>
                </a:lnTo>
                <a:lnTo>
                  <a:pt x="11897810" y="473076"/>
                </a:lnTo>
                <a:lnTo>
                  <a:pt x="11897810" y="0"/>
                </a:lnTo>
                <a:lnTo>
                  <a:pt x="15392400" y="0"/>
                </a:lnTo>
                <a:lnTo>
                  <a:pt x="15392400" y="8206740"/>
                </a:lnTo>
                <a:lnTo>
                  <a:pt x="9144000" y="8206740"/>
                </a:lnTo>
                <a:lnTo>
                  <a:pt x="9144000" y="8881381"/>
                </a:lnTo>
                <a:lnTo>
                  <a:pt x="4267200" y="8881381"/>
                </a:lnTo>
                <a:lnTo>
                  <a:pt x="4267200" y="8206740"/>
                </a:lnTo>
                <a:lnTo>
                  <a:pt x="0" y="8206740"/>
                </a:lnTo>
                <a:lnTo>
                  <a:pt x="0" y="0"/>
                </a:lnTo>
                <a:close/>
                <a:moveTo>
                  <a:pt x="8976360" y="3072132"/>
                </a:moveTo>
                <a:cubicBezTo>
                  <a:pt x="8765940" y="3072132"/>
                  <a:pt x="8595360" y="3227270"/>
                  <a:pt x="8595360" y="3418642"/>
                </a:cubicBezTo>
                <a:cubicBezTo>
                  <a:pt x="8595360" y="3610014"/>
                  <a:pt x="8765940" y="3765152"/>
                  <a:pt x="8976360" y="3765152"/>
                </a:cubicBezTo>
                <a:cubicBezTo>
                  <a:pt x="9186780" y="3765152"/>
                  <a:pt x="9357360" y="3610014"/>
                  <a:pt x="9357360" y="3418642"/>
                </a:cubicBezTo>
                <a:cubicBezTo>
                  <a:pt x="9357360" y="3227270"/>
                  <a:pt x="9186780" y="3072132"/>
                  <a:pt x="8976360" y="3072132"/>
                </a:cubicBezTo>
                <a:close/>
              </a:path>
            </a:pathLst>
          </a:custGeom>
        </p:spPr>
      </p:pic>
      <p:pic>
        <p:nvPicPr>
          <p:cNvPr id="4" name="Mspham-0936082789" descr="A picture containing circle, graphics, colorfulness, symbol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0CB1BA-0384-83FA-FF37-7051CB10FB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77859"/>
            <a:ext cx="967284" cy="9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3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AEBE4DB8-C426-7973-E868-3599A867A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3F73C8-2736-1FAC-4798-CC4D1150E276}"/>
              </a:ext>
            </a:extLst>
          </p:cNvPr>
          <p:cNvSpPr/>
          <p:nvPr/>
        </p:nvSpPr>
        <p:spPr>
          <a:xfrm>
            <a:off x="0" y="32238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DF33E8-BFDB-5355-3063-02B360D08227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AF665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Review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0F5AE0-9995-E2EF-5860-C50B7D971619}"/>
              </a:ext>
            </a:extLst>
          </p:cNvPr>
          <p:cNvGrpSpPr/>
          <p:nvPr/>
        </p:nvGrpSpPr>
        <p:grpSpPr>
          <a:xfrm>
            <a:off x="8229600" y="3488632"/>
            <a:ext cx="1467068" cy="1591172"/>
            <a:chOff x="3709758" y="2872126"/>
            <a:chExt cx="1337580" cy="1450729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178B28F4-C7ED-512C-1B67-C3209E5646A4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C0D0FAD3-2219-5352-22F4-2012E39C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32">
            <a:extLst>
              <a:ext uri="{FF2B5EF4-FFF2-40B4-BE49-F238E27FC236}">
                <a16:creationId xmlns:a16="http://schemas.microsoft.com/office/drawing/2014/main" id="{85537CB6-336A-6D72-BF3F-B8928126D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D2FCEA95-573F-22CB-18AB-0A4F3C08F91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3576613" y="2705100"/>
            <a:ext cx="1833588" cy="134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72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6366946" y="2699087"/>
            <a:ext cx="2771192" cy="134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138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1679908" y="333319"/>
            <a:ext cx="13820172" cy="947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6000">
                <a:solidFill>
                  <a:srgbClr val="FF5050"/>
                </a:solidFill>
              </a:rPr>
              <a:t>Phonics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E2DDFFE-07E2-3B6C-38BB-0C865BD5ECAF}"/>
              </a:ext>
            </a:extLst>
          </p:cNvPr>
          <p:cNvSpPr txBox="1">
            <a:spLocks/>
          </p:cNvSpPr>
          <p:nvPr/>
        </p:nvSpPr>
        <p:spPr>
          <a:xfrm>
            <a:off x="3576613" y="6528288"/>
            <a:ext cx="1833588" cy="134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72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87AF15D1-6101-1D3A-E7F1-A144C1CCAC10}"/>
              </a:ext>
            </a:extLst>
          </p:cNvPr>
          <p:cNvSpPr txBox="1">
            <a:spLocks/>
          </p:cNvSpPr>
          <p:nvPr/>
        </p:nvSpPr>
        <p:spPr>
          <a:xfrm>
            <a:off x="6366946" y="6522275"/>
            <a:ext cx="2771192" cy="134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138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76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ƯỚNG DẪN PHÁT ÂM LỚP 4 - Unit 13- Appearance - -l- and -r-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13- Appearance - -l- and -r-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3- Appearance - -l- and -r-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13- Appearance - -l- and -r-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13- Appearance - -l- and -r-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13- Appearance - -l- and -r-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2" grpId="0"/>
      <p:bldP spid="17" grpId="0"/>
      <p:bldP spid="1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FD1D62EF-C430-A38D-E1DA-789269DBA57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>
                <a:solidFill>
                  <a:srgbClr val="AF665A"/>
                </a:solidFill>
              </a:rPr>
              <a:t>Thank</a:t>
            </a:r>
            <a:r>
              <a:rPr lang="en-US"/>
              <a:t> </a:t>
            </a:r>
            <a:r>
              <a:rPr lang="en-US">
                <a:solidFill>
                  <a:srgbClr val="AF665A"/>
                </a:solidFill>
              </a:rPr>
              <a:t>you!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85F8B6-DA85-0B31-8642-83D27ED4822F}"/>
              </a:ext>
            </a:extLst>
          </p:cNvPr>
          <p:cNvGrpSpPr/>
          <p:nvPr/>
        </p:nvGrpSpPr>
        <p:grpSpPr>
          <a:xfrm>
            <a:off x="8229600" y="3488632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750F9A3A-B9A9-64B3-FDBB-ED9EA9073D8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FAC43F48-E33E-3C43-1DAC-C52949BE7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0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28DE3EBD-9E94-C64C-3AE5-CAE20C7B1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9912A415-67B2-921C-3C79-752E7A84A0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34" t="3419" r="4728" b="7350"/>
          <a:stretch/>
        </p:blipFill>
        <p:spPr>
          <a:xfrm>
            <a:off x="4167554" y="655677"/>
            <a:ext cx="9952893" cy="5622738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612C46B5-9B6E-D9F3-C5A5-412495B7A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5552" y="6462465"/>
            <a:ext cx="1728788" cy="1726407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0" b="1" dirty="0">
                <a:solidFill>
                  <a:srgbClr val="000000"/>
                </a:solidFill>
                <a:cs typeface="Arial" charset="0"/>
              </a:rPr>
              <a:t>C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3FB64EE6-BCBF-D7D3-917B-4E7CBB084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2806" y="6462465"/>
            <a:ext cx="1728788" cy="1726407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0" b="1" dirty="0">
                <a:solidFill>
                  <a:srgbClr val="000000"/>
                </a:solidFill>
                <a:cs typeface="Arial" charset="0"/>
              </a:rPr>
              <a:t>L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95183BF1-17EA-5734-C5AD-52D4C0807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1433" y="7141619"/>
            <a:ext cx="1728788" cy="1726407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0" b="1" dirty="0">
                <a:solidFill>
                  <a:srgbClr val="000000"/>
                </a:solidFill>
                <a:cs typeface="Arial" charset="0"/>
              </a:rPr>
              <a:t>B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DF3DBE03-D21B-6D99-7144-E0A4D6363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6925" y="7325669"/>
            <a:ext cx="1728788" cy="1726407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0" b="1" dirty="0">
                <a:solidFill>
                  <a:srgbClr val="000000"/>
                </a:solidFill>
                <a:cs typeface="Arial" charset="0"/>
              </a:rPr>
              <a:t>K</a:t>
            </a:r>
          </a:p>
        </p:txBody>
      </p:sp>
      <p:sp>
        <p:nvSpPr>
          <p:cNvPr id="33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6553549-D353-3D15-BDD2-0F6E79E51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4179" y="7141619"/>
            <a:ext cx="1728788" cy="1726407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0" b="1" dirty="0">
                <a:solidFill>
                  <a:srgbClr val="000000"/>
                </a:solidFill>
                <a:cs typeface="Arial" charset="0"/>
              </a:rPr>
              <a:t>O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0C3E17C3-D75E-159D-899A-9846587C7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28298" y="6278415"/>
            <a:ext cx="1728788" cy="1726407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0" b="1" dirty="0">
                <a:solidFill>
                  <a:srgbClr val="000000"/>
                </a:solidFill>
                <a:cs typeface="Arial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15149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1">
                                          <p:stCondLst>
                                            <p:cond delay="48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3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1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3" decel="50000">
                                          <p:stCondLst>
                                            <p:cond delay="100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1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3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1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3" decel="50000">
                                          <p:stCondLst>
                                            <p:cond delay="137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1">
                                          <p:stCondLst>
                                            <p:cond delay="48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3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1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3" decel="50000">
                                          <p:stCondLst>
                                            <p:cond delay="100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1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3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1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3" decel="50000">
                                          <p:stCondLst>
                                            <p:cond delay="137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1">
                                          <p:stCondLst>
                                            <p:cond delay="48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3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1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3" decel="50000">
                                          <p:stCondLst>
                                            <p:cond delay="100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1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3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1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3" decel="50000">
                                          <p:stCondLst>
                                            <p:cond delay="137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1">
                                          <p:stCondLst>
                                            <p:cond delay="48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3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1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3" decel="50000">
                                          <p:stCondLst>
                                            <p:cond delay="100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1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3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1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3" decel="50000">
                                          <p:stCondLst>
                                            <p:cond delay="137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3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1">
                                          <p:stCondLst>
                                            <p:cond delay="48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23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1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23" decel="50000">
                                          <p:stCondLst>
                                            <p:cond delay="100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1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23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1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23" decel="50000">
                                          <p:stCondLst>
                                            <p:cond delay="137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3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1">
                                          <p:stCondLst>
                                            <p:cond delay="48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23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1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23" decel="50000">
                                          <p:stCondLst>
                                            <p:cond delay="100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1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23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1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23" decel="50000">
                                          <p:stCondLst>
                                            <p:cond delay="137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FEB67B86-EE89-9C45-5F4D-E65A10F610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9F900485-D5BD-FDBC-BD09-D1B0A975E28E}"/>
              </a:ext>
            </a:extLst>
          </p:cNvPr>
          <p:cNvSpPr txBox="1"/>
          <p:nvPr/>
        </p:nvSpPr>
        <p:spPr>
          <a:xfrm>
            <a:off x="1348740" y="499319"/>
            <a:ext cx="15590520" cy="1210874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Order the letters.</a:t>
            </a:r>
            <a:endParaRPr lang="en-US" sz="6000" dirty="0">
              <a:solidFill>
                <a:srgbClr val="772D13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70A21C-D06F-EEF6-EF68-FC5D455E9750}"/>
              </a:ext>
            </a:extLst>
          </p:cNvPr>
          <p:cNvSpPr txBox="1"/>
          <p:nvPr/>
        </p:nvSpPr>
        <p:spPr>
          <a:xfrm>
            <a:off x="14444531" y="7916187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Check</a:t>
            </a:r>
            <a:endParaRPr lang="en-US" sz="4200" dirty="0">
              <a:latin typeface=".VnAvant" panose="020B7200000000000000" pitchFamily="34" charset="0"/>
            </a:endParaRPr>
          </a:p>
        </p:txBody>
      </p:sp>
      <p:sp>
        <p:nvSpPr>
          <p:cNvPr id="8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A351A9F-F0A8-B500-82A3-B55A9F991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475993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r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48B4E7A2-B81A-24ED-BD4B-F61D443D5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7618" y="2560355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n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9DF75BFA-D0AF-72AC-2615-D5BDA4441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878" y="2423680"/>
            <a:ext cx="1212543" cy="1210874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o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322F5EBC-DBBF-E953-CB39-896A2A11D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28441" y="6079248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E13BEE1B-6DA6-CEC0-7115-54D35EAB9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7016" y="6079248"/>
            <a:ext cx="1212543" cy="1210874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u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2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850DDCD8-AF23-DD8B-6D32-DAD15E0000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A243571-5BBF-B599-3159-D28B07E06A8C}"/>
              </a:ext>
            </a:extLst>
          </p:cNvPr>
          <p:cNvSpPr txBox="1"/>
          <p:nvPr/>
        </p:nvSpPr>
        <p:spPr>
          <a:xfrm>
            <a:off x="14497356" y="4719285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Next </a:t>
            </a:r>
            <a:endParaRPr lang="en-US" sz="4200" dirty="0">
              <a:latin typeface=".VnAvant" panose="020B7200000000000000" pitchFamily="34" charset="0"/>
            </a:endParaRPr>
          </a:p>
        </p:txBody>
      </p:sp>
      <p:sp>
        <p:nvSpPr>
          <p:cNvPr id="5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7CD75D6-573D-B204-61B4-F83A74632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5783" y="6438900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r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DCCCDDC1-FFD3-BB46-F80A-7EB210C63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1745" y="6438900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n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80F3625-FF75-940D-FE7F-17FA06956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4437" y="6438900"/>
            <a:ext cx="1212543" cy="1210874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o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090A5FCC-644B-4257-E485-35E58144C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0400" y="6438900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0B144375-DF25-64A0-E4EA-E05E6E9EE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091" y="6438900"/>
            <a:ext cx="1212543" cy="1210874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u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0759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FEB67B86-EE89-9C45-5F4D-E65A10F610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70A21C-D06F-EEF6-EF68-FC5D455E9750}"/>
              </a:ext>
            </a:extLst>
          </p:cNvPr>
          <p:cNvSpPr txBox="1"/>
          <p:nvPr/>
        </p:nvSpPr>
        <p:spPr>
          <a:xfrm>
            <a:off x="14444531" y="7916187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Check</a:t>
            </a:r>
            <a:endParaRPr lang="en-US" sz="4200" dirty="0">
              <a:latin typeface=".VnAvant" panose="020B7200000000000000" pitchFamily="34" charset="0"/>
            </a:endParaRPr>
          </a:p>
        </p:txBody>
      </p:sp>
      <p:sp>
        <p:nvSpPr>
          <p:cNvPr id="8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A351A9F-F0A8-B500-82A3-B55A9F991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7034" y="3054663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l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51F3073B-D567-7961-9E4B-5D81448C5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2773868"/>
            <a:ext cx="1212543" cy="1210874"/>
          </a:xfrm>
          <a:prstGeom prst="cube">
            <a:avLst>
              <a:gd name="adj" fmla="val 25000"/>
            </a:avLst>
          </a:prstGeom>
          <a:solidFill>
            <a:srgbClr val="9751CB"/>
          </a:solidFill>
          <a:ln w="76200">
            <a:solidFill>
              <a:srgbClr val="552579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o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F291BF4C-AB04-C6B9-23EE-0A03B7E4E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2437" y="6079248"/>
            <a:ext cx="1212543" cy="1210874"/>
          </a:xfrm>
          <a:prstGeom prst="cube">
            <a:avLst>
              <a:gd name="adj" fmla="val 25000"/>
            </a:avLst>
          </a:prstGeom>
          <a:solidFill>
            <a:srgbClr val="FF6DA8"/>
          </a:solidFill>
          <a:ln w="76200">
            <a:solidFill>
              <a:srgbClr val="FF0066"/>
            </a:solidFill>
          </a:ln>
          <a:effectLst/>
        </p:spPr>
        <p:txBody>
          <a:bodyPr wrap="none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g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E13BEE1B-6DA6-CEC0-7115-54D35EAB9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317" y="6379053"/>
            <a:ext cx="1212543" cy="1210874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n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93AAC84-EEB1-7EBF-E5D6-7D7CE338442C}"/>
              </a:ext>
            </a:extLst>
          </p:cNvPr>
          <p:cNvSpPr txBox="1"/>
          <p:nvPr/>
        </p:nvSpPr>
        <p:spPr>
          <a:xfrm>
            <a:off x="1348740" y="499319"/>
            <a:ext cx="15590520" cy="1210874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Order the letters.</a:t>
            </a:r>
            <a:endParaRPr lang="en-US" sz="6000" dirty="0">
              <a:solidFill>
                <a:srgbClr val="772D13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51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850DDCD8-AF23-DD8B-6D32-DAD15E0000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A243571-5BBF-B599-3159-D28B07E06A8C}"/>
              </a:ext>
            </a:extLst>
          </p:cNvPr>
          <p:cNvSpPr txBox="1"/>
          <p:nvPr/>
        </p:nvSpPr>
        <p:spPr>
          <a:xfrm>
            <a:off x="14497356" y="4719285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Next </a:t>
            </a:r>
            <a:endParaRPr lang="en-US" sz="4200" dirty="0">
              <a:latin typeface=".VnAvant" panose="020B7200000000000000" pitchFamily="34" charset="0"/>
            </a:endParaRPr>
          </a:p>
        </p:txBody>
      </p:sp>
      <p:sp>
        <p:nvSpPr>
          <p:cNvPr id="4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DE98F5-0535-3196-D963-C68D800A7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6834" y="5547197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l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CD8A4C86-AAAA-DD95-7878-2020DF70D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556" y="5547197"/>
            <a:ext cx="1212543" cy="1210874"/>
          </a:xfrm>
          <a:prstGeom prst="cube">
            <a:avLst>
              <a:gd name="adj" fmla="val 25000"/>
            </a:avLst>
          </a:prstGeom>
          <a:solidFill>
            <a:srgbClr val="9751CB"/>
          </a:solidFill>
          <a:ln w="76200">
            <a:solidFill>
              <a:srgbClr val="552579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o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122A2A5E-0507-5C02-8042-38836E08E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0" y="5547197"/>
            <a:ext cx="1212543" cy="1210874"/>
          </a:xfrm>
          <a:prstGeom prst="cube">
            <a:avLst>
              <a:gd name="adj" fmla="val 25000"/>
            </a:avLst>
          </a:prstGeom>
          <a:solidFill>
            <a:srgbClr val="FF6DA8"/>
          </a:solidFill>
          <a:ln w="76200">
            <a:solidFill>
              <a:srgbClr val="FF0066"/>
            </a:solidFill>
          </a:ln>
          <a:effectLst/>
        </p:spPr>
        <p:txBody>
          <a:bodyPr wrap="none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g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04E6617-44A2-7236-C0EE-2D3830434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4278" y="5547197"/>
            <a:ext cx="1212543" cy="1210874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n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175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FEB67B86-EE89-9C45-5F4D-E65A10F610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70A21C-D06F-EEF6-EF68-FC5D455E9750}"/>
              </a:ext>
            </a:extLst>
          </p:cNvPr>
          <p:cNvSpPr txBox="1"/>
          <p:nvPr/>
        </p:nvSpPr>
        <p:spPr>
          <a:xfrm>
            <a:off x="14444531" y="7916187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Check</a:t>
            </a:r>
            <a:endParaRPr lang="en-US" sz="4200" dirty="0">
              <a:latin typeface=".VnAvant" panose="020B7200000000000000" pitchFamily="34" charset="0"/>
            </a:endParaRPr>
          </a:p>
        </p:txBody>
      </p:sp>
      <p:sp>
        <p:nvSpPr>
          <p:cNvPr id="8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A351A9F-F0A8-B500-82A3-B55A9F991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4305300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t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48B4E7A2-B81A-24ED-BD4B-F61D443D5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9987" y="3517722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F291BF4C-AB04-C6B9-23EE-0A03B7E4E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7728" y="6388278"/>
            <a:ext cx="1212543" cy="1210874"/>
          </a:xfrm>
          <a:prstGeom prst="cube">
            <a:avLst>
              <a:gd name="adj" fmla="val 25000"/>
            </a:avLst>
          </a:prstGeom>
          <a:solidFill>
            <a:srgbClr val="FF6DA8"/>
          </a:solidFill>
          <a:ln w="76200">
            <a:solidFill>
              <a:srgbClr val="FF0066"/>
            </a:solidFill>
          </a:ln>
          <a:effectLst/>
        </p:spPr>
        <p:txBody>
          <a:bodyPr wrap="none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l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BE90C47-3B65-EA97-9D6C-27FE1B8F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4594" y="2588702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l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9F1D5863-F579-62BC-A8B6-E92C1831CEDD}"/>
              </a:ext>
            </a:extLst>
          </p:cNvPr>
          <p:cNvSpPr txBox="1"/>
          <p:nvPr/>
        </p:nvSpPr>
        <p:spPr>
          <a:xfrm>
            <a:off x="1348740" y="499319"/>
            <a:ext cx="15590520" cy="1210874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Order the letters.</a:t>
            </a:r>
            <a:endParaRPr lang="en-US" sz="6000" dirty="0">
              <a:solidFill>
                <a:srgbClr val="772D13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34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850DDCD8-AF23-DD8B-6D32-DAD15E0000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A243571-5BBF-B599-3159-D28B07E06A8C}"/>
              </a:ext>
            </a:extLst>
          </p:cNvPr>
          <p:cNvSpPr txBox="1"/>
          <p:nvPr/>
        </p:nvSpPr>
        <p:spPr>
          <a:xfrm>
            <a:off x="14497356" y="4719285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Next </a:t>
            </a:r>
            <a:endParaRPr lang="en-US" sz="4200" dirty="0">
              <a:latin typeface=".VnAvant" panose="020B7200000000000000" pitchFamily="34" charset="0"/>
            </a:endParaRPr>
          </a:p>
        </p:txBody>
      </p:sp>
      <p:sp>
        <p:nvSpPr>
          <p:cNvPr id="4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8A19490-4C81-53A1-5DE7-2F3BBC91E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1285" y="4719285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t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F1BC9C3A-2766-F2DC-B0FC-3C5587DD5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4590" y="4719285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4D95D12-1FCA-5791-C99A-967E31BD4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4719285"/>
            <a:ext cx="1212543" cy="1210874"/>
          </a:xfrm>
          <a:prstGeom prst="cube">
            <a:avLst>
              <a:gd name="adj" fmla="val 25000"/>
            </a:avLst>
          </a:prstGeom>
          <a:solidFill>
            <a:srgbClr val="FF6DA8"/>
          </a:solidFill>
          <a:ln w="76200">
            <a:solidFill>
              <a:srgbClr val="FF0066"/>
            </a:solidFill>
          </a:ln>
          <a:effectLst/>
        </p:spPr>
        <p:txBody>
          <a:bodyPr wrap="none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l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D421C423-A142-8465-2F84-5F62E9968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7895" y="4719285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l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4045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1815</TotalTime>
  <Words>232</Words>
  <Application>Microsoft Office PowerPoint</Application>
  <PresentationFormat>Custom</PresentationFormat>
  <Paragraphs>136</Paragraphs>
  <Slides>24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.VnCooper</vt:lpstr>
      <vt:lpstr>Cooper Black</vt:lpstr>
      <vt:lpstr>.VnAvant</vt:lpstr>
      <vt:lpstr>Arial</vt:lpstr>
      <vt:lpstr>Arial Black</vt:lpstr>
      <vt:lpstr>Kirang Haerang</vt:lpstr>
      <vt:lpstr>.VnBlack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Fun Illustrated Scavenger Hunt Team Building Educational Game Presentation</dc:title>
  <dc:creator>MsPham</dc:creator>
  <cp:lastModifiedBy>Oanh</cp:lastModifiedBy>
  <cp:revision>170</cp:revision>
  <dcterms:created xsi:type="dcterms:W3CDTF">2006-08-16T00:00:00Z</dcterms:created>
  <dcterms:modified xsi:type="dcterms:W3CDTF">2025-02-23T02:31:28Z</dcterms:modified>
  <dc:identifier>DAFhFAq5cvQ</dc:identifier>
</cp:coreProperties>
</file>