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81" r:id="rId4"/>
    <p:sldId id="270" r:id="rId5"/>
    <p:sldId id="282" r:id="rId6"/>
    <p:sldId id="283" r:id="rId7"/>
    <p:sldId id="279" r:id="rId8"/>
    <p:sldId id="284" r:id="rId9"/>
    <p:sldId id="285" r:id="rId10"/>
    <p:sldId id="286" r:id="rId11"/>
    <p:sldId id="287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5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3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90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32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92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639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48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88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82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52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214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89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15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0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812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89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52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0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7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F90CD-9D22-4A91-868E-AD627DC1649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4C5A7-A939-45A6-8A54-3FC5A8796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8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68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3.gif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3.gi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19" y="0"/>
            <a:ext cx="640781" cy="640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08104" y="764704"/>
            <a:ext cx="1856277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TIẾT 24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0" y="473993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08" y="5949280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0242" y="29249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NGHE NHẠC: RU CON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0348" y="1916832"/>
            <a:ext cx="6025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400" b="1">
                <a:solidFill>
                  <a:srgbClr val="FC190F"/>
                </a:solidFill>
                <a:latin typeface="Times New Roman"/>
                <a:ea typeface="Arial"/>
              </a:rPr>
              <a:t>* ÔN TẬP TẬP BÀI HÁT: MẸ ƠI CÓ BIẾT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01" y="6620098"/>
            <a:ext cx="301199" cy="24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1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9860" y="18345"/>
            <a:ext cx="89281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latin typeface="Times New Roman"/>
                <a:ea typeface="Calibri"/>
              </a:rPr>
              <a:t>-</a:t>
            </a:r>
            <a:r>
              <a:rPr lang="en-US" sz="2400">
                <a:latin typeface="Times New Roman"/>
                <a:ea typeface="Calibri"/>
              </a:rPr>
              <a:t>HS nghe lại bài hát Ru con lần 2, trong quá trình nghe và  thể hiện biểu cảm qua nét mặt,  đung đưa người nhẹ nhàng theo nhịp 2 tay mô phỏng động tác ru búp bê/ ru em</a:t>
            </a:r>
            <a:r>
              <a:rPr lang="en-US" sz="3200">
                <a:latin typeface="Times New Roman"/>
                <a:ea typeface="Calibri"/>
              </a:rPr>
              <a:t>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1470" y="1844824"/>
            <a:ext cx="74168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1: cảm nhận giai điệu của bài hát ru như thế nào?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2: Tốc độ của bài hát nhanh hay chậm? Lời ca đã thể hiện mẹ đã ru con âu yếm ra sao? </a:t>
            </a:r>
          </a:p>
          <a:p>
            <a:pPr algn="just">
              <a:spcAft>
                <a:spcPts val="0"/>
              </a:spcAft>
            </a:pPr>
            <a:r>
              <a:rPr lang="en-US" sz="2400" i="1">
                <a:latin typeface="Times New Roman"/>
                <a:ea typeface="Calibri"/>
              </a:rPr>
              <a:t>Câu 3: Con thích câu lời ca nào trong bài?... </a:t>
            </a:r>
            <a:endParaRPr lang="en-US" sz="2400" i="1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44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203953">
            <a:off x="372737" y="321231"/>
            <a:ext cx="33910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Nêu giáo dục-Củng cố-Dặn dò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939" y="4252995"/>
            <a:ext cx="858120" cy="75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7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26" y="1116167"/>
            <a:ext cx="8358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Ôn hát với các hình thức: Lớp, tổ, cá nhân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35696" y="2967335"/>
            <a:ext cx="553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Mẹ ơi có biết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9680" y="-79220"/>
            <a:ext cx="6192401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60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219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0548" y="259919"/>
            <a:ext cx="80935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– GV có thể chia HS thành 3 nhóm hát nối tiếp: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1 hát câu 1.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2 hát câu 2.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+Nhóm 3 hát câu 3.</a:t>
            </a:r>
          </a:p>
          <a:p>
            <a:pPr algn="just"/>
            <a:r>
              <a:rPr lang="en-US" sz="3200">
                <a:solidFill>
                  <a:prstClr val="black"/>
                </a:solidFill>
                <a:latin typeface="Times New Roman"/>
                <a:ea typeface="Calibri"/>
              </a:rPr>
              <a:t>+Các câu còn lại cả 3 nhóm cùng hát.</a:t>
            </a:r>
          </a:p>
        </p:txBody>
      </p:sp>
      <p:pic>
        <p:nvPicPr>
          <p:cNvPr id="7" name="ME OI CO BIET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1598" y="5911638"/>
            <a:ext cx="609600" cy="609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3728" y="3022575"/>
            <a:ext cx="43604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Hd hát nối tiếp</a:t>
            </a:r>
          </a:p>
        </p:txBody>
      </p:sp>
    </p:spTree>
    <p:extLst>
      <p:ext uri="{BB962C8B-B14F-4D97-AF65-F5344CB8AC3E}">
        <p14:creationId xmlns:p14="http://schemas.microsoft.com/office/powerpoint/2010/main" val="1436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6703" y="223683"/>
            <a:ext cx="781729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Hát </a:t>
            </a:r>
            <a:r>
              <a:rPr lang="en-US" sz="2000" err="1">
                <a:solidFill>
                  <a:srgbClr val="FF0000"/>
                </a:solidFill>
              </a:rPr>
              <a:t>gõ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đệm</a:t>
            </a:r>
            <a:r>
              <a:rPr lang="en-US" sz="2000">
                <a:solidFill>
                  <a:srgbClr val="FF0000"/>
                </a:solidFill>
              </a:rPr>
              <a:t> </a:t>
            </a:r>
            <a:r>
              <a:rPr lang="en-US" sz="2000" err="1">
                <a:solidFill>
                  <a:srgbClr val="FF0000"/>
                </a:solidFill>
              </a:rPr>
              <a:t>theo</a:t>
            </a:r>
            <a:r>
              <a:rPr lang="en-US" sz="2000">
                <a:solidFill>
                  <a:srgbClr val="FF0000"/>
                </a:solidFill>
              </a:rPr>
              <a:t> nhịp chia đôi bằng nhạc cụ Tưm-pơ-rin với các hình thức </a:t>
            </a:r>
          </a:p>
        </p:txBody>
      </p:sp>
    </p:spTree>
    <p:extLst>
      <p:ext uri="{BB962C8B-B14F-4D97-AF65-F5344CB8AC3E}">
        <p14:creationId xmlns:p14="http://schemas.microsoft.com/office/powerpoint/2010/main" val="1009592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64096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Times New Roman"/>
                <a:cs typeface="Arial"/>
              </a:rPr>
              <a:t>– Xem video mẫu và HD hát với vận động phụ họa với các hình thức</a:t>
            </a:r>
            <a:endParaRPr lang="en-US" sz="24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23" y="5052529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pic>
        <p:nvPicPr>
          <p:cNvPr id="2" name="VAN DOG ME OI CO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7624" y="836713"/>
            <a:ext cx="7056784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42975" y="-6183"/>
            <a:ext cx="525658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>
                <a:ln>
                  <a:noFill/>
                </a:ln>
                <a:solidFill>
                  <a:srgbClr val="FC330E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VẬN DỤNG – SÁNG TẠO</a:t>
            </a: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251504" cy="2852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76502"/>
            <a:ext cx="858120" cy="758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810" y="5661248"/>
            <a:ext cx="858120" cy="7580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521" y="908720"/>
            <a:ext cx="87849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latin typeface="Times New Roman"/>
                <a:ea typeface="Calibri"/>
              </a:rPr>
              <a:t>– GV chia nhóm, giao nhiệm vụ cho nhóm trưởng điều hành thảo luận (2 – 3 phút). Sau đó từng nhóm thể hiện bài hát kết hợp với vỗ theo phách và biểu lộ cảm xúc</a:t>
            </a:r>
            <a:endParaRPr lang="en-US" sz="2800"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52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645024"/>
            <a:ext cx="9163860" cy="3212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0158" y="22870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120"/>
              </a:spcAft>
            </a:pP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-Giới thiệu dân ca Nam bộ và địa lý trên bản Đồ: </a:t>
            </a:r>
            <a:r>
              <a:rPr lang="en-US" b="1">
                <a:solidFill>
                  <a:srgbClr val="252525"/>
                </a:solidFill>
                <a:latin typeface="Times New Roman"/>
                <a:ea typeface="Calibri"/>
              </a:rPr>
              <a:t>Dân ca Nam bộ </a:t>
            </a:r>
            <a:r>
              <a:rPr lang="en-US">
                <a:solidFill>
                  <a:srgbClr val="252525"/>
                </a:solidFill>
                <a:latin typeface="Times New Roman"/>
                <a:ea typeface="Calibri"/>
              </a:rPr>
              <a:t> là một thể loại âm nhạc cổ truyền của Việt Nam ở vùng Nam Bộ được các nhạc sĩ ký âm lại và truyền dạy bằng lối chuyền khẩu như các điệu hò, điệu Lý như </a:t>
            </a:r>
            <a:r>
              <a:rPr lang="en-US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ngựa ô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cái mơn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cây bông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Gò Công (Lý con sáo sang sông)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con sáo Bạc Liêu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quạ kêu</a:t>
            </a:r>
            <a:r>
              <a:rPr lang="en-US">
                <a:solidFill>
                  <a:srgbClr val="252525"/>
                </a:solidFill>
                <a:latin typeface="Times New Roman"/>
                <a:ea typeface="Times New Roman"/>
              </a:rPr>
              <a:t>. </a:t>
            </a:r>
            <a:r>
              <a:rPr lang="en-US" i="1">
                <a:solidFill>
                  <a:srgbClr val="252525"/>
                </a:solidFill>
                <a:latin typeface="Times New Roman"/>
                <a:ea typeface="Times New Roman"/>
              </a:rPr>
              <a:t>Lý chiều chiều</a:t>
            </a:r>
            <a:endParaRPr lang="en-US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16016" y="-186795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2. Nghe nhạc Ru con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41466" y="3689930"/>
            <a:ext cx="2475358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KHÁM PHÁ</a:t>
            </a:r>
            <a:endParaRPr lang="en-US" sz="3200">
              <a:latin typeface="Times New Roman"/>
              <a:ea typeface="Calibri"/>
            </a:endParaRPr>
          </a:p>
        </p:txBody>
      </p:sp>
      <p:pic>
        <p:nvPicPr>
          <p:cNvPr id="2050" name="Picture 3" descr="Description: Nam Bộ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44202"/>
            <a:ext cx="3888432" cy="307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6156176" y="2636912"/>
            <a:ext cx="1584176" cy="105301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08104" y="2179888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Nam Bộ</a:t>
            </a:r>
          </a:p>
        </p:txBody>
      </p:sp>
    </p:spTree>
    <p:extLst>
      <p:ext uri="{BB962C8B-B14F-4D97-AF65-F5344CB8AC3E}">
        <p14:creationId xmlns:p14="http://schemas.microsoft.com/office/powerpoint/2010/main" val="383844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11960" y="4221088"/>
            <a:ext cx="4536504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rgbClr val="212529"/>
                </a:solidFill>
                <a:latin typeface="Times New Roman"/>
                <a:ea typeface="Calibri"/>
              </a:rPr>
              <a:t>-</a:t>
            </a:r>
            <a:r>
              <a:rPr lang="en-US" sz="1400">
                <a:solidFill>
                  <a:srgbClr val="212529"/>
                </a:solidFill>
                <a:latin typeface="Times New Roman"/>
                <a:ea typeface="Calibri"/>
              </a:rPr>
              <a:t>Giải thích</a:t>
            </a:r>
            <a:r>
              <a:rPr lang="en-US" sz="1400" i="1">
                <a:solidFill>
                  <a:srgbClr val="212529"/>
                </a:solidFill>
                <a:latin typeface="Times New Roman"/>
                <a:ea typeface="Calibri"/>
              </a:rPr>
              <a:t> Canh chầy đồng nghĩa vơi canh khua, thức khua</a:t>
            </a:r>
            <a:endParaRPr lang="en-US" sz="1400"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17" y="-4834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  <a:ea typeface="Calibri"/>
              </a:rPr>
              <a:t>- Đọc diễn cảm các câu lời ca của bài nghe nhạc cho HS nghe.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99792" y="57573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Gió mùa thu… Mẹ ru con ngủ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Năm canh chầy thức đủ vừa năm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chàng… chàng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Hỡi người… người ơi!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Em nhớ tới chàng… Em nhớ tới chàng!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nín! nín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Hãy ngủ! ngủ đi con!</a:t>
            </a:r>
            <a:b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</a:br>
            <a:r>
              <a:rPr lang="en-US" i="1">
                <a:solidFill>
                  <a:srgbClr val="212529"/>
                </a:solidFill>
                <a:latin typeface="Times New Roman"/>
                <a:ea typeface="Calibri"/>
              </a:rPr>
              <a:t>Con hời… con hỡi…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434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0" y="3992050"/>
            <a:ext cx="9163860" cy="28659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87624" y="751233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- Câu 1;Bài hát nói về hình ảnh gì?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-Câu 2: Lúc be các em có được mẹ ru không?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i="1">
                <a:latin typeface="Times New Roman"/>
                <a:ea typeface="Calibri"/>
              </a:rPr>
              <a:t>Câu 3: Trong bài nghe nhạc đã nói lên sự vất vả để con có giấc ngủ ngon ra sao?</a:t>
            </a:r>
            <a:endParaRPr lang="en-US" sz="2800" i="1"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9860" y="0"/>
            <a:ext cx="84082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>
                <a:solidFill>
                  <a:prstClr val="black"/>
                </a:solidFill>
                <a:latin typeface="Times New Roman"/>
                <a:ea typeface="Calibri"/>
              </a:rPr>
              <a:t>– Nghe bài hát Ru con (lần 1) và đặt câu hỏi cho HS: </a:t>
            </a:r>
          </a:p>
        </p:txBody>
      </p:sp>
    </p:spTree>
    <p:extLst>
      <p:ext uri="{BB962C8B-B14F-4D97-AF65-F5344CB8AC3E}">
        <p14:creationId xmlns:p14="http://schemas.microsoft.com/office/powerpoint/2010/main" val="13284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401</Words>
  <Application>Microsoft Office PowerPoint</Application>
  <PresentationFormat>On-screen Show (4:3)</PresentationFormat>
  <Paragraphs>32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TAM</cp:lastModifiedBy>
  <cp:revision>43</cp:revision>
  <dcterms:created xsi:type="dcterms:W3CDTF">2021-06-23T07:33:39Z</dcterms:created>
  <dcterms:modified xsi:type="dcterms:W3CDTF">2025-02-28T13:52:32Z</dcterms:modified>
</cp:coreProperties>
</file>